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3" r:id="rId1"/>
  </p:sldMasterIdLst>
  <p:notesMasterIdLst>
    <p:notesMasterId r:id="rId46"/>
  </p:notesMasterIdLst>
  <p:sldIdLst>
    <p:sldId id="256" r:id="rId2"/>
    <p:sldId id="347" r:id="rId3"/>
    <p:sldId id="362" r:id="rId4"/>
    <p:sldId id="363" r:id="rId5"/>
    <p:sldId id="266" r:id="rId6"/>
    <p:sldId id="348" r:id="rId7"/>
    <p:sldId id="349" r:id="rId8"/>
    <p:sldId id="258" r:id="rId9"/>
    <p:sldId id="350" r:id="rId10"/>
    <p:sldId id="351" r:id="rId11"/>
    <p:sldId id="352" r:id="rId12"/>
    <p:sldId id="392" r:id="rId13"/>
    <p:sldId id="353" r:id="rId14"/>
    <p:sldId id="391" r:id="rId15"/>
    <p:sldId id="359" r:id="rId16"/>
    <p:sldId id="366" r:id="rId17"/>
    <p:sldId id="367" r:id="rId18"/>
    <p:sldId id="368" r:id="rId19"/>
    <p:sldId id="369" r:id="rId20"/>
    <p:sldId id="370" r:id="rId21"/>
    <p:sldId id="364" r:id="rId22"/>
    <p:sldId id="372" r:id="rId23"/>
    <p:sldId id="373" r:id="rId24"/>
    <p:sldId id="375" r:id="rId25"/>
    <p:sldId id="376" r:id="rId26"/>
    <p:sldId id="377" r:id="rId27"/>
    <p:sldId id="393" r:id="rId28"/>
    <p:sldId id="356" r:id="rId29"/>
    <p:sldId id="394" r:id="rId30"/>
    <p:sldId id="389" r:id="rId31"/>
    <p:sldId id="357" r:id="rId32"/>
    <p:sldId id="365" r:id="rId33"/>
    <p:sldId id="378" r:id="rId34"/>
    <p:sldId id="379" r:id="rId35"/>
    <p:sldId id="380" r:id="rId36"/>
    <p:sldId id="381" r:id="rId37"/>
    <p:sldId id="382" r:id="rId38"/>
    <p:sldId id="383" r:id="rId39"/>
    <p:sldId id="384" r:id="rId40"/>
    <p:sldId id="385" r:id="rId41"/>
    <p:sldId id="386" r:id="rId42"/>
    <p:sldId id="387" r:id="rId43"/>
    <p:sldId id="388" r:id="rId44"/>
    <p:sldId id="395" r:id="rId45"/>
  </p:sldIdLst>
  <p:sldSz cx="9144000" cy="5143500" type="screen16x9"/>
  <p:notesSz cx="6858000" cy="9144000"/>
  <p:embeddedFontLst>
    <p:embeddedFont>
      <p:font typeface="Lato" panose="020F0502020204030203" pitchFamily="34" charset="0"/>
      <p:regular r:id="rId47"/>
      <p:bold r:id="rId48"/>
      <p:italic r:id="rId49"/>
      <p:boldItalic r:id="rId50"/>
    </p:embeddedFont>
    <p:embeddedFont>
      <p:font typeface="Montserrat" panose="00000500000000000000" pitchFamily="2" charset="0"/>
      <p:regular r:id="rId51"/>
      <p:bold r:id="rId52"/>
      <p:italic r:id="rId53"/>
      <p:boldItalic r:id="rId54"/>
    </p:embeddedFont>
    <p:embeddedFont>
      <p:font typeface="Montserrat SemiBold" panose="00000700000000000000" pitchFamily="2" charset="0"/>
      <p:bold r:id="rId55"/>
      <p:boldItalic r:id="rId56"/>
    </p:embeddedFont>
    <p:embeddedFont>
      <p:font typeface="Vidaloka" panose="020B0604020202020204" charset="0"/>
      <p:regular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66E"/>
    <a:srgbClr val="7390C1"/>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CA4B5C-48BE-4006-A9DE-54FD7DE9238C}" v="327" dt="2025-02-18T02:18:55.051"/>
    <p1510:client id="{F63E0315-1466-4726-BB6E-6C5EAC1C4243}" v="409" dt="2025-02-17T17:58:00.949"/>
  </p1510:revLst>
</p1510:revInfo>
</file>

<file path=ppt/tableStyles.xml><?xml version="1.0" encoding="utf-8"?>
<a:tblStyleLst xmlns:a="http://schemas.openxmlformats.org/drawingml/2006/main" def="{0F74FB2B-9E3F-4EA4-8637-F32024E8A8F8}">
  <a:tblStyle styleId="{0F74FB2B-9E3F-4EA4-8637-F32024E8A8F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3933" autoAdjust="0"/>
  </p:normalViewPr>
  <p:slideViewPr>
    <p:cSldViewPr snapToGrid="0">
      <p:cViewPr varScale="1">
        <p:scale>
          <a:sx n="86" d="100"/>
          <a:sy n="86" d="100"/>
        </p:scale>
        <p:origin x="1107" y="55"/>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0D0443-4A22-4FA2-BCB2-BD93929B23E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7952A2C-B2B9-43A5-A6BA-C6CE9197571B}">
      <dgm:prSet phldrT="[Text]" custT="1"/>
      <dgm:spPr/>
      <dgm:t>
        <a:bodyPr/>
        <a:lstStyle/>
        <a:p>
          <a:r>
            <a:rPr lang="en-US" sz="1000"/>
            <a:t>All Cognitive Tests</a:t>
          </a:r>
        </a:p>
      </dgm:t>
    </dgm:pt>
    <dgm:pt modelId="{B42269A0-66C3-41EB-A118-63C65F78C1A5}" type="parTrans" cxnId="{F5D3BB4E-1916-4F2C-A74F-D886CCA3B359}">
      <dgm:prSet/>
      <dgm:spPr/>
      <dgm:t>
        <a:bodyPr/>
        <a:lstStyle/>
        <a:p>
          <a:endParaRPr lang="en-US"/>
        </a:p>
      </dgm:t>
    </dgm:pt>
    <dgm:pt modelId="{C52DFE5C-1240-4FFE-8DAF-5F42F4866CBF}" type="sibTrans" cxnId="{F5D3BB4E-1916-4F2C-A74F-D886CCA3B359}">
      <dgm:prSet/>
      <dgm:spPr/>
      <dgm:t>
        <a:bodyPr/>
        <a:lstStyle/>
        <a:p>
          <a:endParaRPr lang="en-US"/>
        </a:p>
      </dgm:t>
    </dgm:pt>
    <dgm:pt modelId="{6977976B-2BB6-4BEE-93CE-DD3EE3768816}">
      <dgm:prSet phldrT="[Text]" custT="1"/>
      <dgm:spPr/>
      <dgm:t>
        <a:bodyPr/>
        <a:lstStyle/>
        <a:p>
          <a:r>
            <a:rPr lang="en-US" sz="1100"/>
            <a:t>Composite</a:t>
          </a:r>
          <a:endParaRPr lang="en-US" sz="1200"/>
        </a:p>
      </dgm:t>
    </dgm:pt>
    <dgm:pt modelId="{D7DA8F54-FF19-4963-91D8-03B43C9A6C13}" type="parTrans" cxnId="{D4E106D8-AB36-4103-B55D-C8A399E0F842}">
      <dgm:prSet/>
      <dgm:spPr/>
      <dgm:t>
        <a:bodyPr/>
        <a:lstStyle/>
        <a:p>
          <a:endParaRPr lang="en-US"/>
        </a:p>
      </dgm:t>
    </dgm:pt>
    <dgm:pt modelId="{AC93C777-3DCD-4E97-A8A8-37C0B9749E7B}" type="sibTrans" cxnId="{D4E106D8-AB36-4103-B55D-C8A399E0F842}">
      <dgm:prSet/>
      <dgm:spPr/>
      <dgm:t>
        <a:bodyPr/>
        <a:lstStyle/>
        <a:p>
          <a:endParaRPr lang="en-US"/>
        </a:p>
      </dgm:t>
    </dgm:pt>
    <dgm:pt modelId="{7D70D423-873C-4217-B27B-6865190D4DBD}">
      <dgm:prSet phldrT="[Text]" custT="1"/>
      <dgm:spPr/>
      <dgm:t>
        <a:bodyPr/>
        <a:lstStyle/>
        <a:p>
          <a:r>
            <a:rPr lang="en-US" sz="1200"/>
            <a:t>Fluid</a:t>
          </a:r>
          <a:endParaRPr lang="en-US" sz="1600"/>
        </a:p>
      </dgm:t>
    </dgm:pt>
    <dgm:pt modelId="{840C1F50-04D2-4BFC-ADA9-0EAD00201007}" type="parTrans" cxnId="{A2F4E2A7-F93A-4547-BABE-71F88481EA59}">
      <dgm:prSet/>
      <dgm:spPr/>
      <dgm:t>
        <a:bodyPr/>
        <a:lstStyle/>
        <a:p>
          <a:endParaRPr lang="en-US"/>
        </a:p>
      </dgm:t>
    </dgm:pt>
    <dgm:pt modelId="{9E05843D-174B-439B-B025-DBECB6A26C1C}" type="sibTrans" cxnId="{A2F4E2A7-F93A-4547-BABE-71F88481EA59}">
      <dgm:prSet/>
      <dgm:spPr/>
      <dgm:t>
        <a:bodyPr/>
        <a:lstStyle/>
        <a:p>
          <a:endParaRPr lang="en-US"/>
        </a:p>
      </dgm:t>
    </dgm:pt>
    <dgm:pt modelId="{7A112D84-A268-45D2-80C9-28FDBE5FD5EF}">
      <dgm:prSet phldrT="[Text]" custT="1"/>
      <dgm:spPr/>
      <dgm:t>
        <a:bodyPr/>
        <a:lstStyle/>
        <a:p>
          <a:r>
            <a:rPr lang="en-US" sz="1000"/>
            <a:t>Crystallized</a:t>
          </a:r>
          <a:endParaRPr lang="en-US" sz="1050"/>
        </a:p>
      </dgm:t>
    </dgm:pt>
    <dgm:pt modelId="{870D0F6F-08DA-401A-91C8-86F9389117FC}" type="parTrans" cxnId="{E4924A76-E10B-4C0E-828A-2E3407A4D39B}">
      <dgm:prSet/>
      <dgm:spPr/>
      <dgm:t>
        <a:bodyPr/>
        <a:lstStyle/>
        <a:p>
          <a:endParaRPr lang="en-US"/>
        </a:p>
      </dgm:t>
    </dgm:pt>
    <dgm:pt modelId="{2EE9CAE9-578F-470D-B6E6-2CA7B8E09CF6}" type="sibTrans" cxnId="{E4924A76-E10B-4C0E-828A-2E3407A4D39B}">
      <dgm:prSet/>
      <dgm:spPr/>
      <dgm:t>
        <a:bodyPr/>
        <a:lstStyle/>
        <a:p>
          <a:endParaRPr lang="en-US"/>
        </a:p>
      </dgm:t>
    </dgm:pt>
    <dgm:pt modelId="{348E893F-FD07-4959-9AF6-AB293EE46266}" type="pres">
      <dgm:prSet presAssocID="{AC0D0443-4A22-4FA2-BCB2-BD93929B23EB}" presName="hierChild1" presStyleCnt="0">
        <dgm:presLayoutVars>
          <dgm:orgChart val="1"/>
          <dgm:chPref val="1"/>
          <dgm:dir/>
          <dgm:animOne val="branch"/>
          <dgm:animLvl val="lvl"/>
          <dgm:resizeHandles/>
        </dgm:presLayoutVars>
      </dgm:prSet>
      <dgm:spPr/>
    </dgm:pt>
    <dgm:pt modelId="{31CE3F8D-AA23-4BCE-AB6C-FB626A12C2A8}" type="pres">
      <dgm:prSet presAssocID="{D7952A2C-B2B9-43A5-A6BA-C6CE9197571B}" presName="hierRoot1" presStyleCnt="0">
        <dgm:presLayoutVars>
          <dgm:hierBranch val="init"/>
        </dgm:presLayoutVars>
      </dgm:prSet>
      <dgm:spPr/>
    </dgm:pt>
    <dgm:pt modelId="{8173FCA6-6036-409C-BD1A-450572FDAE7C}" type="pres">
      <dgm:prSet presAssocID="{D7952A2C-B2B9-43A5-A6BA-C6CE9197571B}" presName="rootComposite1" presStyleCnt="0"/>
      <dgm:spPr/>
    </dgm:pt>
    <dgm:pt modelId="{57F4A6E8-3812-4214-906A-DBD63669509C}" type="pres">
      <dgm:prSet presAssocID="{D7952A2C-B2B9-43A5-A6BA-C6CE9197571B}" presName="rootText1" presStyleLbl="node0" presStyleIdx="0" presStyleCnt="1">
        <dgm:presLayoutVars>
          <dgm:chPref val="3"/>
        </dgm:presLayoutVars>
      </dgm:prSet>
      <dgm:spPr/>
    </dgm:pt>
    <dgm:pt modelId="{18A26936-924D-40C0-B437-81BD2583FB96}" type="pres">
      <dgm:prSet presAssocID="{D7952A2C-B2B9-43A5-A6BA-C6CE9197571B}" presName="rootConnector1" presStyleLbl="node1" presStyleIdx="0" presStyleCnt="0"/>
      <dgm:spPr/>
    </dgm:pt>
    <dgm:pt modelId="{211FABBD-2B18-4BBC-A691-1981280E85D8}" type="pres">
      <dgm:prSet presAssocID="{D7952A2C-B2B9-43A5-A6BA-C6CE9197571B}" presName="hierChild2" presStyleCnt="0"/>
      <dgm:spPr/>
    </dgm:pt>
    <dgm:pt modelId="{4E58EF1A-8C1A-4C61-A5E2-9C75FEE04F50}" type="pres">
      <dgm:prSet presAssocID="{D7DA8F54-FF19-4963-91D8-03B43C9A6C13}" presName="Name37" presStyleLbl="parChTrans1D2" presStyleIdx="0" presStyleCnt="3"/>
      <dgm:spPr/>
    </dgm:pt>
    <dgm:pt modelId="{ABDDBFA7-A089-48DF-BE78-17258CED2F1A}" type="pres">
      <dgm:prSet presAssocID="{6977976B-2BB6-4BEE-93CE-DD3EE3768816}" presName="hierRoot2" presStyleCnt="0">
        <dgm:presLayoutVars>
          <dgm:hierBranch val="init"/>
        </dgm:presLayoutVars>
      </dgm:prSet>
      <dgm:spPr/>
    </dgm:pt>
    <dgm:pt modelId="{9A0F030D-4A1B-4294-81B3-7BC0386BA7E9}" type="pres">
      <dgm:prSet presAssocID="{6977976B-2BB6-4BEE-93CE-DD3EE3768816}" presName="rootComposite" presStyleCnt="0"/>
      <dgm:spPr/>
    </dgm:pt>
    <dgm:pt modelId="{C88E98E3-679B-4FDE-831F-A323EC1D7114}" type="pres">
      <dgm:prSet presAssocID="{6977976B-2BB6-4BEE-93CE-DD3EE3768816}" presName="rootText" presStyleLbl="node2" presStyleIdx="0" presStyleCnt="3">
        <dgm:presLayoutVars>
          <dgm:chPref val="3"/>
        </dgm:presLayoutVars>
      </dgm:prSet>
      <dgm:spPr/>
    </dgm:pt>
    <dgm:pt modelId="{927CBD4F-DBCB-4788-AD7D-B4366AD357B8}" type="pres">
      <dgm:prSet presAssocID="{6977976B-2BB6-4BEE-93CE-DD3EE3768816}" presName="rootConnector" presStyleLbl="node2" presStyleIdx="0" presStyleCnt="3"/>
      <dgm:spPr/>
    </dgm:pt>
    <dgm:pt modelId="{7D2D450F-3D66-454A-A587-D3D6D4F8D37D}" type="pres">
      <dgm:prSet presAssocID="{6977976B-2BB6-4BEE-93CE-DD3EE3768816}" presName="hierChild4" presStyleCnt="0"/>
      <dgm:spPr/>
    </dgm:pt>
    <dgm:pt modelId="{351A1992-AAF8-4C6A-8B13-1416A0229608}" type="pres">
      <dgm:prSet presAssocID="{6977976B-2BB6-4BEE-93CE-DD3EE3768816}" presName="hierChild5" presStyleCnt="0"/>
      <dgm:spPr/>
    </dgm:pt>
    <dgm:pt modelId="{2CD82105-BC0F-441D-AED8-FA11510B7ADA}" type="pres">
      <dgm:prSet presAssocID="{840C1F50-04D2-4BFC-ADA9-0EAD00201007}" presName="Name37" presStyleLbl="parChTrans1D2" presStyleIdx="1" presStyleCnt="3"/>
      <dgm:spPr/>
    </dgm:pt>
    <dgm:pt modelId="{825CBC45-9144-4E16-A82F-8359858545DC}" type="pres">
      <dgm:prSet presAssocID="{7D70D423-873C-4217-B27B-6865190D4DBD}" presName="hierRoot2" presStyleCnt="0">
        <dgm:presLayoutVars>
          <dgm:hierBranch val="init"/>
        </dgm:presLayoutVars>
      </dgm:prSet>
      <dgm:spPr/>
    </dgm:pt>
    <dgm:pt modelId="{8398292D-33D3-4BB5-8532-9683051232F8}" type="pres">
      <dgm:prSet presAssocID="{7D70D423-873C-4217-B27B-6865190D4DBD}" presName="rootComposite" presStyleCnt="0"/>
      <dgm:spPr/>
    </dgm:pt>
    <dgm:pt modelId="{13ECDD38-7292-456A-A289-35A523A2E7E5}" type="pres">
      <dgm:prSet presAssocID="{7D70D423-873C-4217-B27B-6865190D4DBD}" presName="rootText" presStyleLbl="node2" presStyleIdx="1" presStyleCnt="3">
        <dgm:presLayoutVars>
          <dgm:chPref val="3"/>
        </dgm:presLayoutVars>
      </dgm:prSet>
      <dgm:spPr/>
    </dgm:pt>
    <dgm:pt modelId="{694DCA2E-28EF-4776-BB89-BD4586843472}" type="pres">
      <dgm:prSet presAssocID="{7D70D423-873C-4217-B27B-6865190D4DBD}" presName="rootConnector" presStyleLbl="node2" presStyleIdx="1" presStyleCnt="3"/>
      <dgm:spPr/>
    </dgm:pt>
    <dgm:pt modelId="{B7E2A3AA-8316-45C0-8817-F5584B247BB8}" type="pres">
      <dgm:prSet presAssocID="{7D70D423-873C-4217-B27B-6865190D4DBD}" presName="hierChild4" presStyleCnt="0"/>
      <dgm:spPr/>
    </dgm:pt>
    <dgm:pt modelId="{8AFA8190-E789-488C-9F13-91ABAC577784}" type="pres">
      <dgm:prSet presAssocID="{7D70D423-873C-4217-B27B-6865190D4DBD}" presName="hierChild5" presStyleCnt="0"/>
      <dgm:spPr/>
    </dgm:pt>
    <dgm:pt modelId="{984C800E-ED89-4C58-A111-E99C4D533A05}" type="pres">
      <dgm:prSet presAssocID="{870D0F6F-08DA-401A-91C8-86F9389117FC}" presName="Name37" presStyleLbl="parChTrans1D2" presStyleIdx="2" presStyleCnt="3"/>
      <dgm:spPr/>
    </dgm:pt>
    <dgm:pt modelId="{FF0A16D7-054F-42F6-B107-57B519E7B61E}" type="pres">
      <dgm:prSet presAssocID="{7A112D84-A268-45D2-80C9-28FDBE5FD5EF}" presName="hierRoot2" presStyleCnt="0">
        <dgm:presLayoutVars>
          <dgm:hierBranch val="init"/>
        </dgm:presLayoutVars>
      </dgm:prSet>
      <dgm:spPr/>
    </dgm:pt>
    <dgm:pt modelId="{15B2F26A-85C4-4694-9DC6-15D17EEC0B75}" type="pres">
      <dgm:prSet presAssocID="{7A112D84-A268-45D2-80C9-28FDBE5FD5EF}" presName="rootComposite" presStyleCnt="0"/>
      <dgm:spPr/>
    </dgm:pt>
    <dgm:pt modelId="{19AAF8D9-112D-4BEC-A11C-96F8ACC775AA}" type="pres">
      <dgm:prSet presAssocID="{7A112D84-A268-45D2-80C9-28FDBE5FD5EF}" presName="rootText" presStyleLbl="node2" presStyleIdx="2" presStyleCnt="3">
        <dgm:presLayoutVars>
          <dgm:chPref val="3"/>
        </dgm:presLayoutVars>
      </dgm:prSet>
      <dgm:spPr/>
    </dgm:pt>
    <dgm:pt modelId="{7E20FAD4-225C-4C69-B6C9-EC69DF3CED65}" type="pres">
      <dgm:prSet presAssocID="{7A112D84-A268-45D2-80C9-28FDBE5FD5EF}" presName="rootConnector" presStyleLbl="node2" presStyleIdx="2" presStyleCnt="3"/>
      <dgm:spPr/>
    </dgm:pt>
    <dgm:pt modelId="{566114A9-A2DC-4F10-BF5B-1684E3DCA561}" type="pres">
      <dgm:prSet presAssocID="{7A112D84-A268-45D2-80C9-28FDBE5FD5EF}" presName="hierChild4" presStyleCnt="0"/>
      <dgm:spPr/>
    </dgm:pt>
    <dgm:pt modelId="{769970F2-CC43-4195-9AD3-40049AA1B726}" type="pres">
      <dgm:prSet presAssocID="{7A112D84-A268-45D2-80C9-28FDBE5FD5EF}" presName="hierChild5" presStyleCnt="0"/>
      <dgm:spPr/>
    </dgm:pt>
    <dgm:pt modelId="{6FC8BD93-8035-44D9-A547-E0F4EDE8CDEE}" type="pres">
      <dgm:prSet presAssocID="{D7952A2C-B2B9-43A5-A6BA-C6CE9197571B}" presName="hierChild3" presStyleCnt="0"/>
      <dgm:spPr/>
    </dgm:pt>
  </dgm:ptLst>
  <dgm:cxnLst>
    <dgm:cxn modelId="{94C0E301-8DEB-48B0-B6E0-EFEB8A40B340}" type="presOf" srcId="{D7952A2C-B2B9-43A5-A6BA-C6CE9197571B}" destId="{18A26936-924D-40C0-B437-81BD2583FB96}" srcOrd="1" destOrd="0" presId="urn:microsoft.com/office/officeart/2005/8/layout/orgChart1"/>
    <dgm:cxn modelId="{73A89D07-6A22-4F03-81A1-F6E24DACEA40}" type="presOf" srcId="{7A112D84-A268-45D2-80C9-28FDBE5FD5EF}" destId="{7E20FAD4-225C-4C69-B6C9-EC69DF3CED65}" srcOrd="1" destOrd="0" presId="urn:microsoft.com/office/officeart/2005/8/layout/orgChart1"/>
    <dgm:cxn modelId="{81595D0E-37AF-452B-B639-331605EBD3C5}" type="presOf" srcId="{AC0D0443-4A22-4FA2-BCB2-BD93929B23EB}" destId="{348E893F-FD07-4959-9AF6-AB293EE46266}" srcOrd="0" destOrd="0" presId="urn:microsoft.com/office/officeart/2005/8/layout/orgChart1"/>
    <dgm:cxn modelId="{3EA2B82D-1B2E-4D6C-AB36-9E54A7156726}" type="presOf" srcId="{D7952A2C-B2B9-43A5-A6BA-C6CE9197571B}" destId="{57F4A6E8-3812-4214-906A-DBD63669509C}" srcOrd="0" destOrd="0" presId="urn:microsoft.com/office/officeart/2005/8/layout/orgChart1"/>
    <dgm:cxn modelId="{3066BE42-1D74-4D9E-9E1D-090D03269BA3}" type="presOf" srcId="{6977976B-2BB6-4BEE-93CE-DD3EE3768816}" destId="{C88E98E3-679B-4FDE-831F-A323EC1D7114}" srcOrd="0" destOrd="0" presId="urn:microsoft.com/office/officeart/2005/8/layout/orgChart1"/>
    <dgm:cxn modelId="{9F0D626B-F6E6-4A25-8194-86F127BD62D5}" type="presOf" srcId="{7D70D423-873C-4217-B27B-6865190D4DBD}" destId="{694DCA2E-28EF-4776-BB89-BD4586843472}" srcOrd="1" destOrd="0" presId="urn:microsoft.com/office/officeart/2005/8/layout/orgChart1"/>
    <dgm:cxn modelId="{C1956B4E-B945-427B-A269-CB4B90FCB4ED}" type="presOf" srcId="{7D70D423-873C-4217-B27B-6865190D4DBD}" destId="{13ECDD38-7292-456A-A289-35A523A2E7E5}" srcOrd="0" destOrd="0" presId="urn:microsoft.com/office/officeart/2005/8/layout/orgChart1"/>
    <dgm:cxn modelId="{F5D3BB4E-1916-4F2C-A74F-D886CCA3B359}" srcId="{AC0D0443-4A22-4FA2-BCB2-BD93929B23EB}" destId="{D7952A2C-B2B9-43A5-A6BA-C6CE9197571B}" srcOrd="0" destOrd="0" parTransId="{B42269A0-66C3-41EB-A118-63C65F78C1A5}" sibTransId="{C52DFE5C-1240-4FFE-8DAF-5F42F4866CBF}"/>
    <dgm:cxn modelId="{E4924A76-E10B-4C0E-828A-2E3407A4D39B}" srcId="{D7952A2C-B2B9-43A5-A6BA-C6CE9197571B}" destId="{7A112D84-A268-45D2-80C9-28FDBE5FD5EF}" srcOrd="2" destOrd="0" parTransId="{870D0F6F-08DA-401A-91C8-86F9389117FC}" sibTransId="{2EE9CAE9-578F-470D-B6E6-2CA7B8E09CF6}"/>
    <dgm:cxn modelId="{4453DF95-0FC5-4200-9835-918110A31433}" type="presOf" srcId="{D7DA8F54-FF19-4963-91D8-03B43C9A6C13}" destId="{4E58EF1A-8C1A-4C61-A5E2-9C75FEE04F50}" srcOrd="0" destOrd="0" presId="urn:microsoft.com/office/officeart/2005/8/layout/orgChart1"/>
    <dgm:cxn modelId="{A2F4E2A7-F93A-4547-BABE-71F88481EA59}" srcId="{D7952A2C-B2B9-43A5-A6BA-C6CE9197571B}" destId="{7D70D423-873C-4217-B27B-6865190D4DBD}" srcOrd="1" destOrd="0" parTransId="{840C1F50-04D2-4BFC-ADA9-0EAD00201007}" sibTransId="{9E05843D-174B-439B-B025-DBECB6A26C1C}"/>
    <dgm:cxn modelId="{FDADB5B4-AECA-431B-8F10-EE5D9C68E7E8}" type="presOf" srcId="{7A112D84-A268-45D2-80C9-28FDBE5FD5EF}" destId="{19AAF8D9-112D-4BEC-A11C-96F8ACC775AA}" srcOrd="0" destOrd="0" presId="urn:microsoft.com/office/officeart/2005/8/layout/orgChart1"/>
    <dgm:cxn modelId="{F89DD9C7-B4A3-4E97-A009-3CA0FBEE1EB5}" type="presOf" srcId="{840C1F50-04D2-4BFC-ADA9-0EAD00201007}" destId="{2CD82105-BC0F-441D-AED8-FA11510B7ADA}" srcOrd="0" destOrd="0" presId="urn:microsoft.com/office/officeart/2005/8/layout/orgChart1"/>
    <dgm:cxn modelId="{D4E106D8-AB36-4103-B55D-C8A399E0F842}" srcId="{D7952A2C-B2B9-43A5-A6BA-C6CE9197571B}" destId="{6977976B-2BB6-4BEE-93CE-DD3EE3768816}" srcOrd="0" destOrd="0" parTransId="{D7DA8F54-FF19-4963-91D8-03B43C9A6C13}" sibTransId="{AC93C777-3DCD-4E97-A8A8-37C0B9749E7B}"/>
    <dgm:cxn modelId="{CFCDCFEC-0270-4F81-95D2-E079B2639423}" type="presOf" srcId="{870D0F6F-08DA-401A-91C8-86F9389117FC}" destId="{984C800E-ED89-4C58-A111-E99C4D533A05}" srcOrd="0" destOrd="0" presId="urn:microsoft.com/office/officeart/2005/8/layout/orgChart1"/>
    <dgm:cxn modelId="{C6E8D9F1-3C27-4AFC-A7D8-73B608AA9E69}" type="presOf" srcId="{6977976B-2BB6-4BEE-93CE-DD3EE3768816}" destId="{927CBD4F-DBCB-4788-AD7D-B4366AD357B8}" srcOrd="1" destOrd="0" presId="urn:microsoft.com/office/officeart/2005/8/layout/orgChart1"/>
    <dgm:cxn modelId="{A13F66BF-06F4-4BB8-9040-2E6371645BF6}" type="presParOf" srcId="{348E893F-FD07-4959-9AF6-AB293EE46266}" destId="{31CE3F8D-AA23-4BCE-AB6C-FB626A12C2A8}" srcOrd="0" destOrd="0" presId="urn:microsoft.com/office/officeart/2005/8/layout/orgChart1"/>
    <dgm:cxn modelId="{D7AF4E9F-AC9E-44C3-8220-5BE3BF685435}" type="presParOf" srcId="{31CE3F8D-AA23-4BCE-AB6C-FB626A12C2A8}" destId="{8173FCA6-6036-409C-BD1A-450572FDAE7C}" srcOrd="0" destOrd="0" presId="urn:microsoft.com/office/officeart/2005/8/layout/orgChart1"/>
    <dgm:cxn modelId="{7BF3AD15-690E-4C9B-8D20-4ED6F4645970}" type="presParOf" srcId="{8173FCA6-6036-409C-BD1A-450572FDAE7C}" destId="{57F4A6E8-3812-4214-906A-DBD63669509C}" srcOrd="0" destOrd="0" presId="urn:microsoft.com/office/officeart/2005/8/layout/orgChart1"/>
    <dgm:cxn modelId="{37D8F1CF-F963-4421-84C4-152E146E670C}" type="presParOf" srcId="{8173FCA6-6036-409C-BD1A-450572FDAE7C}" destId="{18A26936-924D-40C0-B437-81BD2583FB96}" srcOrd="1" destOrd="0" presId="urn:microsoft.com/office/officeart/2005/8/layout/orgChart1"/>
    <dgm:cxn modelId="{B6C73BF1-FB7A-4A8C-8B16-8442FAD57390}" type="presParOf" srcId="{31CE3F8D-AA23-4BCE-AB6C-FB626A12C2A8}" destId="{211FABBD-2B18-4BBC-A691-1981280E85D8}" srcOrd="1" destOrd="0" presId="urn:microsoft.com/office/officeart/2005/8/layout/orgChart1"/>
    <dgm:cxn modelId="{1DF16997-5115-4CBE-BB4C-C469D16B1EA6}" type="presParOf" srcId="{211FABBD-2B18-4BBC-A691-1981280E85D8}" destId="{4E58EF1A-8C1A-4C61-A5E2-9C75FEE04F50}" srcOrd="0" destOrd="0" presId="urn:microsoft.com/office/officeart/2005/8/layout/orgChart1"/>
    <dgm:cxn modelId="{D2C5E075-326D-4B0C-99F4-714861C7B9A6}" type="presParOf" srcId="{211FABBD-2B18-4BBC-A691-1981280E85D8}" destId="{ABDDBFA7-A089-48DF-BE78-17258CED2F1A}" srcOrd="1" destOrd="0" presId="urn:microsoft.com/office/officeart/2005/8/layout/orgChart1"/>
    <dgm:cxn modelId="{3377A162-00FA-4492-8477-215557CE1324}" type="presParOf" srcId="{ABDDBFA7-A089-48DF-BE78-17258CED2F1A}" destId="{9A0F030D-4A1B-4294-81B3-7BC0386BA7E9}" srcOrd="0" destOrd="0" presId="urn:microsoft.com/office/officeart/2005/8/layout/orgChart1"/>
    <dgm:cxn modelId="{2A2CDE66-AD96-430E-AA1E-2C017F4C8F68}" type="presParOf" srcId="{9A0F030D-4A1B-4294-81B3-7BC0386BA7E9}" destId="{C88E98E3-679B-4FDE-831F-A323EC1D7114}" srcOrd="0" destOrd="0" presId="urn:microsoft.com/office/officeart/2005/8/layout/orgChart1"/>
    <dgm:cxn modelId="{F5D5D2F6-B9FD-43F5-85A3-51BABDD90CD9}" type="presParOf" srcId="{9A0F030D-4A1B-4294-81B3-7BC0386BA7E9}" destId="{927CBD4F-DBCB-4788-AD7D-B4366AD357B8}" srcOrd="1" destOrd="0" presId="urn:microsoft.com/office/officeart/2005/8/layout/orgChart1"/>
    <dgm:cxn modelId="{1E0D01BD-8DDB-4A4E-A1F1-62C994CD6D8F}" type="presParOf" srcId="{ABDDBFA7-A089-48DF-BE78-17258CED2F1A}" destId="{7D2D450F-3D66-454A-A587-D3D6D4F8D37D}" srcOrd="1" destOrd="0" presId="urn:microsoft.com/office/officeart/2005/8/layout/orgChart1"/>
    <dgm:cxn modelId="{58E0FE84-A7E5-4D7B-BDC0-4C1AA6FAA525}" type="presParOf" srcId="{ABDDBFA7-A089-48DF-BE78-17258CED2F1A}" destId="{351A1992-AAF8-4C6A-8B13-1416A0229608}" srcOrd="2" destOrd="0" presId="urn:microsoft.com/office/officeart/2005/8/layout/orgChart1"/>
    <dgm:cxn modelId="{63075EF3-60B5-41FD-817C-9DD63CF0D228}" type="presParOf" srcId="{211FABBD-2B18-4BBC-A691-1981280E85D8}" destId="{2CD82105-BC0F-441D-AED8-FA11510B7ADA}" srcOrd="2" destOrd="0" presId="urn:microsoft.com/office/officeart/2005/8/layout/orgChart1"/>
    <dgm:cxn modelId="{F8C75B9D-4719-4715-B0AE-9F52D5EC28DB}" type="presParOf" srcId="{211FABBD-2B18-4BBC-A691-1981280E85D8}" destId="{825CBC45-9144-4E16-A82F-8359858545DC}" srcOrd="3" destOrd="0" presId="urn:microsoft.com/office/officeart/2005/8/layout/orgChart1"/>
    <dgm:cxn modelId="{A43F0EB6-D13A-48CD-9FBD-11D142630657}" type="presParOf" srcId="{825CBC45-9144-4E16-A82F-8359858545DC}" destId="{8398292D-33D3-4BB5-8532-9683051232F8}" srcOrd="0" destOrd="0" presId="urn:microsoft.com/office/officeart/2005/8/layout/orgChart1"/>
    <dgm:cxn modelId="{E82F254C-B82C-4522-BCE8-DB7F7F9EA9C2}" type="presParOf" srcId="{8398292D-33D3-4BB5-8532-9683051232F8}" destId="{13ECDD38-7292-456A-A289-35A523A2E7E5}" srcOrd="0" destOrd="0" presId="urn:microsoft.com/office/officeart/2005/8/layout/orgChart1"/>
    <dgm:cxn modelId="{B9DB0B28-4E04-4C19-BB14-DBC481CEC5BC}" type="presParOf" srcId="{8398292D-33D3-4BB5-8532-9683051232F8}" destId="{694DCA2E-28EF-4776-BB89-BD4586843472}" srcOrd="1" destOrd="0" presId="urn:microsoft.com/office/officeart/2005/8/layout/orgChart1"/>
    <dgm:cxn modelId="{FF9BE084-E4A7-46BE-BF15-1A047D877BB9}" type="presParOf" srcId="{825CBC45-9144-4E16-A82F-8359858545DC}" destId="{B7E2A3AA-8316-45C0-8817-F5584B247BB8}" srcOrd="1" destOrd="0" presId="urn:microsoft.com/office/officeart/2005/8/layout/orgChart1"/>
    <dgm:cxn modelId="{3BB45ECF-6D1D-420E-B779-61A866EC84FE}" type="presParOf" srcId="{825CBC45-9144-4E16-A82F-8359858545DC}" destId="{8AFA8190-E789-488C-9F13-91ABAC577784}" srcOrd="2" destOrd="0" presId="urn:microsoft.com/office/officeart/2005/8/layout/orgChart1"/>
    <dgm:cxn modelId="{F98A79CA-A68D-42AF-8E93-09FE4CB624C3}" type="presParOf" srcId="{211FABBD-2B18-4BBC-A691-1981280E85D8}" destId="{984C800E-ED89-4C58-A111-E99C4D533A05}" srcOrd="4" destOrd="0" presId="urn:microsoft.com/office/officeart/2005/8/layout/orgChart1"/>
    <dgm:cxn modelId="{0F293F77-D105-4F31-98BD-CC1E3A3DE070}" type="presParOf" srcId="{211FABBD-2B18-4BBC-A691-1981280E85D8}" destId="{FF0A16D7-054F-42F6-B107-57B519E7B61E}" srcOrd="5" destOrd="0" presId="urn:microsoft.com/office/officeart/2005/8/layout/orgChart1"/>
    <dgm:cxn modelId="{DE8F53E2-C82C-429F-8323-AC8D23574BBD}" type="presParOf" srcId="{FF0A16D7-054F-42F6-B107-57B519E7B61E}" destId="{15B2F26A-85C4-4694-9DC6-15D17EEC0B75}" srcOrd="0" destOrd="0" presId="urn:microsoft.com/office/officeart/2005/8/layout/orgChart1"/>
    <dgm:cxn modelId="{55DBC7B1-7E94-432E-B2B8-16A4E5DAB8D2}" type="presParOf" srcId="{15B2F26A-85C4-4694-9DC6-15D17EEC0B75}" destId="{19AAF8D9-112D-4BEC-A11C-96F8ACC775AA}" srcOrd="0" destOrd="0" presId="urn:microsoft.com/office/officeart/2005/8/layout/orgChart1"/>
    <dgm:cxn modelId="{7D69EA2E-BA79-4CF8-8C46-E33BF92FA264}" type="presParOf" srcId="{15B2F26A-85C4-4694-9DC6-15D17EEC0B75}" destId="{7E20FAD4-225C-4C69-B6C9-EC69DF3CED65}" srcOrd="1" destOrd="0" presId="urn:microsoft.com/office/officeart/2005/8/layout/orgChart1"/>
    <dgm:cxn modelId="{3E56B089-17A7-4204-AA1F-8FBE0A15C770}" type="presParOf" srcId="{FF0A16D7-054F-42F6-B107-57B519E7B61E}" destId="{566114A9-A2DC-4F10-BF5B-1684E3DCA561}" srcOrd="1" destOrd="0" presId="urn:microsoft.com/office/officeart/2005/8/layout/orgChart1"/>
    <dgm:cxn modelId="{70169548-8B11-43B2-BC56-8CB76DEF4CA7}" type="presParOf" srcId="{FF0A16D7-054F-42F6-B107-57B519E7B61E}" destId="{769970F2-CC43-4195-9AD3-40049AA1B726}" srcOrd="2" destOrd="0" presId="urn:microsoft.com/office/officeart/2005/8/layout/orgChart1"/>
    <dgm:cxn modelId="{92351B1E-2B4D-446D-BDD9-DE8BCFE61A5F}" type="presParOf" srcId="{31CE3F8D-AA23-4BCE-AB6C-FB626A12C2A8}" destId="{6FC8BD93-8035-44D9-A547-E0F4EDE8CDE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0D0443-4A22-4FA2-BCB2-BD93929B23EB}"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7952A2C-B2B9-43A5-A6BA-C6CE9197571B}">
      <dgm:prSet phldrT="[Text]" custT="1"/>
      <dgm:spPr/>
      <dgm:t>
        <a:bodyPr/>
        <a:lstStyle/>
        <a:p>
          <a:r>
            <a:rPr lang="en-US" sz="1200"/>
            <a:t>All Cognitive Tests</a:t>
          </a:r>
        </a:p>
      </dgm:t>
    </dgm:pt>
    <dgm:pt modelId="{B42269A0-66C3-41EB-A118-63C65F78C1A5}" type="parTrans" cxnId="{F5D3BB4E-1916-4F2C-A74F-D886CCA3B359}">
      <dgm:prSet/>
      <dgm:spPr/>
      <dgm:t>
        <a:bodyPr/>
        <a:lstStyle/>
        <a:p>
          <a:endParaRPr lang="en-US"/>
        </a:p>
      </dgm:t>
    </dgm:pt>
    <dgm:pt modelId="{C52DFE5C-1240-4FFE-8DAF-5F42F4866CBF}" type="sibTrans" cxnId="{F5D3BB4E-1916-4F2C-A74F-D886CCA3B359}">
      <dgm:prSet/>
      <dgm:spPr/>
      <dgm:t>
        <a:bodyPr/>
        <a:lstStyle/>
        <a:p>
          <a:endParaRPr lang="en-US"/>
        </a:p>
      </dgm:t>
    </dgm:pt>
    <dgm:pt modelId="{7D70D423-873C-4217-B27B-6865190D4DBD}">
      <dgm:prSet phldrT="[Text]" custT="1"/>
      <dgm:spPr/>
      <dgm:t>
        <a:bodyPr/>
        <a:lstStyle/>
        <a:p>
          <a:r>
            <a:rPr lang="en-US" sz="1200"/>
            <a:t>Achievement tests</a:t>
          </a:r>
        </a:p>
      </dgm:t>
    </dgm:pt>
    <dgm:pt modelId="{840C1F50-04D2-4BFC-ADA9-0EAD00201007}" type="parTrans" cxnId="{A2F4E2A7-F93A-4547-BABE-71F88481EA59}">
      <dgm:prSet/>
      <dgm:spPr/>
      <dgm:t>
        <a:bodyPr/>
        <a:lstStyle/>
        <a:p>
          <a:endParaRPr lang="en-US"/>
        </a:p>
      </dgm:t>
    </dgm:pt>
    <dgm:pt modelId="{9E05843D-174B-439B-B025-DBECB6A26C1C}" type="sibTrans" cxnId="{A2F4E2A7-F93A-4547-BABE-71F88481EA59}">
      <dgm:prSet/>
      <dgm:spPr/>
      <dgm:t>
        <a:bodyPr/>
        <a:lstStyle/>
        <a:p>
          <a:endParaRPr lang="en-US"/>
        </a:p>
      </dgm:t>
    </dgm:pt>
    <dgm:pt modelId="{7A112D84-A268-45D2-80C9-28FDBE5FD5EF}">
      <dgm:prSet phldrT="[Text]" custT="1"/>
      <dgm:spPr/>
      <dgm:t>
        <a:bodyPr/>
        <a:lstStyle/>
        <a:p>
          <a:r>
            <a:rPr lang="en-US" sz="1200"/>
            <a:t>Other tests</a:t>
          </a:r>
          <a:endParaRPr lang="en-US" sz="1400"/>
        </a:p>
      </dgm:t>
    </dgm:pt>
    <dgm:pt modelId="{870D0F6F-08DA-401A-91C8-86F9389117FC}" type="parTrans" cxnId="{E4924A76-E10B-4C0E-828A-2E3407A4D39B}">
      <dgm:prSet/>
      <dgm:spPr/>
      <dgm:t>
        <a:bodyPr/>
        <a:lstStyle/>
        <a:p>
          <a:endParaRPr lang="en-US"/>
        </a:p>
      </dgm:t>
    </dgm:pt>
    <dgm:pt modelId="{2EE9CAE9-578F-470D-B6E6-2CA7B8E09CF6}" type="sibTrans" cxnId="{E4924A76-E10B-4C0E-828A-2E3407A4D39B}">
      <dgm:prSet/>
      <dgm:spPr/>
      <dgm:t>
        <a:bodyPr/>
        <a:lstStyle/>
        <a:p>
          <a:endParaRPr lang="en-US"/>
        </a:p>
      </dgm:t>
    </dgm:pt>
    <dgm:pt modelId="{348E893F-FD07-4959-9AF6-AB293EE46266}" type="pres">
      <dgm:prSet presAssocID="{AC0D0443-4A22-4FA2-BCB2-BD93929B23EB}" presName="hierChild1" presStyleCnt="0">
        <dgm:presLayoutVars>
          <dgm:orgChart val="1"/>
          <dgm:chPref val="1"/>
          <dgm:dir/>
          <dgm:animOne val="branch"/>
          <dgm:animLvl val="lvl"/>
          <dgm:resizeHandles/>
        </dgm:presLayoutVars>
      </dgm:prSet>
      <dgm:spPr/>
    </dgm:pt>
    <dgm:pt modelId="{31CE3F8D-AA23-4BCE-AB6C-FB626A12C2A8}" type="pres">
      <dgm:prSet presAssocID="{D7952A2C-B2B9-43A5-A6BA-C6CE9197571B}" presName="hierRoot1" presStyleCnt="0">
        <dgm:presLayoutVars>
          <dgm:hierBranch val="init"/>
        </dgm:presLayoutVars>
      </dgm:prSet>
      <dgm:spPr/>
    </dgm:pt>
    <dgm:pt modelId="{8173FCA6-6036-409C-BD1A-450572FDAE7C}" type="pres">
      <dgm:prSet presAssocID="{D7952A2C-B2B9-43A5-A6BA-C6CE9197571B}" presName="rootComposite1" presStyleCnt="0"/>
      <dgm:spPr/>
    </dgm:pt>
    <dgm:pt modelId="{57F4A6E8-3812-4214-906A-DBD63669509C}" type="pres">
      <dgm:prSet presAssocID="{D7952A2C-B2B9-43A5-A6BA-C6CE9197571B}" presName="rootText1" presStyleLbl="node0" presStyleIdx="0" presStyleCnt="1">
        <dgm:presLayoutVars>
          <dgm:chPref val="3"/>
        </dgm:presLayoutVars>
      </dgm:prSet>
      <dgm:spPr/>
    </dgm:pt>
    <dgm:pt modelId="{18A26936-924D-40C0-B437-81BD2583FB96}" type="pres">
      <dgm:prSet presAssocID="{D7952A2C-B2B9-43A5-A6BA-C6CE9197571B}" presName="rootConnector1" presStyleLbl="node1" presStyleIdx="0" presStyleCnt="0"/>
      <dgm:spPr/>
    </dgm:pt>
    <dgm:pt modelId="{211FABBD-2B18-4BBC-A691-1981280E85D8}" type="pres">
      <dgm:prSet presAssocID="{D7952A2C-B2B9-43A5-A6BA-C6CE9197571B}" presName="hierChild2" presStyleCnt="0"/>
      <dgm:spPr/>
    </dgm:pt>
    <dgm:pt modelId="{819A660F-E98C-4754-B53A-E4A9BD2C53CC}" type="pres">
      <dgm:prSet presAssocID="{840C1F50-04D2-4BFC-ADA9-0EAD00201007}" presName="Name37" presStyleLbl="parChTrans1D2" presStyleIdx="0" presStyleCnt="2"/>
      <dgm:spPr/>
    </dgm:pt>
    <dgm:pt modelId="{CB446BB3-4B96-4F3C-A476-29C8E4BEF159}" type="pres">
      <dgm:prSet presAssocID="{7D70D423-873C-4217-B27B-6865190D4DBD}" presName="hierRoot2" presStyleCnt="0">
        <dgm:presLayoutVars>
          <dgm:hierBranch val="init"/>
        </dgm:presLayoutVars>
      </dgm:prSet>
      <dgm:spPr/>
    </dgm:pt>
    <dgm:pt modelId="{B93DABE9-4F09-4064-B2D7-C59A3FC720F0}" type="pres">
      <dgm:prSet presAssocID="{7D70D423-873C-4217-B27B-6865190D4DBD}" presName="rootComposite" presStyleCnt="0"/>
      <dgm:spPr/>
    </dgm:pt>
    <dgm:pt modelId="{1476B7A2-99A4-46EE-ACB2-733C64A0303E}" type="pres">
      <dgm:prSet presAssocID="{7D70D423-873C-4217-B27B-6865190D4DBD}" presName="rootText" presStyleLbl="node2" presStyleIdx="0" presStyleCnt="2">
        <dgm:presLayoutVars>
          <dgm:chPref val="3"/>
        </dgm:presLayoutVars>
      </dgm:prSet>
      <dgm:spPr/>
    </dgm:pt>
    <dgm:pt modelId="{2E8BED2E-3DDB-4ACA-A472-DCE9B6227347}" type="pres">
      <dgm:prSet presAssocID="{7D70D423-873C-4217-B27B-6865190D4DBD}" presName="rootConnector" presStyleLbl="node2" presStyleIdx="0" presStyleCnt="2"/>
      <dgm:spPr/>
    </dgm:pt>
    <dgm:pt modelId="{D0F37058-1684-4F63-A8F3-BFA84723B803}" type="pres">
      <dgm:prSet presAssocID="{7D70D423-873C-4217-B27B-6865190D4DBD}" presName="hierChild4" presStyleCnt="0"/>
      <dgm:spPr/>
    </dgm:pt>
    <dgm:pt modelId="{1EFECF76-4C3A-47DC-A54B-E3C55C604401}" type="pres">
      <dgm:prSet presAssocID="{7D70D423-873C-4217-B27B-6865190D4DBD}" presName="hierChild5" presStyleCnt="0"/>
      <dgm:spPr/>
    </dgm:pt>
    <dgm:pt modelId="{984C800E-ED89-4C58-A111-E99C4D533A05}" type="pres">
      <dgm:prSet presAssocID="{870D0F6F-08DA-401A-91C8-86F9389117FC}" presName="Name37" presStyleLbl="parChTrans1D2" presStyleIdx="1" presStyleCnt="2"/>
      <dgm:spPr/>
    </dgm:pt>
    <dgm:pt modelId="{FF0A16D7-054F-42F6-B107-57B519E7B61E}" type="pres">
      <dgm:prSet presAssocID="{7A112D84-A268-45D2-80C9-28FDBE5FD5EF}" presName="hierRoot2" presStyleCnt="0">
        <dgm:presLayoutVars>
          <dgm:hierBranch val="init"/>
        </dgm:presLayoutVars>
      </dgm:prSet>
      <dgm:spPr/>
    </dgm:pt>
    <dgm:pt modelId="{15B2F26A-85C4-4694-9DC6-15D17EEC0B75}" type="pres">
      <dgm:prSet presAssocID="{7A112D84-A268-45D2-80C9-28FDBE5FD5EF}" presName="rootComposite" presStyleCnt="0"/>
      <dgm:spPr/>
    </dgm:pt>
    <dgm:pt modelId="{19AAF8D9-112D-4BEC-A11C-96F8ACC775AA}" type="pres">
      <dgm:prSet presAssocID="{7A112D84-A268-45D2-80C9-28FDBE5FD5EF}" presName="rootText" presStyleLbl="node2" presStyleIdx="1" presStyleCnt="2">
        <dgm:presLayoutVars>
          <dgm:chPref val="3"/>
        </dgm:presLayoutVars>
      </dgm:prSet>
      <dgm:spPr/>
    </dgm:pt>
    <dgm:pt modelId="{7E20FAD4-225C-4C69-B6C9-EC69DF3CED65}" type="pres">
      <dgm:prSet presAssocID="{7A112D84-A268-45D2-80C9-28FDBE5FD5EF}" presName="rootConnector" presStyleLbl="node2" presStyleIdx="1" presStyleCnt="2"/>
      <dgm:spPr/>
    </dgm:pt>
    <dgm:pt modelId="{566114A9-A2DC-4F10-BF5B-1684E3DCA561}" type="pres">
      <dgm:prSet presAssocID="{7A112D84-A268-45D2-80C9-28FDBE5FD5EF}" presName="hierChild4" presStyleCnt="0"/>
      <dgm:spPr/>
    </dgm:pt>
    <dgm:pt modelId="{769970F2-CC43-4195-9AD3-40049AA1B726}" type="pres">
      <dgm:prSet presAssocID="{7A112D84-A268-45D2-80C9-28FDBE5FD5EF}" presName="hierChild5" presStyleCnt="0"/>
      <dgm:spPr/>
    </dgm:pt>
    <dgm:pt modelId="{6FC8BD93-8035-44D9-A547-E0F4EDE8CDEE}" type="pres">
      <dgm:prSet presAssocID="{D7952A2C-B2B9-43A5-A6BA-C6CE9197571B}" presName="hierChild3" presStyleCnt="0"/>
      <dgm:spPr/>
    </dgm:pt>
  </dgm:ptLst>
  <dgm:cxnLst>
    <dgm:cxn modelId="{94C0E301-8DEB-48B0-B6E0-EFEB8A40B340}" type="presOf" srcId="{D7952A2C-B2B9-43A5-A6BA-C6CE9197571B}" destId="{18A26936-924D-40C0-B437-81BD2583FB96}" srcOrd="1" destOrd="0" presId="urn:microsoft.com/office/officeart/2005/8/layout/orgChart1"/>
    <dgm:cxn modelId="{81595D0E-37AF-452B-B639-331605EBD3C5}" type="presOf" srcId="{AC0D0443-4A22-4FA2-BCB2-BD93929B23EB}" destId="{348E893F-FD07-4959-9AF6-AB293EE46266}" srcOrd="0" destOrd="0" presId="urn:microsoft.com/office/officeart/2005/8/layout/orgChart1"/>
    <dgm:cxn modelId="{39170318-ECC2-4417-B472-C9753BB2280E}" type="presOf" srcId="{870D0F6F-08DA-401A-91C8-86F9389117FC}" destId="{984C800E-ED89-4C58-A111-E99C4D533A05}" srcOrd="0" destOrd="0" presId="urn:microsoft.com/office/officeart/2005/8/layout/orgChart1"/>
    <dgm:cxn modelId="{3EA2B82D-1B2E-4D6C-AB36-9E54A7156726}" type="presOf" srcId="{D7952A2C-B2B9-43A5-A6BA-C6CE9197571B}" destId="{57F4A6E8-3812-4214-906A-DBD63669509C}" srcOrd="0" destOrd="0" presId="urn:microsoft.com/office/officeart/2005/8/layout/orgChart1"/>
    <dgm:cxn modelId="{C401AA4E-3EB5-4869-8352-D4E0B801BA8F}" type="presOf" srcId="{840C1F50-04D2-4BFC-ADA9-0EAD00201007}" destId="{819A660F-E98C-4754-B53A-E4A9BD2C53CC}" srcOrd="0" destOrd="0" presId="urn:microsoft.com/office/officeart/2005/8/layout/orgChart1"/>
    <dgm:cxn modelId="{F5D3BB4E-1916-4F2C-A74F-D886CCA3B359}" srcId="{AC0D0443-4A22-4FA2-BCB2-BD93929B23EB}" destId="{D7952A2C-B2B9-43A5-A6BA-C6CE9197571B}" srcOrd="0" destOrd="0" parTransId="{B42269A0-66C3-41EB-A118-63C65F78C1A5}" sibTransId="{C52DFE5C-1240-4FFE-8DAF-5F42F4866CBF}"/>
    <dgm:cxn modelId="{E4924A76-E10B-4C0E-828A-2E3407A4D39B}" srcId="{D7952A2C-B2B9-43A5-A6BA-C6CE9197571B}" destId="{7A112D84-A268-45D2-80C9-28FDBE5FD5EF}" srcOrd="1" destOrd="0" parTransId="{870D0F6F-08DA-401A-91C8-86F9389117FC}" sibTransId="{2EE9CAE9-578F-470D-B6E6-2CA7B8E09CF6}"/>
    <dgm:cxn modelId="{7F92DB5A-70A3-4282-B42E-B8F8BEF1788D}" type="presOf" srcId="{7A112D84-A268-45D2-80C9-28FDBE5FD5EF}" destId="{7E20FAD4-225C-4C69-B6C9-EC69DF3CED65}" srcOrd="1" destOrd="0" presId="urn:microsoft.com/office/officeart/2005/8/layout/orgChart1"/>
    <dgm:cxn modelId="{A2F4E2A7-F93A-4547-BABE-71F88481EA59}" srcId="{D7952A2C-B2B9-43A5-A6BA-C6CE9197571B}" destId="{7D70D423-873C-4217-B27B-6865190D4DBD}" srcOrd="0" destOrd="0" parTransId="{840C1F50-04D2-4BFC-ADA9-0EAD00201007}" sibTransId="{9E05843D-174B-439B-B025-DBECB6A26C1C}"/>
    <dgm:cxn modelId="{EFECF6AB-6C99-4EF6-98AC-CE144E56C188}" type="presOf" srcId="{7D70D423-873C-4217-B27B-6865190D4DBD}" destId="{1476B7A2-99A4-46EE-ACB2-733C64A0303E}" srcOrd="0" destOrd="0" presId="urn:microsoft.com/office/officeart/2005/8/layout/orgChart1"/>
    <dgm:cxn modelId="{405DB1B2-B6EE-495A-B55C-0871AC082BFF}" type="presOf" srcId="{7D70D423-873C-4217-B27B-6865190D4DBD}" destId="{2E8BED2E-3DDB-4ACA-A472-DCE9B6227347}" srcOrd="1" destOrd="0" presId="urn:microsoft.com/office/officeart/2005/8/layout/orgChart1"/>
    <dgm:cxn modelId="{288595EA-285C-4936-94B5-9B85C3CF39ED}" type="presOf" srcId="{7A112D84-A268-45D2-80C9-28FDBE5FD5EF}" destId="{19AAF8D9-112D-4BEC-A11C-96F8ACC775AA}" srcOrd="0" destOrd="0" presId="urn:microsoft.com/office/officeart/2005/8/layout/orgChart1"/>
    <dgm:cxn modelId="{A13F66BF-06F4-4BB8-9040-2E6371645BF6}" type="presParOf" srcId="{348E893F-FD07-4959-9AF6-AB293EE46266}" destId="{31CE3F8D-AA23-4BCE-AB6C-FB626A12C2A8}" srcOrd="0" destOrd="0" presId="urn:microsoft.com/office/officeart/2005/8/layout/orgChart1"/>
    <dgm:cxn modelId="{D7AF4E9F-AC9E-44C3-8220-5BE3BF685435}" type="presParOf" srcId="{31CE3F8D-AA23-4BCE-AB6C-FB626A12C2A8}" destId="{8173FCA6-6036-409C-BD1A-450572FDAE7C}" srcOrd="0" destOrd="0" presId="urn:microsoft.com/office/officeart/2005/8/layout/orgChart1"/>
    <dgm:cxn modelId="{7BF3AD15-690E-4C9B-8D20-4ED6F4645970}" type="presParOf" srcId="{8173FCA6-6036-409C-BD1A-450572FDAE7C}" destId="{57F4A6E8-3812-4214-906A-DBD63669509C}" srcOrd="0" destOrd="0" presId="urn:microsoft.com/office/officeart/2005/8/layout/orgChart1"/>
    <dgm:cxn modelId="{37D8F1CF-F963-4421-84C4-152E146E670C}" type="presParOf" srcId="{8173FCA6-6036-409C-BD1A-450572FDAE7C}" destId="{18A26936-924D-40C0-B437-81BD2583FB96}" srcOrd="1" destOrd="0" presId="urn:microsoft.com/office/officeart/2005/8/layout/orgChart1"/>
    <dgm:cxn modelId="{B6C73BF1-FB7A-4A8C-8B16-8442FAD57390}" type="presParOf" srcId="{31CE3F8D-AA23-4BCE-AB6C-FB626A12C2A8}" destId="{211FABBD-2B18-4BBC-A691-1981280E85D8}" srcOrd="1" destOrd="0" presId="urn:microsoft.com/office/officeart/2005/8/layout/orgChart1"/>
    <dgm:cxn modelId="{8270A2D5-6D89-4A2F-9AEB-38AB96F0BCB6}" type="presParOf" srcId="{211FABBD-2B18-4BBC-A691-1981280E85D8}" destId="{819A660F-E98C-4754-B53A-E4A9BD2C53CC}" srcOrd="0" destOrd="0" presId="urn:microsoft.com/office/officeart/2005/8/layout/orgChart1"/>
    <dgm:cxn modelId="{B77BB694-A33B-46D0-9224-D2E44AB24090}" type="presParOf" srcId="{211FABBD-2B18-4BBC-A691-1981280E85D8}" destId="{CB446BB3-4B96-4F3C-A476-29C8E4BEF159}" srcOrd="1" destOrd="0" presId="urn:microsoft.com/office/officeart/2005/8/layout/orgChart1"/>
    <dgm:cxn modelId="{8389FCE0-8879-4E87-A18D-7B1560EB4D0D}" type="presParOf" srcId="{CB446BB3-4B96-4F3C-A476-29C8E4BEF159}" destId="{B93DABE9-4F09-4064-B2D7-C59A3FC720F0}" srcOrd="0" destOrd="0" presId="urn:microsoft.com/office/officeart/2005/8/layout/orgChart1"/>
    <dgm:cxn modelId="{29F0F586-9AC1-4C4F-A931-92A0C89B6AC6}" type="presParOf" srcId="{B93DABE9-4F09-4064-B2D7-C59A3FC720F0}" destId="{1476B7A2-99A4-46EE-ACB2-733C64A0303E}" srcOrd="0" destOrd="0" presId="urn:microsoft.com/office/officeart/2005/8/layout/orgChart1"/>
    <dgm:cxn modelId="{18DDAE0C-689B-4F5B-85AB-21FBB19A8A73}" type="presParOf" srcId="{B93DABE9-4F09-4064-B2D7-C59A3FC720F0}" destId="{2E8BED2E-3DDB-4ACA-A472-DCE9B6227347}" srcOrd="1" destOrd="0" presId="urn:microsoft.com/office/officeart/2005/8/layout/orgChart1"/>
    <dgm:cxn modelId="{7A03A257-F265-4BBB-929E-8C18553431BB}" type="presParOf" srcId="{CB446BB3-4B96-4F3C-A476-29C8E4BEF159}" destId="{D0F37058-1684-4F63-A8F3-BFA84723B803}" srcOrd="1" destOrd="0" presId="urn:microsoft.com/office/officeart/2005/8/layout/orgChart1"/>
    <dgm:cxn modelId="{6D6C3318-BD72-4B8F-BB59-6906C044A0DF}" type="presParOf" srcId="{CB446BB3-4B96-4F3C-A476-29C8E4BEF159}" destId="{1EFECF76-4C3A-47DC-A54B-E3C55C604401}" srcOrd="2" destOrd="0" presId="urn:microsoft.com/office/officeart/2005/8/layout/orgChart1"/>
    <dgm:cxn modelId="{B87EA556-0F13-4592-B8EF-745B74700E0B}" type="presParOf" srcId="{211FABBD-2B18-4BBC-A691-1981280E85D8}" destId="{984C800E-ED89-4C58-A111-E99C4D533A05}" srcOrd="2" destOrd="0" presId="urn:microsoft.com/office/officeart/2005/8/layout/orgChart1"/>
    <dgm:cxn modelId="{985E51DE-4A82-47AB-89E9-5FC526613833}" type="presParOf" srcId="{211FABBD-2B18-4BBC-A691-1981280E85D8}" destId="{FF0A16D7-054F-42F6-B107-57B519E7B61E}" srcOrd="3" destOrd="0" presId="urn:microsoft.com/office/officeart/2005/8/layout/orgChart1"/>
    <dgm:cxn modelId="{714C2F3B-8048-4972-8051-1E6BE1C3C3F9}" type="presParOf" srcId="{FF0A16D7-054F-42F6-B107-57B519E7B61E}" destId="{15B2F26A-85C4-4694-9DC6-15D17EEC0B75}" srcOrd="0" destOrd="0" presId="urn:microsoft.com/office/officeart/2005/8/layout/orgChart1"/>
    <dgm:cxn modelId="{F7FC9893-391B-4649-A106-DAD652562552}" type="presParOf" srcId="{15B2F26A-85C4-4694-9DC6-15D17EEC0B75}" destId="{19AAF8D9-112D-4BEC-A11C-96F8ACC775AA}" srcOrd="0" destOrd="0" presId="urn:microsoft.com/office/officeart/2005/8/layout/orgChart1"/>
    <dgm:cxn modelId="{B2BC2E80-7362-495A-AC6C-F8A383ECB628}" type="presParOf" srcId="{15B2F26A-85C4-4694-9DC6-15D17EEC0B75}" destId="{7E20FAD4-225C-4C69-B6C9-EC69DF3CED65}" srcOrd="1" destOrd="0" presId="urn:microsoft.com/office/officeart/2005/8/layout/orgChart1"/>
    <dgm:cxn modelId="{462FC799-88C5-4B8D-9D0E-BB070B834B1E}" type="presParOf" srcId="{FF0A16D7-054F-42F6-B107-57B519E7B61E}" destId="{566114A9-A2DC-4F10-BF5B-1684E3DCA561}" srcOrd="1" destOrd="0" presId="urn:microsoft.com/office/officeart/2005/8/layout/orgChart1"/>
    <dgm:cxn modelId="{0B4D32B3-82E3-40A0-8A43-EBC1F15FC51E}" type="presParOf" srcId="{FF0A16D7-054F-42F6-B107-57B519E7B61E}" destId="{769970F2-CC43-4195-9AD3-40049AA1B726}" srcOrd="2" destOrd="0" presId="urn:microsoft.com/office/officeart/2005/8/layout/orgChart1"/>
    <dgm:cxn modelId="{92351B1E-2B4D-446D-BDD9-DE8BCFE61A5F}" type="presParOf" srcId="{31CE3F8D-AA23-4BCE-AB6C-FB626A12C2A8}" destId="{6FC8BD93-8035-44D9-A547-E0F4EDE8CDE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C800E-ED89-4C58-A111-E99C4D533A05}">
      <dsp:nvSpPr>
        <dsp:cNvPr id="0" name=""/>
        <dsp:cNvSpPr/>
      </dsp:nvSpPr>
      <dsp:spPr>
        <a:xfrm>
          <a:off x="1624463" y="920056"/>
          <a:ext cx="1149319" cy="199468"/>
        </a:xfrm>
        <a:custGeom>
          <a:avLst/>
          <a:gdLst/>
          <a:ahLst/>
          <a:cxnLst/>
          <a:rect l="0" t="0" r="0" b="0"/>
          <a:pathLst>
            <a:path>
              <a:moveTo>
                <a:pt x="0" y="0"/>
              </a:moveTo>
              <a:lnTo>
                <a:pt x="0" y="99734"/>
              </a:lnTo>
              <a:lnTo>
                <a:pt x="1149319" y="99734"/>
              </a:lnTo>
              <a:lnTo>
                <a:pt x="1149319" y="1994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D82105-BC0F-441D-AED8-FA11510B7ADA}">
      <dsp:nvSpPr>
        <dsp:cNvPr id="0" name=""/>
        <dsp:cNvSpPr/>
      </dsp:nvSpPr>
      <dsp:spPr>
        <a:xfrm>
          <a:off x="1578743" y="920056"/>
          <a:ext cx="91440" cy="199468"/>
        </a:xfrm>
        <a:custGeom>
          <a:avLst/>
          <a:gdLst/>
          <a:ahLst/>
          <a:cxnLst/>
          <a:rect l="0" t="0" r="0" b="0"/>
          <a:pathLst>
            <a:path>
              <a:moveTo>
                <a:pt x="45720" y="0"/>
              </a:moveTo>
              <a:lnTo>
                <a:pt x="45720" y="1994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58EF1A-8C1A-4C61-A5E2-9C75FEE04F50}">
      <dsp:nvSpPr>
        <dsp:cNvPr id="0" name=""/>
        <dsp:cNvSpPr/>
      </dsp:nvSpPr>
      <dsp:spPr>
        <a:xfrm>
          <a:off x="475143" y="920056"/>
          <a:ext cx="1149319" cy="199468"/>
        </a:xfrm>
        <a:custGeom>
          <a:avLst/>
          <a:gdLst/>
          <a:ahLst/>
          <a:cxnLst/>
          <a:rect l="0" t="0" r="0" b="0"/>
          <a:pathLst>
            <a:path>
              <a:moveTo>
                <a:pt x="1149319" y="0"/>
              </a:moveTo>
              <a:lnTo>
                <a:pt x="1149319" y="99734"/>
              </a:lnTo>
              <a:lnTo>
                <a:pt x="0" y="99734"/>
              </a:lnTo>
              <a:lnTo>
                <a:pt x="0" y="1994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F4A6E8-3812-4214-906A-DBD63669509C}">
      <dsp:nvSpPr>
        <dsp:cNvPr id="0" name=""/>
        <dsp:cNvSpPr/>
      </dsp:nvSpPr>
      <dsp:spPr>
        <a:xfrm>
          <a:off x="1149537" y="445130"/>
          <a:ext cx="949851" cy="4749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All Cognitive Tests</a:t>
          </a:r>
        </a:p>
      </dsp:txBody>
      <dsp:txXfrm>
        <a:off x="1149537" y="445130"/>
        <a:ext cx="949851" cy="474925"/>
      </dsp:txXfrm>
    </dsp:sp>
    <dsp:sp modelId="{C88E98E3-679B-4FDE-831F-A323EC1D7114}">
      <dsp:nvSpPr>
        <dsp:cNvPr id="0" name=""/>
        <dsp:cNvSpPr/>
      </dsp:nvSpPr>
      <dsp:spPr>
        <a:xfrm>
          <a:off x="218" y="1119524"/>
          <a:ext cx="949851" cy="4749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a:t>Composite</a:t>
          </a:r>
          <a:endParaRPr lang="en-US" sz="1200" kern="1200"/>
        </a:p>
      </dsp:txBody>
      <dsp:txXfrm>
        <a:off x="218" y="1119524"/>
        <a:ext cx="949851" cy="474925"/>
      </dsp:txXfrm>
    </dsp:sp>
    <dsp:sp modelId="{13ECDD38-7292-456A-A289-35A523A2E7E5}">
      <dsp:nvSpPr>
        <dsp:cNvPr id="0" name=""/>
        <dsp:cNvSpPr/>
      </dsp:nvSpPr>
      <dsp:spPr>
        <a:xfrm>
          <a:off x="1149537" y="1119524"/>
          <a:ext cx="949851" cy="4749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Fluid</a:t>
          </a:r>
          <a:endParaRPr lang="en-US" sz="1600" kern="1200"/>
        </a:p>
      </dsp:txBody>
      <dsp:txXfrm>
        <a:off x="1149537" y="1119524"/>
        <a:ext cx="949851" cy="474925"/>
      </dsp:txXfrm>
    </dsp:sp>
    <dsp:sp modelId="{19AAF8D9-112D-4BEC-A11C-96F8ACC775AA}">
      <dsp:nvSpPr>
        <dsp:cNvPr id="0" name=""/>
        <dsp:cNvSpPr/>
      </dsp:nvSpPr>
      <dsp:spPr>
        <a:xfrm>
          <a:off x="2298857" y="1119524"/>
          <a:ext cx="949851" cy="4749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a:t>Crystallized</a:t>
          </a:r>
          <a:endParaRPr lang="en-US" sz="1050" kern="1200"/>
        </a:p>
      </dsp:txBody>
      <dsp:txXfrm>
        <a:off x="2298857" y="1119524"/>
        <a:ext cx="949851" cy="4749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C800E-ED89-4C58-A111-E99C4D533A05}">
      <dsp:nvSpPr>
        <dsp:cNvPr id="0" name=""/>
        <dsp:cNvSpPr/>
      </dsp:nvSpPr>
      <dsp:spPr>
        <a:xfrm>
          <a:off x="1757407" y="504676"/>
          <a:ext cx="610008" cy="211738"/>
        </a:xfrm>
        <a:custGeom>
          <a:avLst/>
          <a:gdLst/>
          <a:ahLst/>
          <a:cxnLst/>
          <a:rect l="0" t="0" r="0" b="0"/>
          <a:pathLst>
            <a:path>
              <a:moveTo>
                <a:pt x="0" y="0"/>
              </a:moveTo>
              <a:lnTo>
                <a:pt x="0" y="105869"/>
              </a:lnTo>
              <a:lnTo>
                <a:pt x="610008" y="105869"/>
              </a:lnTo>
              <a:lnTo>
                <a:pt x="610008" y="2117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9A660F-E98C-4754-B53A-E4A9BD2C53CC}">
      <dsp:nvSpPr>
        <dsp:cNvPr id="0" name=""/>
        <dsp:cNvSpPr/>
      </dsp:nvSpPr>
      <dsp:spPr>
        <a:xfrm>
          <a:off x="1147398" y="504676"/>
          <a:ext cx="610008" cy="211738"/>
        </a:xfrm>
        <a:custGeom>
          <a:avLst/>
          <a:gdLst/>
          <a:ahLst/>
          <a:cxnLst/>
          <a:rect l="0" t="0" r="0" b="0"/>
          <a:pathLst>
            <a:path>
              <a:moveTo>
                <a:pt x="610008" y="0"/>
              </a:moveTo>
              <a:lnTo>
                <a:pt x="610008" y="105869"/>
              </a:lnTo>
              <a:lnTo>
                <a:pt x="0" y="105869"/>
              </a:lnTo>
              <a:lnTo>
                <a:pt x="0" y="2117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F4A6E8-3812-4214-906A-DBD63669509C}">
      <dsp:nvSpPr>
        <dsp:cNvPr id="0" name=""/>
        <dsp:cNvSpPr/>
      </dsp:nvSpPr>
      <dsp:spPr>
        <a:xfrm>
          <a:off x="1253268" y="537"/>
          <a:ext cx="1008277" cy="5041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All Cognitive Tests</a:t>
          </a:r>
        </a:p>
      </dsp:txBody>
      <dsp:txXfrm>
        <a:off x="1253268" y="537"/>
        <a:ext cx="1008277" cy="504138"/>
      </dsp:txXfrm>
    </dsp:sp>
    <dsp:sp modelId="{1476B7A2-99A4-46EE-ACB2-733C64A0303E}">
      <dsp:nvSpPr>
        <dsp:cNvPr id="0" name=""/>
        <dsp:cNvSpPr/>
      </dsp:nvSpPr>
      <dsp:spPr>
        <a:xfrm>
          <a:off x="643259" y="716415"/>
          <a:ext cx="1008277" cy="5041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Achievement tests</a:t>
          </a:r>
        </a:p>
      </dsp:txBody>
      <dsp:txXfrm>
        <a:off x="643259" y="716415"/>
        <a:ext cx="1008277" cy="504138"/>
      </dsp:txXfrm>
    </dsp:sp>
    <dsp:sp modelId="{19AAF8D9-112D-4BEC-A11C-96F8ACC775AA}">
      <dsp:nvSpPr>
        <dsp:cNvPr id="0" name=""/>
        <dsp:cNvSpPr/>
      </dsp:nvSpPr>
      <dsp:spPr>
        <a:xfrm>
          <a:off x="1863276" y="716415"/>
          <a:ext cx="1008277" cy="5041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Other tests</a:t>
          </a:r>
          <a:endParaRPr lang="en-US" sz="1400" kern="1200"/>
        </a:p>
      </dsp:txBody>
      <dsp:txXfrm>
        <a:off x="1863276" y="716415"/>
        <a:ext cx="1008277" cy="50413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Hi everyone, today I’ll be continuing our discussion on cognitive development, specifically in the study of intelligence and cognitive ability</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a:t>Here are the topics we’ll be covering for today, starting with… and ending with the article we all read</a:t>
            </a:r>
          </a:p>
          <a:p>
            <a:pPr marL="457200" indent="-298450"/>
            <a:r>
              <a:rPr lang="en-US" b="1"/>
              <a:t>First bullet point</a:t>
            </a:r>
          </a:p>
          <a:p>
            <a:pPr lvl="1">
              <a:lnSpc>
                <a:spcPct val="150000"/>
              </a:lnSpc>
              <a:buSzPct val="100000"/>
            </a:pPr>
            <a:r>
              <a:rPr lang="en-US"/>
              <a:t>Assessments versus/and standardized tests</a:t>
            </a:r>
          </a:p>
          <a:p>
            <a:pPr lvl="1">
              <a:lnSpc>
                <a:spcPct val="150000"/>
              </a:lnSpc>
              <a:buSzPct val="100000"/>
            </a:pPr>
            <a:r>
              <a:rPr lang="en-US" i="1"/>
              <a:t>Predicting </a:t>
            </a:r>
            <a:r>
              <a:rPr lang="en-US"/>
              <a:t>mathematics ability (Lauer &amp; Lourenco, 2016)</a:t>
            </a:r>
            <a:endParaRPr lang="en-US" i="1"/>
          </a:p>
          <a:p>
            <a:pPr marL="158750" indent="0">
              <a:buNone/>
            </a:pPr>
            <a:endParaRPr lang="en-US"/>
          </a:p>
        </p:txBody>
      </p:sp>
    </p:spTree>
    <p:extLst>
      <p:ext uri="{BB962C8B-B14F-4D97-AF65-F5344CB8AC3E}">
        <p14:creationId xmlns:p14="http://schemas.microsoft.com/office/powerpoint/2010/main" val="579008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But first let’s breakdown what intelligence means. According to the APA Dictionary of Psychology, intelligence is defined as…. And IQ is defined as…</a:t>
            </a:r>
          </a:p>
        </p:txBody>
      </p:sp>
    </p:spTree>
    <p:extLst>
      <p:ext uri="{BB962C8B-B14F-4D97-AF65-F5344CB8AC3E}">
        <p14:creationId xmlns:p14="http://schemas.microsoft.com/office/powerpoint/2010/main" val="283382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r>
              <a:rPr lang="en-US" b="1"/>
              <a:t>Participation link:</a:t>
            </a:r>
            <a:r>
              <a:rPr lang="en-US" b="0"/>
              <a:t> https://www.menti.com/alepg5oug8g8</a:t>
            </a:r>
          </a:p>
          <a:p>
            <a:pPr marL="171450" indent="-171450"/>
            <a:r>
              <a:rPr lang="en-US" b="1"/>
              <a:t>My link:</a:t>
            </a:r>
            <a:r>
              <a:rPr lang="en-US" b="0"/>
              <a:t> https://www.mentimeter.com/app/presentation/al3rf7s4ppemp74jedunuv3m6csvz1o2/edit?question=22ji5i5ptps5</a:t>
            </a:r>
          </a:p>
          <a:p>
            <a:pPr marL="171450" indent="-171450"/>
            <a:r>
              <a:rPr lang="en-US" b="0"/>
              <a:t>Examples: Habituation, novelty scores, processing speed</a:t>
            </a:r>
          </a:p>
          <a:p>
            <a:pPr marL="171450" indent="-171450"/>
            <a:endParaRPr lang="en-US" b="0"/>
          </a:p>
          <a:p>
            <a:pPr marL="171450" indent="-171450"/>
            <a:r>
              <a:rPr lang="en-US" b="0"/>
              <a:t>We’ll talk about some of these in today’s class, but…</a:t>
            </a:r>
          </a:p>
          <a:p>
            <a:pPr marL="628650" lvl="1" indent="-171450"/>
            <a:r>
              <a:rPr lang="en-US" b="1"/>
              <a:t>Q: Would anyone like to elaborate on their answer?</a:t>
            </a:r>
          </a:p>
          <a:p>
            <a:pPr marL="0" indent="0">
              <a:buNone/>
            </a:pPr>
            <a:endParaRPr lang="en-US" b="1"/>
          </a:p>
        </p:txBody>
      </p:sp>
    </p:spTree>
    <p:extLst>
      <p:ext uri="{BB962C8B-B14F-4D97-AF65-F5344CB8AC3E}">
        <p14:creationId xmlns:p14="http://schemas.microsoft.com/office/powerpoint/2010/main" val="1997022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cf7a3c503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cf7a3c503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 let’s get start with measurement, both in terms of assessments and standardized tests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i="0" u="none" dirty="0"/>
              <a:t>One lab-based assessment is the Fagan Test of Infant Intelligence</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i="0" u="none" dirty="0"/>
              <a:t>It assesses </a:t>
            </a:r>
            <a:r>
              <a:rPr lang="en-US" dirty="0"/>
              <a:t>cognitive development in infancy by using a habituation-dishabituation task and measuring the amount of time spent fixating on novelty stimuli compared to the familiar stimuli</a:t>
            </a:r>
          </a:p>
          <a:p>
            <a:pPr marL="914400" lvl="1" indent="-298450"/>
            <a:r>
              <a:rPr lang="en-US" i="0" u="none" dirty="0"/>
              <a:t>It is correlated with scores of standard intelligence tests at 3 years of age, showcasing predictive validity</a:t>
            </a:r>
          </a:p>
          <a:p>
            <a:pPr marL="914400" marR="0" lvl="1"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This test is used for research studies as an index of the relative level of “functioning” in the group being studied</a:t>
            </a:r>
            <a:endParaRPr lang="en-US" i="0" u="none" dirty="0"/>
          </a:p>
          <a:p>
            <a:pPr marL="457200" lvl="0" indent="-298450"/>
            <a:r>
              <a:rPr lang="en-US" i="0" u="none" dirty="0"/>
              <a:t>This video will display a similar habituation/dishabituation task using eye tracking. The original study had an experimenter look through a peephole and time the amount of time spent looking</a:t>
            </a:r>
          </a:p>
          <a:p>
            <a:pPr marL="914400" lvl="1" indent="-298450"/>
            <a:r>
              <a:rPr lang="en-US" i="1" u="sng" dirty="0"/>
              <a:t>Start at 1:30</a:t>
            </a:r>
            <a:endParaRPr lang="en-US" dirty="0"/>
          </a:p>
          <a:p>
            <a:pPr marL="457200" indent="-298450"/>
            <a:r>
              <a:rPr lang="en-US" b="1" dirty="0"/>
              <a:t>Q: Do you see any problems with measuring intelligence in this way ONLY? Is there something missing?</a:t>
            </a:r>
          </a:p>
        </p:txBody>
      </p:sp>
    </p:spTree>
    <p:extLst>
      <p:ext uri="{BB962C8B-B14F-4D97-AF65-F5344CB8AC3E}">
        <p14:creationId xmlns:p14="http://schemas.microsoft.com/office/powerpoint/2010/main" val="2545578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In a similar manner, this is a study that uses a similar task, but focuses on spatial processing skills at infancy and how this may continue through childhood as well as predict math aptitude</a:t>
            </a:r>
          </a:p>
        </p:txBody>
      </p:sp>
    </p:spTree>
    <p:extLst>
      <p:ext uri="{BB962C8B-B14F-4D97-AF65-F5344CB8AC3E}">
        <p14:creationId xmlns:p14="http://schemas.microsoft.com/office/powerpoint/2010/main" val="1499286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cf7a3c50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cf7a3c50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dirty="0"/>
              <a:t>So, the authors had study aims. The first was to characterize….and the second was to determine…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b="1"/>
              <a:t>Procedure</a:t>
            </a:r>
            <a:r>
              <a:rPr lang="en-US"/>
              <a:t> 1</a:t>
            </a:r>
            <a:r>
              <a:rPr lang="en-US" baseline="30000"/>
              <a:t>st</a:t>
            </a:r>
            <a:r>
              <a:rPr lang="en-US"/>
              <a:t> bullet point: two image streams appeared simultaneously on opposing sides (Figure 1A)</a:t>
            </a:r>
          </a:p>
          <a:p>
            <a:pPr marL="914400" lvl="1" indent="-298450"/>
            <a:r>
              <a:rPr lang="en-US"/>
              <a:t>The shape appeared in different randomly selected orientation along the picture plane with each successive image presentation (both images were in the same orientation)</a:t>
            </a:r>
          </a:p>
          <a:p>
            <a:pPr marL="914400" lvl="1" indent="-298450"/>
            <a:r>
              <a:rPr lang="en-US"/>
              <a:t>But on every 3</a:t>
            </a:r>
            <a:r>
              <a:rPr lang="en-US" baseline="30000"/>
              <a:t>rd</a:t>
            </a:r>
            <a:r>
              <a:rPr lang="en-US"/>
              <a:t> presentation, mirror image of shape was presented in one stream (</a:t>
            </a:r>
            <a:r>
              <a:rPr lang="en-US" i="1"/>
              <a:t>mirror </a:t>
            </a:r>
            <a:r>
              <a:rPr lang="en-US" i="0"/>
              <a:t>stream) while original shape was presented in the other (</a:t>
            </a:r>
            <a:r>
              <a:rPr lang="en-US" i="1" err="1"/>
              <a:t>nonmirror</a:t>
            </a:r>
            <a:r>
              <a:rPr lang="en-US" i="0"/>
              <a:t> stream)</a:t>
            </a:r>
          </a:p>
          <a:p>
            <a:pPr marL="914400" lvl="1" indent="-298450"/>
            <a:r>
              <a:rPr lang="en-US" i="0"/>
              <a:t>Performance measured as proportion of total looking time toward mirror stream (mirror/(mirror + non-mirror)</a:t>
            </a:r>
          </a:p>
          <a:p>
            <a:pPr marL="457200" lvl="0" indent="-298450"/>
            <a:r>
              <a:rPr lang="en-US" b="1" i="0"/>
              <a:t>Procedure</a:t>
            </a:r>
            <a:r>
              <a:rPr lang="en-US" i="0"/>
              <a:t> 2</a:t>
            </a:r>
            <a:r>
              <a:rPr lang="en-US" i="0" baseline="30000"/>
              <a:t>nd</a:t>
            </a:r>
            <a:r>
              <a:rPr lang="en-US" i="0"/>
              <a:t> bullet point: </a:t>
            </a:r>
          </a:p>
          <a:p>
            <a:pPr marL="914400" lvl="1" indent="-298450"/>
            <a:r>
              <a:rPr lang="en-US" i="0"/>
              <a:t>Spatial tasks included mental-transformation measure (CMTT)</a:t>
            </a:r>
          </a:p>
          <a:p>
            <a:pPr marL="1371600" lvl="2" indent="-298450"/>
            <a:r>
              <a:rPr lang="en-US" i="0"/>
              <a:t>Children were presented with 2 pieces of target shape (Figure 1B) &amp; 4 choice shapes</a:t>
            </a:r>
          </a:p>
          <a:p>
            <a:pPr marL="1371600" lvl="2" indent="-298450"/>
            <a:r>
              <a:rPr lang="en-US" i="0"/>
              <a:t>Instructed to select shape that 2 pieces could combine to make</a:t>
            </a:r>
          </a:p>
          <a:p>
            <a:pPr marL="1371600" lvl="2" indent="-298450"/>
            <a:r>
              <a:rPr lang="en-US" i="0"/>
              <a:t>Performance measured by proportion of items answered correctly</a:t>
            </a:r>
          </a:p>
          <a:p>
            <a:pPr marL="914400" lvl="1" indent="-298450"/>
            <a:r>
              <a:rPr lang="en-US" i="0"/>
              <a:t>Other spatial tasks included visualization/reorientation within a larger navigable environment</a:t>
            </a:r>
          </a:p>
          <a:p>
            <a:pPr marL="914400" lvl="1" indent="-298450"/>
            <a:r>
              <a:rPr lang="en-US" i="0"/>
              <a:t>Quant measures assessed symbolic-math achievement AND </a:t>
            </a:r>
            <a:r>
              <a:rPr lang="en-US" i="0" err="1"/>
              <a:t>nonsymbolic</a:t>
            </a:r>
            <a:r>
              <a:rPr lang="en-US" i="0"/>
              <a:t> number processing</a:t>
            </a:r>
          </a:p>
          <a:p>
            <a:pPr marL="914400" lvl="1" indent="-298450"/>
            <a:r>
              <a:rPr lang="en-US" i="0"/>
              <a:t>General cognitive abilities = working memory, vocab, etc.</a:t>
            </a:r>
          </a:p>
        </p:txBody>
      </p:sp>
    </p:spTree>
    <p:extLst>
      <p:ext uri="{BB962C8B-B14F-4D97-AF65-F5344CB8AC3E}">
        <p14:creationId xmlns:p14="http://schemas.microsoft.com/office/powerpoint/2010/main" val="3993664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Result:</a:t>
            </a:r>
          </a:p>
          <a:p>
            <a:r>
              <a:rPr lang="en-US"/>
              <a:t>Showing considerable stability in spatial aptitude across early development and that superior spatial processing early in life may play a role in scaffolding math development</a:t>
            </a:r>
          </a:p>
          <a:p>
            <a:endParaRPr lang="en-US"/>
          </a:p>
          <a:p>
            <a:pPr marL="158750" indent="0">
              <a:buNone/>
            </a:pPr>
            <a:r>
              <a:rPr lang="en-US"/>
              <a:t>*Note: </a:t>
            </a:r>
          </a:p>
          <a:p>
            <a:pPr marL="457200" indent="-298450"/>
            <a:r>
              <a:rPr lang="en-US"/>
              <a:t>CMTT = Children’s Mental Transformation Task</a:t>
            </a:r>
          </a:p>
          <a:p>
            <a:pPr marL="457200" indent="-298450"/>
            <a:r>
              <a:rPr lang="en-US"/>
              <a:t>Spatial STM = spatial short-term memory (has been found to contribute to interindividual variability in mental rotation performance &amp; spatial/quant tasks in this sample, so they controlled for it </a:t>
            </a:r>
          </a:p>
          <a:p>
            <a:pPr marL="158750" indent="0">
              <a:buNone/>
            </a:pPr>
            <a:endParaRPr lang="en-US"/>
          </a:p>
        </p:txBody>
      </p:sp>
    </p:spTree>
    <p:extLst>
      <p:ext uri="{BB962C8B-B14F-4D97-AF65-F5344CB8AC3E}">
        <p14:creationId xmlns:p14="http://schemas.microsoft.com/office/powerpoint/2010/main" val="1544842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Some examples of normed assessments of cognitive development are the Bayley, Mullen, and </a:t>
            </a:r>
            <a:r>
              <a:rPr lang="en-US" dirty="0" err="1"/>
              <a:t>Battele</a:t>
            </a:r>
            <a:r>
              <a:rPr lang="en-US" dirty="0"/>
              <a:t> tests</a:t>
            </a:r>
          </a:p>
          <a:p>
            <a:r>
              <a:rPr lang="en-US" dirty="0"/>
              <a:t>These tests measure similar cognitive and mental ability skills such as: language, motor skills, visual reception skills, socio-emotional skills, etc.</a:t>
            </a:r>
          </a:p>
          <a:p>
            <a:pPr lvl="1"/>
            <a:r>
              <a:rPr lang="en-US" i="1" dirty="0"/>
              <a:t>Bayley: Adaptive behavior, Cognitive, Language, Motor, Social-Emotional</a:t>
            </a:r>
          </a:p>
          <a:p>
            <a:pPr lvl="1"/>
            <a:r>
              <a:rPr lang="en-US" i="1" dirty="0"/>
              <a:t>Mullen: Receptive/expressive language, fine/gross motor skills, visual reception skills</a:t>
            </a:r>
          </a:p>
          <a:p>
            <a:pPr lvl="1"/>
            <a:r>
              <a:rPr lang="en-US" i="1" dirty="0"/>
              <a:t>Battelle: Communication, social emotional, adaptive, motor, cognitive</a:t>
            </a:r>
          </a:p>
          <a:p>
            <a:r>
              <a:rPr lang="en-US" dirty="0"/>
              <a:t>They have been used extensively in research to identify infants at risk for developmental delays (exposure, prematurity, autism risk, ZIKA) in order to provide early intervention services </a:t>
            </a:r>
          </a:p>
        </p:txBody>
      </p:sp>
    </p:spTree>
    <p:extLst>
      <p:ext uri="{BB962C8B-B14F-4D97-AF65-F5344CB8AC3E}">
        <p14:creationId xmlns:p14="http://schemas.microsoft.com/office/powerpoint/2010/main" val="3027553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a:t>4</a:t>
            </a:r>
            <a:r>
              <a:rPr lang="en-US" b="1" baseline="30000"/>
              <a:t>th</a:t>
            </a:r>
            <a:r>
              <a:rPr lang="en-US" b="1"/>
              <a:t> bullet point:</a:t>
            </a:r>
            <a:r>
              <a:rPr lang="en-US" b="0"/>
              <a:t> Think construct validity and the nomological net</a:t>
            </a:r>
          </a:p>
          <a:p>
            <a:pPr lvl="1"/>
            <a:r>
              <a:rPr lang="en-US" b="0"/>
              <a:t>How might these tests capture the construct of intelligence and how might they not?</a:t>
            </a:r>
            <a:endParaRPr lang="en-US" b="1"/>
          </a:p>
        </p:txBody>
      </p:sp>
    </p:spTree>
    <p:extLst>
      <p:ext uri="{BB962C8B-B14F-4D97-AF65-F5344CB8AC3E}">
        <p14:creationId xmlns:p14="http://schemas.microsoft.com/office/powerpoint/2010/main" val="2827902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a:extLst>
            <a:ext uri="{FF2B5EF4-FFF2-40B4-BE49-F238E27FC236}">
              <a16:creationId xmlns:a16="http://schemas.microsoft.com/office/drawing/2014/main" id="{95244AAC-F804-FDE6-7771-A463E093FA7F}"/>
            </a:ext>
          </a:extLst>
        </p:cNvPr>
        <p:cNvGrpSpPr/>
        <p:nvPr/>
      </p:nvGrpSpPr>
      <p:grpSpPr>
        <a:xfrm>
          <a:off x="0" y="0"/>
          <a:ext cx="0" cy="0"/>
          <a:chOff x="0" y="0"/>
          <a:chExt cx="0" cy="0"/>
        </a:xfrm>
      </p:grpSpPr>
      <p:sp>
        <p:nvSpPr>
          <p:cNvPr id="569" name="Google Shape;569;gcf7a3c503a_0_5:notes">
            <a:extLst>
              <a:ext uri="{FF2B5EF4-FFF2-40B4-BE49-F238E27FC236}">
                <a16:creationId xmlns:a16="http://schemas.microsoft.com/office/drawing/2014/main" id="{1E550037-8B47-A4CB-A6B2-5658F62122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cf7a3c503a_0_5:notes">
            <a:extLst>
              <a:ext uri="{FF2B5EF4-FFF2-40B4-BE49-F238E27FC236}">
                <a16:creationId xmlns:a16="http://schemas.microsoft.com/office/drawing/2014/main" id="{0027C9EA-847C-6A5D-0BF1-B8650398A5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Now let’s jump in to talking about genes and the environment and how these two factors shape intelligence in early childhood</a:t>
            </a:r>
            <a:endParaRPr/>
          </a:p>
        </p:txBody>
      </p:sp>
    </p:spTree>
    <p:extLst>
      <p:ext uri="{BB962C8B-B14F-4D97-AF65-F5344CB8AC3E}">
        <p14:creationId xmlns:p14="http://schemas.microsoft.com/office/powerpoint/2010/main" val="1916387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0">
                <a:latin typeface="Montserrat" panose="00000500000000000000" pitchFamily="2" charset="0"/>
              </a:rPr>
              <a:t>To provide a quick lay of the land, I want to discuss some key findings discussed in this review by Nisbett et al.</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1">
                <a:latin typeface="Montserrat" panose="00000500000000000000" pitchFamily="2" charset="0"/>
              </a:rPr>
              <a:t>2</a:t>
            </a:r>
            <a:r>
              <a:rPr lang="en-US" b="1" baseline="30000">
                <a:latin typeface="Montserrat" panose="00000500000000000000" pitchFamily="2" charset="0"/>
              </a:rPr>
              <a:t>nd</a:t>
            </a:r>
            <a:r>
              <a:rPr lang="en-US" b="1">
                <a:latin typeface="Montserrat" panose="00000500000000000000" pitchFamily="2" charset="0"/>
              </a:rPr>
              <a:t> bullet point: </a:t>
            </a:r>
            <a:r>
              <a:rPr lang="en-US">
                <a:latin typeface="Montserrat" panose="00000500000000000000" pitchFamily="2" charset="0"/>
              </a:rPr>
              <a:t>Because the trait is polygenic (many genes contribute) finding genes has been proven difficult</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1">
                <a:latin typeface="Montserrat" panose="00000500000000000000" pitchFamily="2" charset="0"/>
              </a:rPr>
              <a:t>Last bullet point:</a:t>
            </a:r>
            <a:r>
              <a:rPr lang="en-US" b="0">
                <a:latin typeface="Montserrat" panose="00000500000000000000" pitchFamily="2" charset="0"/>
              </a:rPr>
              <a:t> We’ll get more into this last piece here with two Tucker-</a:t>
            </a:r>
            <a:r>
              <a:rPr lang="en-US" b="0" err="1">
                <a:latin typeface="Montserrat" panose="00000500000000000000" pitchFamily="2" charset="0"/>
              </a:rPr>
              <a:t>Drob</a:t>
            </a:r>
            <a:r>
              <a:rPr lang="en-US" b="0">
                <a:latin typeface="Montserrat" panose="00000500000000000000" pitchFamily="2" charset="0"/>
              </a:rPr>
              <a:t> studies on this interaction between Genes and SES</a:t>
            </a:r>
            <a:r>
              <a:rPr lang="en-US">
                <a:latin typeface="Montserrat" panose="00000500000000000000" pitchFamily="2" charset="0"/>
              </a:rPr>
              <a:t> </a:t>
            </a:r>
          </a:p>
          <a:p>
            <a:endParaRPr lang="en-US"/>
          </a:p>
        </p:txBody>
      </p:sp>
    </p:spTree>
    <p:extLst>
      <p:ext uri="{BB962C8B-B14F-4D97-AF65-F5344CB8AC3E}">
        <p14:creationId xmlns:p14="http://schemas.microsoft.com/office/powerpoint/2010/main" val="3229637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5E233-0030-2DB4-ED45-9FBE4FA5E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C5A7D-C2DE-2D72-00EF-399F08FE38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9241AC4-41BB-428E-9652-FA221EAE6834}"/>
              </a:ext>
            </a:extLst>
          </p:cNvPr>
          <p:cNvSpPr>
            <a:spLocks noGrp="1"/>
          </p:cNvSpPr>
          <p:nvPr>
            <p:ph type="body" idx="1"/>
          </p:nvPr>
        </p:nvSpPr>
        <p:spPr/>
        <p:txBody>
          <a:bodyPr/>
          <a:lstStyle/>
          <a:p>
            <a:r>
              <a:rPr lang="en-US"/>
              <a:t>The first one, published in 2011, is titled…</a:t>
            </a:r>
          </a:p>
        </p:txBody>
      </p:sp>
    </p:spTree>
    <p:extLst>
      <p:ext uri="{BB962C8B-B14F-4D97-AF65-F5344CB8AC3E}">
        <p14:creationId xmlns:p14="http://schemas.microsoft.com/office/powerpoint/2010/main" val="470246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a:extLst>
            <a:ext uri="{FF2B5EF4-FFF2-40B4-BE49-F238E27FC236}">
              <a16:creationId xmlns:a16="http://schemas.microsoft.com/office/drawing/2014/main" id="{BAA08631-1CD7-C9B9-2D3E-F3D6154A1917}"/>
            </a:ext>
          </a:extLst>
        </p:cNvPr>
        <p:cNvGrpSpPr/>
        <p:nvPr/>
      </p:nvGrpSpPr>
      <p:grpSpPr>
        <a:xfrm>
          <a:off x="0" y="0"/>
          <a:ext cx="0" cy="0"/>
          <a:chOff x="0" y="0"/>
          <a:chExt cx="0" cy="0"/>
        </a:xfrm>
      </p:grpSpPr>
      <p:sp>
        <p:nvSpPr>
          <p:cNvPr id="491" name="Google Shape;491;gcf7a3c503a_0_0:notes">
            <a:extLst>
              <a:ext uri="{FF2B5EF4-FFF2-40B4-BE49-F238E27FC236}">
                <a16:creationId xmlns:a16="http://schemas.microsoft.com/office/drawing/2014/main" id="{76EC0A4C-BA3F-B073-1DF6-0908390602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cf7a3c503a_0_0:notes">
            <a:extLst>
              <a:ext uri="{FF2B5EF4-FFF2-40B4-BE49-F238E27FC236}">
                <a16:creationId xmlns:a16="http://schemas.microsoft.com/office/drawing/2014/main" id="{BFF73BAF-A3FF-952D-76DA-6C7A615EA5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03840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E5625-37E2-1FC2-67FB-30AA2CB08A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26423-1CF6-1E98-0BCA-CBFC22D19F4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7801535-C607-DC1F-1DF3-3F0F52904F76}"/>
              </a:ext>
            </a:extLst>
          </p:cNvPr>
          <p:cNvSpPr>
            <a:spLocks noGrp="1"/>
          </p:cNvSpPr>
          <p:nvPr>
            <p:ph type="body" idx="1"/>
          </p:nvPr>
        </p:nvSpPr>
        <p:spPr/>
        <p:txBody>
          <a:bodyPr/>
          <a:lstStyle/>
          <a:p>
            <a:pPr marL="171450" indent="-171450"/>
            <a:r>
              <a:rPr lang="en-US" i="0"/>
              <a:t>They had 750 twin pairs as part of the ECLS-B study that were brought in for two waves of data collection, the first at 10 months and the second at 2 years of age</a:t>
            </a:r>
          </a:p>
          <a:p>
            <a:pPr marL="171450" indent="-171450"/>
            <a:r>
              <a:rPr lang="en-US" i="0"/>
              <a:t>The children were sampled from…and this is the breakdown by racial group</a:t>
            </a:r>
          </a:p>
          <a:p>
            <a:pPr marL="171450" indent="-171450"/>
            <a:r>
              <a:rPr lang="en-US" b="1" i="0"/>
              <a:t>Zygosity </a:t>
            </a:r>
            <a:r>
              <a:rPr lang="en-US" b="0" i="0"/>
              <a:t>= the degree of genetic similarity between two or more people or organisms</a:t>
            </a:r>
          </a:p>
          <a:p>
            <a:pPr marL="628650" lvl="1" indent="-171450"/>
            <a:r>
              <a:rPr lang="en-US" b="0" i="0"/>
              <a:t>Observers responded to 6 questions about similarity of same-sex twins (hair color/texture, complexion, facial appearance, earlobe shape)</a:t>
            </a:r>
          </a:p>
          <a:p>
            <a:pPr marL="628650" lvl="1" indent="-171450"/>
            <a:r>
              <a:rPr lang="en-US" b="0" i="0"/>
              <a:t>Classified twin pairs as MZ or DZ</a:t>
            </a:r>
          </a:p>
          <a:p>
            <a:pPr marL="171450" lvl="0" indent="-171450"/>
            <a:r>
              <a:rPr lang="en-US" b="0" i="0"/>
              <a:t>Bayley also has a Motor scale that was not used for this study</a:t>
            </a:r>
          </a:p>
          <a:p>
            <a:pPr marL="171450" lvl="0" indent="-171450"/>
            <a:r>
              <a:rPr lang="en-US" b="0" i="0"/>
              <a:t>SES was obtained via 5 variables</a:t>
            </a:r>
          </a:p>
          <a:p>
            <a:pPr marL="171450" indent="-171450"/>
            <a:endParaRPr lang="en-US" i="0"/>
          </a:p>
        </p:txBody>
      </p:sp>
    </p:spTree>
    <p:extLst>
      <p:ext uri="{BB962C8B-B14F-4D97-AF65-F5344CB8AC3E}">
        <p14:creationId xmlns:p14="http://schemas.microsoft.com/office/powerpoint/2010/main" val="286044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Result #1:</a:t>
            </a:r>
          </a:p>
          <a:p>
            <a:r>
              <a:rPr lang="en-US"/>
              <a:t>Such that higher SES children experience more rapid developmental gains in mental ability than lower SES children, such that SES-related disparities in mental ability are evident by the time they are 2 years of age</a:t>
            </a:r>
          </a:p>
          <a:p>
            <a:pPr lvl="1"/>
            <a:r>
              <a:rPr lang="en-US"/>
              <a:t>Each SD of SES was associated with approx. 1/3 of a SD of mental ability</a:t>
            </a:r>
          </a:p>
        </p:txBody>
      </p:sp>
    </p:spTree>
    <p:extLst>
      <p:ext uri="{BB962C8B-B14F-4D97-AF65-F5344CB8AC3E}">
        <p14:creationId xmlns:p14="http://schemas.microsoft.com/office/powerpoint/2010/main" val="2588866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53220-A231-2861-0701-DDADDD934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51534-15E7-79C2-B5E5-900A5B164DF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E0F8D47-3A35-9F8B-F249-BE1AD44E6382}"/>
              </a:ext>
            </a:extLst>
          </p:cNvPr>
          <p:cNvSpPr>
            <a:spLocks noGrp="1"/>
          </p:cNvSpPr>
          <p:nvPr>
            <p:ph type="body" idx="1"/>
          </p:nvPr>
        </p:nvSpPr>
        <p:spPr/>
        <p:txBody>
          <a:bodyPr/>
          <a:lstStyle/>
          <a:p>
            <a:pPr marL="158750" indent="0">
              <a:buNone/>
            </a:pPr>
            <a:r>
              <a:rPr lang="en-US"/>
              <a:t>Result #2:</a:t>
            </a:r>
          </a:p>
          <a:p>
            <a:pPr marL="457200" indent="-298450"/>
            <a:r>
              <a:rPr lang="en-US"/>
              <a:t>Model 2 estimated contributions of genes, shared environment, and nonshared environments to infants' mental ability at 10 months and 2 years. They found that…</a:t>
            </a:r>
          </a:p>
          <a:p>
            <a:pPr marL="457200" indent="-298450"/>
            <a:r>
              <a:rPr lang="en-US"/>
              <a:t>The heritability of mental ability at 10 months was 2% (p = .67), and the heritability at 2 years was 23% (p = .001)</a:t>
            </a:r>
          </a:p>
          <a:p>
            <a:pPr marL="914400" lvl="1" indent="-298450"/>
            <a:r>
              <a:rPr lang="en-US"/>
              <a:t>Heritability in change in mental ability between 10 months and 2 years was 23% (p = .003)</a:t>
            </a:r>
          </a:p>
          <a:p>
            <a:pPr marL="457200" lvl="0" indent="-298450"/>
            <a:r>
              <a:rPr lang="en-US"/>
              <a:t>Thus, the effect of genes on mental ability increases over infant development</a:t>
            </a:r>
          </a:p>
        </p:txBody>
      </p:sp>
    </p:spTree>
    <p:extLst>
      <p:ext uri="{BB962C8B-B14F-4D97-AF65-F5344CB8AC3E}">
        <p14:creationId xmlns:p14="http://schemas.microsoft.com/office/powerpoint/2010/main" val="3135393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07952-6416-F7A9-E29B-8F8010A94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9A498-DA39-D4F9-90CD-8681E4B0FEB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FE1A7A2-1BB6-13A7-7AD8-80285FDB4132}"/>
              </a:ext>
            </a:extLst>
          </p:cNvPr>
          <p:cNvSpPr>
            <a:spLocks noGrp="1"/>
          </p:cNvSpPr>
          <p:nvPr>
            <p:ph type="body" idx="1"/>
          </p:nvPr>
        </p:nvSpPr>
        <p:spPr/>
        <p:txBody>
          <a:bodyPr/>
          <a:lstStyle/>
          <a:p>
            <a:pPr marL="158750" indent="0">
              <a:buNone/>
            </a:pPr>
            <a:r>
              <a:rPr lang="en-US"/>
              <a:t>Result #3: </a:t>
            </a:r>
          </a:p>
          <a:p>
            <a:pPr marL="457200" indent="-298450"/>
            <a:r>
              <a:rPr lang="en-US"/>
              <a:t>Model 3 tested whether additive influences from genes, shared, and unshared environment on change in mental ability were moderated by SES</a:t>
            </a:r>
          </a:p>
          <a:p>
            <a:pPr marL="457200" indent="-298450"/>
            <a:r>
              <a:rPr lang="en-US"/>
              <a:t>Overall, they found that…(</a:t>
            </a:r>
            <a:r>
              <a:rPr lang="en-US" i="1"/>
              <a:t>read title</a:t>
            </a:r>
            <a:r>
              <a:rPr lang="en-US"/>
              <a:t>)</a:t>
            </a:r>
          </a:p>
          <a:p>
            <a:r>
              <a:rPr lang="en-US"/>
              <a:t>The 1</a:t>
            </a:r>
            <a:r>
              <a:rPr lang="en-US" baseline="30000"/>
              <a:t>st</a:t>
            </a:r>
            <a:r>
              <a:rPr lang="en-US"/>
              <a:t> figure shows that:</a:t>
            </a:r>
          </a:p>
          <a:p>
            <a:pPr lvl="1"/>
            <a:r>
              <a:rPr lang="en-US"/>
              <a:t>For low SES children, almost all change is due to the shared environment &amp; genes play a negligible role in development of mental ability </a:t>
            </a:r>
          </a:p>
          <a:p>
            <a:pPr lvl="1"/>
            <a:r>
              <a:rPr lang="en-US"/>
              <a:t>For higher SES children, genes play a substantial role in development of mental ability, whereas less change is due to the shared environment</a:t>
            </a:r>
          </a:p>
          <a:p>
            <a:pPr lvl="0"/>
            <a:r>
              <a:rPr lang="en-US"/>
              <a:t>Additionally, these 3 smaller figures to the right show these amounts of variance accounted for at ages 10 months and 2 years, such that at: </a:t>
            </a:r>
          </a:p>
          <a:p>
            <a:pPr lvl="1"/>
            <a:r>
              <a:rPr lang="en-US"/>
              <a:t>At 10 months, very little genetic variance in mental ability at any level of SES</a:t>
            </a:r>
          </a:p>
          <a:p>
            <a:pPr lvl="1"/>
            <a:r>
              <a:rPr lang="en-US"/>
              <a:t>At 2 years, SES differences in genetic influences on mental ability were larger</a:t>
            </a:r>
          </a:p>
        </p:txBody>
      </p:sp>
    </p:spTree>
    <p:extLst>
      <p:ext uri="{BB962C8B-B14F-4D97-AF65-F5344CB8AC3E}">
        <p14:creationId xmlns:p14="http://schemas.microsoft.com/office/powerpoint/2010/main" val="2407136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95122-B8C9-9B25-B0FA-F1760CD758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C31971-A9E4-68E0-BD1F-72AC9BD54A5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8DF787F-9705-6358-5D1A-7719F7193B9C}"/>
              </a:ext>
            </a:extLst>
          </p:cNvPr>
          <p:cNvSpPr>
            <a:spLocks noGrp="1"/>
          </p:cNvSpPr>
          <p:nvPr>
            <p:ph type="body" idx="1"/>
          </p:nvPr>
        </p:nvSpPr>
        <p:spPr/>
        <p:txBody>
          <a:bodyPr/>
          <a:lstStyle/>
          <a:p>
            <a:pPr marL="457200" indent="-298450"/>
            <a:r>
              <a:rPr lang="en-US"/>
              <a:t>To extend the previous study, this study, also by Tucker-</a:t>
            </a:r>
            <a:r>
              <a:rPr lang="en-US" err="1"/>
              <a:t>Drob</a:t>
            </a:r>
            <a:r>
              <a:rPr lang="en-US"/>
              <a:t>, looked to see if this gene x SES interaction extended to participants in non-US contexts</a:t>
            </a:r>
          </a:p>
        </p:txBody>
      </p:sp>
    </p:spTree>
    <p:extLst>
      <p:ext uri="{BB962C8B-B14F-4D97-AF65-F5344CB8AC3E}">
        <p14:creationId xmlns:p14="http://schemas.microsoft.com/office/powerpoint/2010/main" val="1215668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a:extLst>
            <a:ext uri="{FF2B5EF4-FFF2-40B4-BE49-F238E27FC236}">
              <a16:creationId xmlns:a16="http://schemas.microsoft.com/office/drawing/2014/main" id="{10A3B5C3-DCCB-73B7-0B7F-AB4BCA99549B}"/>
            </a:ext>
          </a:extLst>
        </p:cNvPr>
        <p:cNvGrpSpPr/>
        <p:nvPr/>
      </p:nvGrpSpPr>
      <p:grpSpPr>
        <a:xfrm>
          <a:off x="0" y="0"/>
          <a:ext cx="0" cy="0"/>
          <a:chOff x="0" y="0"/>
          <a:chExt cx="0" cy="0"/>
        </a:xfrm>
      </p:grpSpPr>
      <p:sp>
        <p:nvSpPr>
          <p:cNvPr id="491" name="Google Shape;491;gcf7a3c503a_0_0:notes">
            <a:extLst>
              <a:ext uri="{FF2B5EF4-FFF2-40B4-BE49-F238E27FC236}">
                <a16:creationId xmlns:a16="http://schemas.microsoft.com/office/drawing/2014/main" id="{793CB2CC-6736-D7A3-64CF-51037F33742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cf7a3c503a_0_0:notes">
            <a:extLst>
              <a:ext uri="{FF2B5EF4-FFF2-40B4-BE49-F238E27FC236}">
                <a16:creationId xmlns:a16="http://schemas.microsoft.com/office/drawing/2014/main" id="{1BE0DD3E-7DC4-86E4-18B5-1F7868519C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0053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a:t>This was a meta-analysis of tests of the Gene x SES interaction on intelligence and academic-achievement test scores to…</a:t>
            </a:r>
          </a:p>
          <a:p>
            <a:pPr marL="457200" indent="-298450"/>
            <a:r>
              <a:rPr lang="en-US"/>
              <a:t>They had 5 inclusion criteria:</a:t>
            </a:r>
          </a:p>
          <a:p>
            <a:pPr marL="914400" lvl="1" indent="-298450">
              <a:buFont typeface="+mj-lt"/>
              <a:buAutoNum type="arabicPeriod"/>
            </a:pPr>
            <a:r>
              <a:rPr lang="en-US"/>
              <a:t>Intelligence/achievement had to be continuously measured using an objective performance-based test</a:t>
            </a:r>
          </a:p>
          <a:p>
            <a:pPr marL="914400" lvl="1" indent="-298450">
              <a:buFont typeface="+mj-lt"/>
              <a:buAutoNum type="arabicPeriod"/>
            </a:pPr>
            <a:r>
              <a:rPr lang="en-US"/>
              <a:t>Inference of genetic influence had to be made using siblings (preferably twins) with varying degrees of genetic relatedness</a:t>
            </a:r>
          </a:p>
          <a:p>
            <a:pPr marL="914400" lvl="1" indent="-298450">
              <a:buFont typeface="+mj-lt"/>
              <a:buAutoNum type="arabicPeriod"/>
            </a:pPr>
            <a:r>
              <a:rPr lang="en-US"/>
              <a:t>The degree of genetic relatedness had to be known to a high degree of certainty (zygosity for twins)</a:t>
            </a:r>
          </a:p>
          <a:p>
            <a:pPr marL="914400" lvl="1" indent="-298450">
              <a:buFont typeface="+mj-lt"/>
              <a:buAutoNum type="arabicPeriod"/>
            </a:pPr>
            <a:r>
              <a:rPr lang="en-US"/>
              <a:t>An ordered categorical or continuous measure of family SES during childhood had to have been examined as a moderator of genetic variance in intelligence or achievement</a:t>
            </a:r>
          </a:p>
          <a:p>
            <a:pPr marL="914400" lvl="1" indent="-298450">
              <a:buFont typeface="+mj-lt"/>
              <a:buAutoNum type="arabicPeriod"/>
            </a:pPr>
            <a:r>
              <a:rPr lang="en-US"/>
              <a:t>Participants could not have been specifically selected on the basis of their psychiatric or medical diagnoses, patient status, or intelligence or achievement test scores</a:t>
            </a:r>
          </a:p>
          <a:p>
            <a:pPr marL="457200" lvl="0" indent="-298450"/>
            <a:r>
              <a:rPr lang="en-US"/>
              <a:t>In total, their dataset included…</a:t>
            </a:r>
          </a:p>
        </p:txBody>
      </p:sp>
    </p:spTree>
    <p:extLst>
      <p:ext uri="{BB962C8B-B14F-4D97-AF65-F5344CB8AC3E}">
        <p14:creationId xmlns:p14="http://schemas.microsoft.com/office/powerpoint/2010/main" val="2297344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E46D8-03F8-590D-1BE3-65D9022561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E883F-F13B-A9E2-2C8B-A10E72A878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94C2F85-4D08-6338-6062-9F8A418A7A72}"/>
              </a:ext>
            </a:extLst>
          </p:cNvPr>
          <p:cNvSpPr>
            <a:spLocks noGrp="1"/>
          </p:cNvSpPr>
          <p:nvPr>
            <p:ph type="body" idx="1"/>
          </p:nvPr>
        </p:nvSpPr>
        <p:spPr/>
        <p:txBody>
          <a:bodyPr/>
          <a:lstStyle/>
          <a:p>
            <a:pPr marL="158750" indent="0">
              <a:buNone/>
            </a:pPr>
            <a:r>
              <a:rPr lang="en-US"/>
              <a:t>Result #1:</a:t>
            </a:r>
          </a:p>
          <a:p>
            <a:pPr marL="457200" indent="-298450"/>
            <a:r>
              <a:rPr lang="en-US"/>
              <a:t>This figure shows this interaction, similar to the one we saw in the previous study</a:t>
            </a:r>
          </a:p>
          <a:p>
            <a:pPr marL="914400" lvl="1" indent="-298450"/>
            <a:r>
              <a:rPr lang="en-US"/>
              <a:t>For low SES children, almost all change is due to the shared environment &amp; genes play a negligible role in development of mental ability </a:t>
            </a:r>
          </a:p>
          <a:p>
            <a:pPr lvl="1"/>
            <a:r>
              <a:rPr lang="en-US"/>
              <a:t>For higher SES children, genes play a substantial role in development of mental ability, whereas less change is due to the shared environment</a:t>
            </a:r>
          </a:p>
          <a:p>
            <a:pPr marL="914400" lvl="1" indent="-298450"/>
            <a:endParaRPr lang="en-US"/>
          </a:p>
        </p:txBody>
      </p:sp>
    </p:spTree>
    <p:extLst>
      <p:ext uri="{BB962C8B-B14F-4D97-AF65-F5344CB8AC3E}">
        <p14:creationId xmlns:p14="http://schemas.microsoft.com/office/powerpoint/2010/main" val="1950715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9017D-D3B8-1B6C-8447-B7D797BDB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4055DF-C3FA-4DFE-D9FA-608D2759679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5016330-F32B-5EB9-8095-27CD61FB401A}"/>
              </a:ext>
            </a:extLst>
          </p:cNvPr>
          <p:cNvSpPr>
            <a:spLocks noGrp="1"/>
          </p:cNvSpPr>
          <p:nvPr>
            <p:ph type="body" idx="1"/>
          </p:nvPr>
        </p:nvSpPr>
        <p:spPr/>
        <p:txBody>
          <a:bodyPr/>
          <a:lstStyle/>
          <a:p>
            <a:pPr marL="158750" indent="0">
              <a:buNone/>
            </a:pPr>
            <a:r>
              <a:rPr lang="en-US"/>
              <a:t>Result #2:</a:t>
            </a:r>
          </a:p>
          <a:p>
            <a:r>
              <a:rPr lang="en-US"/>
              <a:t>Additionally, the difference in magnitude of the Gene x SES effect between the U.S. and the non-US studies was itself significant</a:t>
            </a:r>
          </a:p>
          <a:p>
            <a:r>
              <a:rPr lang="en-US"/>
              <a:t>There was also no evidence of moderation on the Gene x SES effects beyond nation</a:t>
            </a:r>
          </a:p>
          <a:p>
            <a:r>
              <a:rPr lang="en-US"/>
              <a:t>Thus, these results indicate that the Gene x SES effects are not uniform but can take positive, zero, or even negative values depending on factors that differ at the national level</a:t>
            </a:r>
          </a:p>
        </p:txBody>
      </p:sp>
    </p:spTree>
    <p:extLst>
      <p:ext uri="{BB962C8B-B14F-4D97-AF65-F5344CB8AC3E}">
        <p14:creationId xmlns:p14="http://schemas.microsoft.com/office/powerpoint/2010/main" val="25724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80323-8CF7-7D92-6023-41C28E626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28D57-4B13-7FB1-765B-16A65B2BB3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90435B8-B066-15E1-A02F-16D46A8E46CE}"/>
              </a:ext>
            </a:extLst>
          </p:cNvPr>
          <p:cNvSpPr>
            <a:spLocks noGrp="1"/>
          </p:cNvSpPr>
          <p:nvPr>
            <p:ph type="body" idx="1"/>
          </p:nvPr>
        </p:nvSpPr>
        <p:spPr/>
        <p:txBody>
          <a:bodyPr/>
          <a:lstStyle/>
          <a:p>
            <a:pPr marL="158750" indent="0">
              <a:buNone/>
            </a:pPr>
            <a:r>
              <a:rPr lang="en-US"/>
              <a:t>Result #3: </a:t>
            </a:r>
          </a:p>
          <a:p>
            <a:pPr marL="457200" indent="-298450"/>
            <a:r>
              <a:rPr lang="en-US"/>
              <a:t>The authors also probed for publication bias using funnel plots, p-curve analysis, and robustness checks such that they found no evidence of…</a:t>
            </a:r>
          </a:p>
          <a:p>
            <a:pPr marL="914400" lvl="1" indent="-298450"/>
            <a:r>
              <a:rPr lang="en-US"/>
              <a:t>Funnel plot = most of the effect sizes fall within the inverted triangle-shaped region, with greater horizontal spread around estimates with higher standard errors, which is the case in this figure</a:t>
            </a:r>
          </a:p>
          <a:p>
            <a:pPr marL="457200" indent="-298450"/>
            <a:r>
              <a:rPr lang="en-US"/>
              <a:t>Additionally, their robustness checks looked to see if excluding certain effect sizes or disproportionately large samples affected the results. They did not. </a:t>
            </a:r>
          </a:p>
        </p:txBody>
      </p:sp>
    </p:spTree>
    <p:extLst>
      <p:ext uri="{BB962C8B-B14F-4D97-AF65-F5344CB8AC3E}">
        <p14:creationId xmlns:p14="http://schemas.microsoft.com/office/powerpoint/2010/main" val="3055569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34100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a:extLst>
            <a:ext uri="{FF2B5EF4-FFF2-40B4-BE49-F238E27FC236}">
              <a16:creationId xmlns:a16="http://schemas.microsoft.com/office/drawing/2014/main" id="{FE3E3561-24B4-BB28-CE85-F2CFC70F3F31}"/>
            </a:ext>
          </a:extLst>
        </p:cNvPr>
        <p:cNvGrpSpPr/>
        <p:nvPr/>
      </p:nvGrpSpPr>
      <p:grpSpPr>
        <a:xfrm>
          <a:off x="0" y="0"/>
          <a:ext cx="0" cy="0"/>
          <a:chOff x="0" y="0"/>
          <a:chExt cx="0" cy="0"/>
        </a:xfrm>
      </p:grpSpPr>
      <p:sp>
        <p:nvSpPr>
          <p:cNvPr id="569" name="Google Shape;569;gcf7a3c503a_0_5:notes">
            <a:extLst>
              <a:ext uri="{FF2B5EF4-FFF2-40B4-BE49-F238E27FC236}">
                <a16:creationId xmlns:a16="http://schemas.microsoft.com/office/drawing/2014/main" id="{D4A65940-1106-1BF1-567C-134242E60A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cf7a3c503a_0_5:notes">
            <a:extLst>
              <a:ext uri="{FF2B5EF4-FFF2-40B4-BE49-F238E27FC236}">
                <a16:creationId xmlns:a16="http://schemas.microsoft.com/office/drawing/2014/main" id="{209DC613-8E0E-9AD4-22BC-2FE0D947BB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4526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One such intervention program was the Abecedarian Project</a:t>
            </a:r>
          </a:p>
          <a:p>
            <a:r>
              <a:rPr lang="en-US"/>
              <a:t>I’m going to show you all a video of this project, but to provide a little overview on what it is. Essentially, the Abecedarian project was an intervention program designed to provide positive, long-term effects of high-quality early care and education</a:t>
            </a:r>
          </a:p>
          <a:p>
            <a:r>
              <a:rPr lang="en-US"/>
              <a:t>Children born in…</a:t>
            </a:r>
          </a:p>
        </p:txBody>
      </p:sp>
    </p:spTree>
    <p:extLst>
      <p:ext uri="{BB962C8B-B14F-4D97-AF65-F5344CB8AC3E}">
        <p14:creationId xmlns:p14="http://schemas.microsoft.com/office/powerpoint/2010/main" val="2719548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C75B2-4C37-1B9F-9B38-94A517F1BA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5264E-DF09-2D33-1FA2-0812DA7AC70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3F841B0-D1E5-D0C8-C089-3A2DEFD6A66C}"/>
              </a:ext>
            </a:extLst>
          </p:cNvPr>
          <p:cNvSpPr>
            <a:spLocks noGrp="1"/>
          </p:cNvSpPr>
          <p:nvPr>
            <p:ph type="body" idx="1"/>
          </p:nvPr>
        </p:nvSpPr>
        <p:spPr/>
        <p:txBody>
          <a:bodyPr/>
          <a:lstStyle/>
          <a:p>
            <a:pPr marL="158750" indent="0">
              <a:buNone/>
            </a:pPr>
            <a:r>
              <a:rPr lang="en-US" b="1"/>
              <a:t>Q: Thoughts? Comments?</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a:t>Q: </a:t>
            </a:r>
            <a:r>
              <a:rPr lang="en-US" sz="1100" b="1"/>
              <a:t>How do the findings from the Abecedarian Project relate to our G x E interaction on intelligence discussion?</a:t>
            </a:r>
          </a:p>
          <a:p>
            <a:pPr marL="158750" indent="0">
              <a:buNone/>
            </a:pPr>
            <a:endParaRPr lang="en-US" b="1"/>
          </a:p>
        </p:txBody>
      </p:sp>
    </p:spTree>
    <p:extLst>
      <p:ext uri="{BB962C8B-B14F-4D97-AF65-F5344CB8AC3E}">
        <p14:creationId xmlns:p14="http://schemas.microsoft.com/office/powerpoint/2010/main" val="12311189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a:extLst>
            <a:ext uri="{FF2B5EF4-FFF2-40B4-BE49-F238E27FC236}">
              <a16:creationId xmlns:a16="http://schemas.microsoft.com/office/drawing/2014/main" id="{32A54F29-F8EA-A4E6-C0FD-5332B5F7A3F6}"/>
            </a:ext>
          </a:extLst>
        </p:cNvPr>
        <p:cNvGrpSpPr/>
        <p:nvPr/>
      </p:nvGrpSpPr>
      <p:grpSpPr>
        <a:xfrm>
          <a:off x="0" y="0"/>
          <a:ext cx="0" cy="0"/>
          <a:chOff x="0" y="0"/>
          <a:chExt cx="0" cy="0"/>
        </a:xfrm>
      </p:grpSpPr>
      <p:sp>
        <p:nvSpPr>
          <p:cNvPr id="569" name="Google Shape;569;gcf7a3c503a_0_5:notes">
            <a:extLst>
              <a:ext uri="{FF2B5EF4-FFF2-40B4-BE49-F238E27FC236}">
                <a16:creationId xmlns:a16="http://schemas.microsoft.com/office/drawing/2014/main" id="{0CC840FA-EDAD-5E89-473A-8C6D875D82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cf7a3c503a_0_5:notes">
            <a:extLst>
              <a:ext uri="{FF2B5EF4-FFF2-40B4-BE49-F238E27FC236}">
                <a16:creationId xmlns:a16="http://schemas.microsoft.com/office/drawing/2014/main" id="{D7896F7F-C581-254C-00C5-79EDA0416E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Okay, let’s shift to the article we all read for today’s class…</a:t>
            </a:r>
            <a:endParaRPr/>
          </a:p>
        </p:txBody>
      </p:sp>
    </p:spTree>
    <p:extLst>
      <p:ext uri="{BB962C8B-B14F-4D97-AF65-F5344CB8AC3E}">
        <p14:creationId xmlns:p14="http://schemas.microsoft.com/office/powerpoint/2010/main" val="3595997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807A4-F58C-FAAA-434E-F779D3D05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A23FF-9751-8084-5921-B0C2610830D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9B55CC1-C210-DDD4-04B1-9F5A557CFDBB}"/>
              </a:ext>
            </a:extLst>
          </p:cNvPr>
          <p:cNvSpPr>
            <a:spLocks noGrp="1"/>
          </p:cNvSpPr>
          <p:nvPr>
            <p:ph type="body" idx="1"/>
          </p:nvPr>
        </p:nvSpPr>
        <p:spPr/>
        <p:txBody>
          <a:bodyPr/>
          <a:lstStyle/>
          <a:p>
            <a:pPr marL="158750" indent="0">
              <a:buNone/>
            </a:pPr>
            <a:r>
              <a:rPr lang="en-US"/>
              <a:t>Titled….</a:t>
            </a:r>
          </a:p>
        </p:txBody>
      </p:sp>
    </p:spTree>
    <p:extLst>
      <p:ext uri="{BB962C8B-B14F-4D97-AF65-F5344CB8AC3E}">
        <p14:creationId xmlns:p14="http://schemas.microsoft.com/office/powerpoint/2010/main" val="32415324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a:extLst>
            <a:ext uri="{FF2B5EF4-FFF2-40B4-BE49-F238E27FC236}">
              <a16:creationId xmlns:a16="http://schemas.microsoft.com/office/drawing/2014/main" id="{24DB9256-3560-EFDD-AEB0-B65B5E177166}"/>
            </a:ext>
          </a:extLst>
        </p:cNvPr>
        <p:cNvGrpSpPr/>
        <p:nvPr/>
      </p:nvGrpSpPr>
      <p:grpSpPr>
        <a:xfrm>
          <a:off x="0" y="0"/>
          <a:ext cx="0" cy="0"/>
          <a:chOff x="0" y="0"/>
          <a:chExt cx="0" cy="0"/>
        </a:xfrm>
      </p:grpSpPr>
      <p:sp>
        <p:nvSpPr>
          <p:cNvPr id="491" name="Google Shape;491;gcf7a3c503a_0_0:notes">
            <a:extLst>
              <a:ext uri="{FF2B5EF4-FFF2-40B4-BE49-F238E27FC236}">
                <a16:creationId xmlns:a16="http://schemas.microsoft.com/office/drawing/2014/main" id="{B985A4C7-559B-634A-85A8-4110645927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cf7a3c503a_0_0:notes">
            <a:extLst>
              <a:ext uri="{FF2B5EF4-FFF2-40B4-BE49-F238E27FC236}">
                <a16:creationId xmlns:a16="http://schemas.microsoft.com/office/drawing/2014/main" id="{3CB81B65-A312-316F-9F41-E49F943C44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51328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E4467-C867-D40F-34A7-C3B8E5348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0D083-A009-A908-4C4E-D1F468C3A87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B487E6B-C099-5376-7C1A-0A81247F23DF}"/>
              </a:ext>
            </a:extLst>
          </p:cNvPr>
          <p:cNvSpPr>
            <a:spLocks noGrp="1"/>
          </p:cNvSpPr>
          <p:nvPr>
            <p:ph type="body" idx="1"/>
          </p:nvPr>
        </p:nvSpPr>
        <p:spPr/>
        <p:txBody>
          <a:bodyPr/>
          <a:lstStyle/>
          <a:p>
            <a:pPr marL="457200" indent="-298450"/>
            <a:r>
              <a:rPr lang="en-US" i="0"/>
              <a:t>The authors analyzed results from 3 most prominent quasi-experimental methods for testing the effects of education on intelligence (note: defined intelligence as score on a cognitive test) </a:t>
            </a:r>
          </a:p>
        </p:txBody>
      </p:sp>
    </p:spTree>
    <p:extLst>
      <p:ext uri="{BB962C8B-B14F-4D97-AF65-F5344CB8AC3E}">
        <p14:creationId xmlns:p14="http://schemas.microsoft.com/office/powerpoint/2010/main" val="38737749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The three types of study designs were:</a:t>
            </a:r>
          </a:p>
          <a:p>
            <a:pPr lvl="1"/>
            <a:r>
              <a:rPr lang="en-US"/>
              <a:t>First, </a:t>
            </a:r>
            <a:r>
              <a:rPr lang="en-US" b="1"/>
              <a:t>control prior intelligence</a:t>
            </a:r>
            <a:r>
              <a:rPr lang="en-US"/>
              <a:t> studies are longitudinal in nature in which cognitive testing data is collected before and after some variation in the duration of education</a:t>
            </a:r>
          </a:p>
          <a:p>
            <a:pPr lvl="2"/>
            <a:r>
              <a:rPr lang="en-US"/>
              <a:t>Controlling for participant’s early ability level!</a:t>
            </a:r>
          </a:p>
          <a:p>
            <a:pPr lvl="1"/>
            <a:r>
              <a:rPr lang="en-US"/>
              <a:t>The second design was </a:t>
            </a:r>
            <a:r>
              <a:rPr lang="en-US" b="1"/>
              <a:t>policy change </a:t>
            </a:r>
            <a:r>
              <a:rPr lang="en-US"/>
              <a:t>studies in which education duration changed because of some broader factor not specific to the individual</a:t>
            </a:r>
          </a:p>
          <a:p>
            <a:pPr lvl="2"/>
            <a:r>
              <a:rPr lang="en-US"/>
              <a:t>For example, one study used data from a 1960s educational reform in Norway that increased mandated education by 2 years, staggered across different districts in the country</a:t>
            </a:r>
          </a:p>
          <a:p>
            <a:pPr lvl="2"/>
            <a:r>
              <a:rPr lang="en-US"/>
              <a:t>This allowed the researchers to look at the effect of an additional year of education on later intelligence test</a:t>
            </a:r>
          </a:p>
          <a:p>
            <a:pPr lvl="1"/>
            <a:r>
              <a:rPr lang="en-US"/>
              <a:t>Finally, the 3</a:t>
            </a:r>
            <a:r>
              <a:rPr lang="en-US" baseline="30000"/>
              <a:t>rd</a:t>
            </a:r>
            <a:r>
              <a:rPr lang="en-US"/>
              <a:t> design was the </a:t>
            </a:r>
            <a:r>
              <a:rPr lang="en-US" b="1"/>
              <a:t>school-age cutoff </a:t>
            </a:r>
            <a:r>
              <a:rPr lang="en-US"/>
              <a:t>studies that used a regression-discontinuity analysis to study the impact of school district date-of-birth cutoffs for school entry</a:t>
            </a:r>
          </a:p>
        </p:txBody>
      </p:sp>
    </p:spTree>
    <p:extLst>
      <p:ext uri="{BB962C8B-B14F-4D97-AF65-F5344CB8AC3E}">
        <p14:creationId xmlns:p14="http://schemas.microsoft.com/office/powerpoint/2010/main" val="12880879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4FF0D-4BDA-108C-A357-C0BD57FC6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70C5E-577D-E5F3-5FB2-85FA3FA7104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321CD17-2224-EF8C-B7F1-BDD4870B262D}"/>
              </a:ext>
            </a:extLst>
          </p:cNvPr>
          <p:cNvSpPr>
            <a:spLocks noGrp="1"/>
          </p:cNvSpPr>
          <p:nvPr>
            <p:ph type="body" idx="1"/>
          </p:nvPr>
        </p:nvSpPr>
        <p:spPr/>
        <p:txBody>
          <a:bodyPr/>
          <a:lstStyle/>
          <a:p>
            <a:pPr marL="457200" indent="-298450"/>
            <a:r>
              <a:rPr lang="en-US" i="0"/>
              <a:t>They included data from both published and unpublished works that met 4 criteria as follows…</a:t>
            </a:r>
          </a:p>
          <a:p>
            <a:pPr marL="914400" lvl="1" indent="-298450">
              <a:buFont typeface="+mj-lt"/>
              <a:buAutoNum type="arabicPeriod"/>
            </a:pPr>
            <a:r>
              <a:rPr lang="en-US" i="0"/>
              <a:t>The outcome cognitive measures had to be objective and continuous</a:t>
            </a:r>
          </a:p>
          <a:p>
            <a:pPr marL="914400" lvl="1" indent="-298450">
              <a:buFont typeface="+mj-lt"/>
              <a:buAutoNum type="arabicPeriod"/>
            </a:pPr>
            <a:r>
              <a:rPr lang="en-US" i="0"/>
              <a:t>The variation in education had to be after age 6 (no preschool interventions!)</a:t>
            </a:r>
          </a:p>
          <a:p>
            <a:pPr marL="914400" lvl="1" indent="-298450">
              <a:buFont typeface="+mj-lt"/>
              <a:buAutoNum type="arabicPeriod"/>
            </a:pPr>
            <a:r>
              <a:rPr lang="en-US" i="0"/>
              <a:t>The population under study had to be generally health and neurotypical</a:t>
            </a:r>
          </a:p>
          <a:p>
            <a:pPr marL="914400" lvl="1" indent="-298450">
              <a:buFont typeface="+mj-lt"/>
              <a:buAutoNum type="arabicPeriod"/>
            </a:pPr>
            <a:r>
              <a:rPr lang="en-US" i="0"/>
              <a:t>Studies had to be fit into one of the three study design types</a:t>
            </a:r>
          </a:p>
          <a:p>
            <a:pPr marL="457200" lvl="0" indent="-298450"/>
            <a:r>
              <a:rPr lang="en-US" i="0"/>
              <a:t>Using a variety of databases, they ended up with…and here is a figure that breaks down these numbers by study</a:t>
            </a:r>
          </a:p>
          <a:p>
            <a:pPr marL="457200" lvl="0" indent="-298450"/>
            <a:r>
              <a:rPr lang="en-US" i="0"/>
              <a:t>For their statistical analysis, they rescaled…</a:t>
            </a:r>
          </a:p>
          <a:p>
            <a:pPr marL="457200" lvl="0" indent="-298450"/>
            <a:endParaRPr lang="en-US" i="0"/>
          </a:p>
        </p:txBody>
      </p:sp>
    </p:spTree>
    <p:extLst>
      <p:ext uri="{BB962C8B-B14F-4D97-AF65-F5344CB8AC3E}">
        <p14:creationId xmlns:p14="http://schemas.microsoft.com/office/powerpoint/2010/main" val="9596532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5F7BC-24E4-C4A6-6ED9-B121FA82E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58334E-6A5E-679E-A8DF-37133F31B45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B899089-B082-E92E-0180-5EAEE1AACC4C}"/>
              </a:ext>
            </a:extLst>
          </p:cNvPr>
          <p:cNvSpPr>
            <a:spLocks noGrp="1"/>
          </p:cNvSpPr>
          <p:nvPr>
            <p:ph type="body" idx="1"/>
          </p:nvPr>
        </p:nvSpPr>
        <p:spPr/>
        <p:txBody>
          <a:bodyPr/>
          <a:lstStyle/>
          <a:p>
            <a:pPr marL="158750" indent="0">
              <a:buNone/>
            </a:pPr>
            <a:r>
              <a:rPr lang="en-US"/>
              <a:t>Result #1:</a:t>
            </a:r>
          </a:p>
          <a:p>
            <a:pPr marL="457200" indent="-298450"/>
            <a:r>
              <a:rPr lang="en-US"/>
              <a:t>Due to the fact that these designs implemented a different approach for limiting endogeneity confounds resulting from selection processes, the results support a causal relationship between education and intelligence test scores</a:t>
            </a:r>
          </a:p>
          <a:p>
            <a:pPr marL="914400" lvl="1" indent="-298450"/>
            <a:r>
              <a:rPr lang="en-US"/>
              <a:t>Such that…(bring out text box at bottom)</a:t>
            </a:r>
          </a:p>
          <a:p>
            <a:r>
              <a:rPr lang="en-US"/>
              <a:t>Additionally, the effect size for school-age cutoff method was significantly larger than that for control prior intelligence and for policy change</a:t>
            </a:r>
          </a:p>
          <a:p>
            <a:r>
              <a:rPr lang="en-US"/>
              <a:t>Due to significant heterogeneity for each design and for the overall model, they explored which moderators might explain the heterogeneity</a:t>
            </a:r>
          </a:p>
        </p:txBody>
      </p:sp>
    </p:spTree>
    <p:extLst>
      <p:ext uri="{BB962C8B-B14F-4D97-AF65-F5344CB8AC3E}">
        <p14:creationId xmlns:p14="http://schemas.microsoft.com/office/powerpoint/2010/main" val="13188274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B4908-95B2-E134-14A4-7D7583FEA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B79BA-72B8-E22B-7DF7-80C55F2A528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EB9409-E212-2955-E93F-309FDB0962D5}"/>
              </a:ext>
            </a:extLst>
          </p:cNvPr>
          <p:cNvSpPr>
            <a:spLocks noGrp="1"/>
          </p:cNvSpPr>
          <p:nvPr>
            <p:ph type="body" idx="1"/>
          </p:nvPr>
        </p:nvSpPr>
        <p:spPr/>
        <p:txBody>
          <a:bodyPr/>
          <a:lstStyle/>
          <a:p>
            <a:pPr marL="158750" indent="0">
              <a:buNone/>
            </a:pPr>
            <a:r>
              <a:rPr lang="en-US"/>
              <a:t>Result #2 &amp; #3:</a:t>
            </a:r>
          </a:p>
          <a:p>
            <a:pPr marL="457200" indent="-298450"/>
            <a:r>
              <a:rPr lang="en-US"/>
              <a:t>For the control prior intelligence studies, they tested whether the age at which participants had taken the initial (control) cognitive test, or the gap between the early test and the outcome test, moderated the effect size. </a:t>
            </a:r>
          </a:p>
          <a:p>
            <a:pPr marL="914400" lvl="1" indent="-298450"/>
            <a:r>
              <a:rPr lang="en-US"/>
              <a:t>Their findings show that the age at early test was not significant, but the time lag between tests was, such that the smallest age gap had an effect size of…and the largest age gap had an effect size of…</a:t>
            </a:r>
          </a:p>
          <a:p>
            <a:pPr marL="457200" lvl="0" indent="-298450"/>
            <a:r>
              <a:rPr lang="en-US"/>
              <a:t>For the policy change design studies, they tested to see whether age at which the educational policy change produced an increment in mandated schooling moderated the effect size, in which case it did not</a:t>
            </a:r>
          </a:p>
        </p:txBody>
      </p:sp>
    </p:spTree>
    <p:extLst>
      <p:ext uri="{BB962C8B-B14F-4D97-AF65-F5344CB8AC3E}">
        <p14:creationId xmlns:p14="http://schemas.microsoft.com/office/powerpoint/2010/main" val="12692563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5F7BC-24E4-C4A6-6ED9-B121FA82E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58334E-6A5E-679E-A8DF-37133F31B45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B899089-B082-E92E-0180-5EAEE1AACC4C}"/>
              </a:ext>
            </a:extLst>
          </p:cNvPr>
          <p:cNvSpPr>
            <a:spLocks noGrp="1"/>
          </p:cNvSpPr>
          <p:nvPr>
            <p:ph type="body" idx="1"/>
          </p:nvPr>
        </p:nvSpPr>
        <p:spPr/>
        <p:txBody>
          <a:bodyPr/>
          <a:lstStyle/>
          <a:p>
            <a:pPr marL="158750" indent="0">
              <a:buNone/>
            </a:pPr>
            <a:r>
              <a:rPr lang="en-US"/>
              <a:t>Result #4: </a:t>
            </a:r>
          </a:p>
          <a:p>
            <a:pPr marL="457200" indent="-298450"/>
            <a:r>
              <a:rPr lang="en-US"/>
              <a:t>They also tested to see if age at outcome test impacted the effect size and found that it was a significant moderator for…</a:t>
            </a:r>
          </a:p>
          <a:p>
            <a:pPr marL="914400" lvl="1" indent="-298450"/>
            <a:r>
              <a:rPr lang="en-US"/>
              <a:t>For control prior intelligence studies, effect size of education declined by -0.026 IQ points per year of age such that…(read text boxes)</a:t>
            </a:r>
          </a:p>
          <a:p>
            <a:pPr marL="914400" lvl="1" indent="-298450"/>
            <a:r>
              <a:rPr lang="en-US"/>
              <a:t>As can be seen in the policy change graph, there was no significant moderating effect of age at outcome </a:t>
            </a:r>
          </a:p>
          <a:p>
            <a:pPr marL="914400" lvl="1" indent="-298450"/>
            <a:r>
              <a:rPr lang="en-US"/>
              <a:t>There was little variation in age at outcome test for school-age cutoff design </a:t>
            </a:r>
          </a:p>
        </p:txBody>
      </p:sp>
    </p:spTree>
    <p:extLst>
      <p:ext uri="{BB962C8B-B14F-4D97-AF65-F5344CB8AC3E}">
        <p14:creationId xmlns:p14="http://schemas.microsoft.com/office/powerpoint/2010/main" val="6346000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B4908-95B2-E134-14A4-7D7583FEA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B79BA-72B8-E22B-7DF7-80C55F2A528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EB9409-E212-2955-E93F-309FDB0962D5}"/>
              </a:ext>
            </a:extLst>
          </p:cNvPr>
          <p:cNvSpPr>
            <a:spLocks noGrp="1"/>
          </p:cNvSpPr>
          <p:nvPr>
            <p:ph type="body" idx="1"/>
          </p:nvPr>
        </p:nvSpPr>
        <p:spPr/>
        <p:txBody>
          <a:bodyPr/>
          <a:lstStyle/>
          <a:p>
            <a:pPr marL="158750" indent="0">
              <a:buNone/>
            </a:pPr>
            <a:r>
              <a:rPr lang="en-US"/>
              <a:t>Result #5a:</a:t>
            </a:r>
          </a:p>
          <a:p>
            <a:pPr marL="457200" indent="-298450"/>
            <a:r>
              <a:rPr lang="en-US"/>
              <a:t>The authors also tested whether test category moderated effect sizes, so they first broke up the outcome cognitive tests into three broad categories of composite, fluid, and crystallized tests</a:t>
            </a:r>
          </a:p>
          <a:p>
            <a:pPr marL="457200" indent="-298450"/>
            <a:r>
              <a:rPr lang="en-US"/>
              <a:t>They found…</a:t>
            </a:r>
          </a:p>
        </p:txBody>
      </p:sp>
    </p:spTree>
    <p:extLst>
      <p:ext uri="{BB962C8B-B14F-4D97-AF65-F5344CB8AC3E}">
        <p14:creationId xmlns:p14="http://schemas.microsoft.com/office/powerpoint/2010/main" val="34027196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B4908-95B2-E134-14A4-7D7583FEA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B79BA-72B8-E22B-7DF7-80C55F2A528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EB9409-E212-2955-E93F-309FDB0962D5}"/>
              </a:ext>
            </a:extLst>
          </p:cNvPr>
          <p:cNvSpPr>
            <a:spLocks noGrp="1"/>
          </p:cNvSpPr>
          <p:nvPr>
            <p:ph type="body" idx="1"/>
          </p:nvPr>
        </p:nvSpPr>
        <p:spPr/>
        <p:txBody>
          <a:bodyPr/>
          <a:lstStyle/>
          <a:p>
            <a:pPr marL="158750" indent="0">
              <a:buNone/>
            </a:pPr>
            <a:r>
              <a:rPr lang="en-US"/>
              <a:t>Result #5b:</a:t>
            </a:r>
          </a:p>
          <a:p>
            <a:pPr marL="457200" indent="-298450"/>
            <a:r>
              <a:rPr lang="en-US"/>
              <a:t>They then split the outcome tests into “achievement” tests versus “other” tests (without control prior intelligence because only one achievement test) and found that for policy change…and for school-age cutoff (which had the largest proportion of achievement tests)…</a:t>
            </a:r>
          </a:p>
          <a:p>
            <a:pPr marL="457200" indent="-298450"/>
            <a:endParaRPr lang="en-US"/>
          </a:p>
          <a:p>
            <a:pPr marL="158750" indent="0">
              <a:buNone/>
            </a:pPr>
            <a:endParaRPr lang="en-US"/>
          </a:p>
          <a:p>
            <a:pPr marL="158750" indent="0">
              <a:buNone/>
            </a:pPr>
            <a:r>
              <a:rPr lang="en-US"/>
              <a:t>Note: All significant moderators were still significant in multiple-moderator model</a:t>
            </a:r>
          </a:p>
          <a:p>
            <a:pPr marL="457200" indent="-298450"/>
            <a:endParaRPr lang="en-US"/>
          </a:p>
        </p:txBody>
      </p:sp>
    </p:spTree>
    <p:extLst>
      <p:ext uri="{BB962C8B-B14F-4D97-AF65-F5344CB8AC3E}">
        <p14:creationId xmlns:p14="http://schemas.microsoft.com/office/powerpoint/2010/main" val="12477724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5F7BC-24E4-C4A6-6ED9-B121FA82E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58334E-6A5E-679E-A8DF-37133F31B45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B899089-B082-E92E-0180-5EAEE1AACC4C}"/>
              </a:ext>
            </a:extLst>
          </p:cNvPr>
          <p:cNvSpPr>
            <a:spLocks noGrp="1"/>
          </p:cNvSpPr>
          <p:nvPr>
            <p:ph type="body" idx="1"/>
          </p:nvPr>
        </p:nvSpPr>
        <p:spPr/>
        <p:txBody>
          <a:bodyPr/>
          <a:lstStyle/>
          <a:p>
            <a:pPr marL="158750" indent="0">
              <a:buNone/>
            </a:pPr>
            <a:r>
              <a:rPr lang="en-US"/>
              <a:t>Result #6: </a:t>
            </a:r>
          </a:p>
          <a:p>
            <a:pPr marL="457200" indent="-298450"/>
            <a:r>
              <a:rPr lang="en-US"/>
              <a:t>Lastly, they found no evidence of publication bias or p-hacking in the studies with statistically significant results, demonstrating minimal systematic bias</a:t>
            </a:r>
          </a:p>
        </p:txBody>
      </p:sp>
    </p:spTree>
    <p:extLst>
      <p:ext uri="{BB962C8B-B14F-4D97-AF65-F5344CB8AC3E}">
        <p14:creationId xmlns:p14="http://schemas.microsoft.com/office/powerpoint/2010/main" val="15419084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78631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039975" y="1324500"/>
            <a:ext cx="70641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040000" y="3377100"/>
            <a:ext cx="7064100" cy="4419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1" name="Google Shape;11;p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2" name="Google Shape;12;p2"/>
          <p:cNvCxnSpPr/>
          <p:nvPr/>
        </p:nvCxnSpPr>
        <p:spPr>
          <a:xfrm flipH="1">
            <a:off x="-257975" y="-72550"/>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3" name="Google Shape;13;p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4" name="Google Shape;14;p2"/>
          <p:cNvCxnSpPr/>
          <p:nvPr/>
        </p:nvCxnSpPr>
        <p:spPr>
          <a:xfrm flipH="1">
            <a:off x="6467450" y="3935375"/>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2714550" y="2366272"/>
            <a:ext cx="3714900" cy="818400"/>
          </a:xfrm>
          <a:prstGeom prst="rect">
            <a:avLst/>
          </a:prstGeom>
          <a:noFill/>
        </p:spPr>
        <p:txBody>
          <a:bodyPr spcFirstLastPara="1" wrap="square" lIns="91425" tIns="91425" rIns="91425" bIns="91425" anchor="t" anchorCtr="0">
            <a:noAutofit/>
          </a:bodyPr>
          <a:lstStyle>
            <a:lvl1pPr lvl="0" rtl="0">
              <a:spcBef>
                <a:spcPts val="0"/>
              </a:spcBef>
              <a:spcAft>
                <a:spcPts val="0"/>
              </a:spcAft>
              <a:buClr>
                <a:schemeClr val="accent4"/>
              </a:buClr>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3"/>
          <p:cNvSpPr txBox="1">
            <a:spLocks noGrp="1"/>
          </p:cNvSpPr>
          <p:nvPr>
            <p:ph type="title" idx="2" hasCustomPrompt="1"/>
          </p:nvPr>
        </p:nvSpPr>
        <p:spPr>
          <a:xfrm>
            <a:off x="3746550" y="1339163"/>
            <a:ext cx="1650900" cy="978300"/>
          </a:xfrm>
          <a:prstGeom prst="rect">
            <a:avLst/>
          </a:prstGeom>
        </p:spPr>
        <p:txBody>
          <a:bodyPr spcFirstLastPara="1" wrap="square" lIns="91425" tIns="91425" rIns="91425" bIns="91425" anchor="t" anchorCtr="0">
            <a:noAutofit/>
          </a:bodyPr>
          <a:lstStyle>
            <a:lvl1pPr lvl="0" rtl="0">
              <a:spcBef>
                <a:spcPts val="0"/>
              </a:spcBef>
              <a:spcAft>
                <a:spcPts val="0"/>
              </a:spcAft>
              <a:buSzPts val="6000"/>
              <a:buNone/>
              <a:defRPr sz="7000">
                <a:solidFill>
                  <a:schemeClr val="accent1"/>
                </a:solidFill>
              </a:defRPr>
            </a:lvl1pPr>
            <a:lvl2pPr lvl="1" algn="ctr" rtl="0">
              <a:spcBef>
                <a:spcPts val="0"/>
              </a:spcBef>
              <a:spcAft>
                <a:spcPts val="0"/>
              </a:spcAft>
              <a:buSzPts val="6000"/>
              <a:buNone/>
              <a:defRPr sz="6000" b="1"/>
            </a:lvl2pPr>
            <a:lvl3pPr lvl="2" algn="ctr" rtl="0">
              <a:spcBef>
                <a:spcPts val="0"/>
              </a:spcBef>
              <a:spcAft>
                <a:spcPts val="0"/>
              </a:spcAft>
              <a:buSzPts val="6000"/>
              <a:buNone/>
              <a:defRPr sz="6000" b="1"/>
            </a:lvl3pPr>
            <a:lvl4pPr lvl="3" algn="ctr" rtl="0">
              <a:spcBef>
                <a:spcPts val="0"/>
              </a:spcBef>
              <a:spcAft>
                <a:spcPts val="0"/>
              </a:spcAft>
              <a:buSzPts val="6000"/>
              <a:buNone/>
              <a:defRPr sz="6000" b="1"/>
            </a:lvl4pPr>
            <a:lvl5pPr lvl="4" algn="ctr" rtl="0">
              <a:spcBef>
                <a:spcPts val="0"/>
              </a:spcBef>
              <a:spcAft>
                <a:spcPts val="0"/>
              </a:spcAft>
              <a:buSzPts val="6000"/>
              <a:buNone/>
              <a:defRPr sz="6000" b="1"/>
            </a:lvl5pPr>
            <a:lvl6pPr lvl="5" algn="ctr" rtl="0">
              <a:spcBef>
                <a:spcPts val="0"/>
              </a:spcBef>
              <a:spcAft>
                <a:spcPts val="0"/>
              </a:spcAft>
              <a:buSzPts val="6000"/>
              <a:buNone/>
              <a:defRPr sz="6000" b="1"/>
            </a:lvl6pPr>
            <a:lvl7pPr lvl="6" algn="ctr" rtl="0">
              <a:spcBef>
                <a:spcPts val="0"/>
              </a:spcBef>
              <a:spcAft>
                <a:spcPts val="0"/>
              </a:spcAft>
              <a:buSzPts val="6000"/>
              <a:buNone/>
              <a:defRPr sz="6000" b="1"/>
            </a:lvl7pPr>
            <a:lvl8pPr lvl="7" algn="ctr" rtl="0">
              <a:spcBef>
                <a:spcPts val="0"/>
              </a:spcBef>
              <a:spcAft>
                <a:spcPts val="0"/>
              </a:spcAft>
              <a:buSzPts val="6000"/>
              <a:buNone/>
              <a:defRPr sz="6000" b="1"/>
            </a:lvl8pPr>
            <a:lvl9pPr lvl="8" algn="ctr" rtl="0">
              <a:spcBef>
                <a:spcPts val="0"/>
              </a:spcBef>
              <a:spcAft>
                <a:spcPts val="0"/>
              </a:spcAft>
              <a:buSzPts val="6000"/>
              <a:buNone/>
              <a:defRPr sz="6000" b="1"/>
            </a:lvl9pPr>
          </a:lstStyle>
          <a:p>
            <a:r>
              <a:t>xx%</a:t>
            </a:r>
          </a:p>
        </p:txBody>
      </p:sp>
      <p:sp>
        <p:nvSpPr>
          <p:cNvPr id="18" name="Google Shape;18;p3"/>
          <p:cNvSpPr txBox="1">
            <a:spLocks noGrp="1"/>
          </p:cNvSpPr>
          <p:nvPr>
            <p:ph type="subTitle" idx="1"/>
          </p:nvPr>
        </p:nvSpPr>
        <p:spPr>
          <a:xfrm>
            <a:off x="2291400" y="3076675"/>
            <a:ext cx="4561200" cy="393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19" name="Google Shape;19;p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0" name="Google Shape;20;p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 name="Google Shape;21;p3"/>
          <p:cNvCxnSpPr/>
          <p:nvPr/>
        </p:nvCxnSpPr>
        <p:spPr>
          <a:xfrm flipH="1">
            <a:off x="7948925" y="3979775"/>
            <a:ext cx="1378500" cy="12363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2" name="Google Shape;22;p3"/>
          <p:cNvCxnSpPr/>
          <p:nvPr/>
        </p:nvCxnSpPr>
        <p:spPr>
          <a:xfrm flipH="1">
            <a:off x="-112875" y="-88700"/>
            <a:ext cx="1418700" cy="10644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713225" y="445025"/>
            <a:ext cx="4711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4"/>
          <p:cNvSpPr txBox="1">
            <a:spLocks noGrp="1"/>
          </p:cNvSpPr>
          <p:nvPr>
            <p:ph type="body" idx="1"/>
          </p:nvPr>
        </p:nvSpPr>
        <p:spPr>
          <a:xfrm>
            <a:off x="713250" y="1272925"/>
            <a:ext cx="7717500" cy="3295800"/>
          </a:xfrm>
          <a:prstGeom prst="rect">
            <a:avLst/>
          </a:prstGeom>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Lato"/>
              <a:buChar char="●"/>
              <a:defRPr sz="1100"/>
            </a:lvl1pPr>
            <a:lvl2pPr marL="914400" lvl="1" indent="-317500">
              <a:spcBef>
                <a:spcPts val="0"/>
              </a:spcBef>
              <a:spcAft>
                <a:spcPts val="0"/>
              </a:spcAft>
              <a:buClr>
                <a:schemeClr val="dk1"/>
              </a:buClr>
              <a:buSzPts val="1400"/>
              <a:buFont typeface="Lato"/>
              <a:buChar char="○"/>
              <a:defRPr/>
            </a:lvl2pPr>
            <a:lvl3pPr marL="1371600" lvl="2" indent="-317500">
              <a:spcBef>
                <a:spcPts val="0"/>
              </a:spcBef>
              <a:spcAft>
                <a:spcPts val="0"/>
              </a:spcAft>
              <a:buClr>
                <a:schemeClr val="dk1"/>
              </a:buClr>
              <a:buSzPts val="1400"/>
              <a:buFont typeface="Lato"/>
              <a:buChar char="■"/>
              <a:defRPr/>
            </a:lvl3pPr>
            <a:lvl4pPr marL="1828800" lvl="3" indent="-317500">
              <a:spcBef>
                <a:spcPts val="0"/>
              </a:spcBef>
              <a:spcAft>
                <a:spcPts val="0"/>
              </a:spcAft>
              <a:buClr>
                <a:schemeClr val="dk1"/>
              </a:buClr>
              <a:buSzPts val="1400"/>
              <a:buFont typeface="Lato"/>
              <a:buChar char="●"/>
              <a:defRPr/>
            </a:lvl4pPr>
            <a:lvl5pPr marL="2286000" lvl="4" indent="-317500">
              <a:spcBef>
                <a:spcPts val="0"/>
              </a:spcBef>
              <a:spcAft>
                <a:spcPts val="0"/>
              </a:spcAft>
              <a:buClr>
                <a:schemeClr val="dk1"/>
              </a:buClr>
              <a:buSzPts val="1400"/>
              <a:buFont typeface="Lato"/>
              <a:buChar char="○"/>
              <a:defRPr/>
            </a:lvl5pPr>
            <a:lvl6pPr marL="2743200" lvl="5" indent="-317500">
              <a:spcBef>
                <a:spcPts val="0"/>
              </a:spcBef>
              <a:spcAft>
                <a:spcPts val="0"/>
              </a:spcAft>
              <a:buClr>
                <a:schemeClr val="dk1"/>
              </a:buClr>
              <a:buSzPts val="1400"/>
              <a:buFont typeface="Lato"/>
              <a:buChar char="■"/>
              <a:defRPr/>
            </a:lvl6pPr>
            <a:lvl7pPr marL="3200400" lvl="6" indent="-317500">
              <a:spcBef>
                <a:spcPts val="0"/>
              </a:spcBef>
              <a:spcAft>
                <a:spcPts val="0"/>
              </a:spcAft>
              <a:buClr>
                <a:schemeClr val="dk1"/>
              </a:buClr>
              <a:buSzPts val="1400"/>
              <a:buFont typeface="Lato"/>
              <a:buChar char="●"/>
              <a:defRPr/>
            </a:lvl7pPr>
            <a:lvl8pPr marL="3657600" lvl="7" indent="-317500">
              <a:spcBef>
                <a:spcPts val="0"/>
              </a:spcBef>
              <a:spcAft>
                <a:spcPts val="0"/>
              </a:spcAft>
              <a:buClr>
                <a:schemeClr val="dk1"/>
              </a:buClr>
              <a:buSzPts val="1400"/>
              <a:buFont typeface="Lato"/>
              <a:buChar char="○"/>
              <a:defRPr/>
            </a:lvl8pPr>
            <a:lvl9pPr marL="4114800" lvl="8" indent="-317500">
              <a:spcBef>
                <a:spcPts val="0"/>
              </a:spcBef>
              <a:spcAft>
                <a:spcPts val="0"/>
              </a:spcAft>
              <a:buClr>
                <a:schemeClr val="dk1"/>
              </a:buClr>
              <a:buSzPts val="1400"/>
              <a:buFont typeface="Lato"/>
              <a:buChar char="■"/>
              <a:defRPr/>
            </a:lvl9pPr>
          </a:lstStyle>
          <a:p>
            <a:endParaRPr/>
          </a:p>
        </p:txBody>
      </p:sp>
      <p:cxnSp>
        <p:nvCxnSpPr>
          <p:cNvPr id="26" name="Google Shape;26;p4"/>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7" name="Google Shape;27;p4"/>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8" name="Google Shape;28;p4"/>
          <p:cNvCxnSpPr/>
          <p:nvPr/>
        </p:nvCxnSpPr>
        <p:spPr>
          <a:xfrm>
            <a:off x="6884900" y="-113600"/>
            <a:ext cx="2565600" cy="1306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cxnSp>
        <p:nvCxnSpPr>
          <p:cNvPr id="40" name="Google Shape;40;p6"/>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1" name="Google Shape;41;p6"/>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5"/>
        <p:cNvGrpSpPr/>
        <p:nvPr/>
      </p:nvGrpSpPr>
      <p:grpSpPr>
        <a:xfrm>
          <a:off x="0" y="0"/>
          <a:ext cx="0" cy="0"/>
          <a:chOff x="0" y="0"/>
          <a:chExt cx="0" cy="0"/>
        </a:xfrm>
      </p:grpSpPr>
      <p:sp>
        <p:nvSpPr>
          <p:cNvPr id="66" name="Google Shape;66;p11"/>
          <p:cNvSpPr txBox="1">
            <a:spLocks noGrp="1"/>
          </p:cNvSpPr>
          <p:nvPr>
            <p:ph type="title" hasCustomPrompt="1"/>
          </p:nvPr>
        </p:nvSpPr>
        <p:spPr>
          <a:xfrm>
            <a:off x="713225" y="1345363"/>
            <a:ext cx="7717500" cy="16443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0"/>
              <a:buNone/>
              <a:defRPr sz="12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a:spLocks noGrp="1"/>
          </p:cNvSpPr>
          <p:nvPr>
            <p:ph type="subTitle" idx="1"/>
          </p:nvPr>
        </p:nvSpPr>
        <p:spPr>
          <a:xfrm>
            <a:off x="1514325" y="3188648"/>
            <a:ext cx="6120300" cy="3750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sz="1600"/>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a:endParaRPr/>
          </a:p>
        </p:txBody>
      </p:sp>
      <p:cxnSp>
        <p:nvCxnSpPr>
          <p:cNvPr id="68" name="Google Shape;68;p11"/>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9" name="Google Shape;69;p11"/>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70" name="Google Shape;70;p11"/>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71" name="Google Shape;71;p11"/>
          <p:cNvCxnSpPr/>
          <p:nvPr/>
        </p:nvCxnSpPr>
        <p:spPr>
          <a:xfrm>
            <a:off x="7441150"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73"/>
        <p:cNvGrpSpPr/>
        <p:nvPr/>
      </p:nvGrpSpPr>
      <p:grpSpPr>
        <a:xfrm>
          <a:off x="0" y="0"/>
          <a:ext cx="0" cy="0"/>
          <a:chOff x="0" y="0"/>
          <a:chExt cx="0" cy="0"/>
        </a:xfrm>
      </p:grpSpPr>
      <p:sp>
        <p:nvSpPr>
          <p:cNvPr id="74" name="Google Shape;74;p13"/>
          <p:cNvSpPr txBox="1">
            <a:spLocks noGrp="1"/>
          </p:cNvSpPr>
          <p:nvPr>
            <p:ph type="title"/>
          </p:nvPr>
        </p:nvSpPr>
        <p:spPr>
          <a:xfrm>
            <a:off x="713225" y="445025"/>
            <a:ext cx="35838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5" name="Google Shape;75;p13"/>
          <p:cNvSpPr txBox="1">
            <a:spLocks noGrp="1"/>
          </p:cNvSpPr>
          <p:nvPr>
            <p:ph type="subTitle" idx="1"/>
          </p:nvPr>
        </p:nvSpPr>
        <p:spPr>
          <a:xfrm>
            <a:off x="5001000" y="19429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76" name="Google Shape;76;p13"/>
          <p:cNvSpPr txBox="1">
            <a:spLocks noGrp="1"/>
          </p:cNvSpPr>
          <p:nvPr>
            <p:ph type="subTitle" idx="2"/>
          </p:nvPr>
        </p:nvSpPr>
        <p:spPr>
          <a:xfrm>
            <a:off x="5001000" y="2255100"/>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77" name="Google Shape;77;p13"/>
          <p:cNvSpPr txBox="1">
            <a:spLocks noGrp="1"/>
          </p:cNvSpPr>
          <p:nvPr>
            <p:ph type="subTitle" idx="3"/>
          </p:nvPr>
        </p:nvSpPr>
        <p:spPr>
          <a:xfrm>
            <a:off x="1655200" y="19429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78" name="Google Shape;78;p13"/>
          <p:cNvSpPr txBox="1">
            <a:spLocks noGrp="1"/>
          </p:cNvSpPr>
          <p:nvPr>
            <p:ph type="subTitle" idx="4"/>
          </p:nvPr>
        </p:nvSpPr>
        <p:spPr>
          <a:xfrm>
            <a:off x="1655200" y="2255100"/>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79" name="Google Shape;79;p13"/>
          <p:cNvSpPr txBox="1">
            <a:spLocks noGrp="1"/>
          </p:cNvSpPr>
          <p:nvPr>
            <p:ph type="subTitle" idx="5"/>
          </p:nvPr>
        </p:nvSpPr>
        <p:spPr>
          <a:xfrm>
            <a:off x="5001000" y="37239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80" name="Google Shape;80;p13"/>
          <p:cNvSpPr txBox="1">
            <a:spLocks noGrp="1"/>
          </p:cNvSpPr>
          <p:nvPr>
            <p:ph type="subTitle" idx="6"/>
          </p:nvPr>
        </p:nvSpPr>
        <p:spPr>
          <a:xfrm>
            <a:off x="5001000" y="403612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1" name="Google Shape;81;p13"/>
          <p:cNvSpPr txBox="1">
            <a:spLocks noGrp="1"/>
          </p:cNvSpPr>
          <p:nvPr>
            <p:ph type="subTitle" idx="7"/>
          </p:nvPr>
        </p:nvSpPr>
        <p:spPr>
          <a:xfrm>
            <a:off x="1655200" y="37239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82" name="Google Shape;82;p13"/>
          <p:cNvSpPr txBox="1">
            <a:spLocks noGrp="1"/>
          </p:cNvSpPr>
          <p:nvPr>
            <p:ph type="subTitle" idx="8"/>
          </p:nvPr>
        </p:nvSpPr>
        <p:spPr>
          <a:xfrm>
            <a:off x="1655250" y="403612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3" name="Google Shape;83;p13"/>
          <p:cNvSpPr txBox="1">
            <a:spLocks noGrp="1"/>
          </p:cNvSpPr>
          <p:nvPr>
            <p:ph type="title" idx="9" hasCustomPrompt="1"/>
          </p:nvPr>
        </p:nvSpPr>
        <p:spPr>
          <a:xfrm>
            <a:off x="2378650" y="130358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4" name="Google Shape;84;p13"/>
          <p:cNvSpPr txBox="1">
            <a:spLocks noGrp="1"/>
          </p:cNvSpPr>
          <p:nvPr>
            <p:ph type="title" idx="13" hasCustomPrompt="1"/>
          </p:nvPr>
        </p:nvSpPr>
        <p:spPr>
          <a:xfrm>
            <a:off x="5724450" y="130358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5" name="Google Shape;85;p13"/>
          <p:cNvSpPr txBox="1">
            <a:spLocks noGrp="1"/>
          </p:cNvSpPr>
          <p:nvPr>
            <p:ph type="title" idx="14" hasCustomPrompt="1"/>
          </p:nvPr>
        </p:nvSpPr>
        <p:spPr>
          <a:xfrm>
            <a:off x="2378700" y="308273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6" name="Google Shape;86;p13"/>
          <p:cNvSpPr txBox="1">
            <a:spLocks noGrp="1"/>
          </p:cNvSpPr>
          <p:nvPr>
            <p:ph type="title" idx="15" hasCustomPrompt="1"/>
          </p:nvPr>
        </p:nvSpPr>
        <p:spPr>
          <a:xfrm>
            <a:off x="5724450" y="308273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cxnSp>
        <p:nvCxnSpPr>
          <p:cNvPr id="87" name="Google Shape;87;p1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88" name="Google Shape;88;p1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452"/>
        <p:cNvGrpSpPr/>
        <p:nvPr/>
      </p:nvGrpSpPr>
      <p:grpSpPr>
        <a:xfrm>
          <a:off x="0" y="0"/>
          <a:ext cx="0" cy="0"/>
          <a:chOff x="0" y="0"/>
          <a:chExt cx="0" cy="0"/>
        </a:xfrm>
      </p:grpSpPr>
      <p:cxnSp>
        <p:nvCxnSpPr>
          <p:cNvPr id="453" name="Google Shape;453;p51"/>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54" name="Google Shape;454;p51"/>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55" name="Google Shape;455;p51"/>
          <p:cNvCxnSpPr/>
          <p:nvPr/>
        </p:nvCxnSpPr>
        <p:spPr>
          <a:xfrm>
            <a:off x="7434175" y="-125600"/>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56" name="Google Shape;456;p51"/>
          <p:cNvCxnSpPr/>
          <p:nvPr/>
        </p:nvCxnSpPr>
        <p:spPr>
          <a:xfrm>
            <a:off x="-147275" y="3943475"/>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2">
  <p:cSld name="CUSTOM_10_1_1">
    <p:spTree>
      <p:nvGrpSpPr>
        <p:cNvPr id="1" name="Shape 457"/>
        <p:cNvGrpSpPr/>
        <p:nvPr/>
      </p:nvGrpSpPr>
      <p:grpSpPr>
        <a:xfrm>
          <a:off x="0" y="0"/>
          <a:ext cx="0" cy="0"/>
          <a:chOff x="0" y="0"/>
          <a:chExt cx="0" cy="0"/>
        </a:xfrm>
      </p:grpSpPr>
      <p:cxnSp>
        <p:nvCxnSpPr>
          <p:cNvPr id="458" name="Google Shape;458;p52"/>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59" name="Google Shape;459;p52"/>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60" name="Google Shape;460;p52"/>
          <p:cNvCxnSpPr/>
          <p:nvPr/>
        </p:nvCxnSpPr>
        <p:spPr>
          <a:xfrm flipH="1">
            <a:off x="6772150"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3">
  <p:cSld name="CUSTOM_30">
    <p:spTree>
      <p:nvGrpSpPr>
        <p:cNvPr id="1" name="Shape 461"/>
        <p:cNvGrpSpPr/>
        <p:nvPr/>
      </p:nvGrpSpPr>
      <p:grpSpPr>
        <a:xfrm>
          <a:off x="0" y="0"/>
          <a:ext cx="0" cy="0"/>
          <a:chOff x="0" y="0"/>
          <a:chExt cx="0" cy="0"/>
        </a:xfrm>
      </p:grpSpPr>
      <p:cxnSp>
        <p:nvCxnSpPr>
          <p:cNvPr id="462" name="Google Shape;462;p53"/>
          <p:cNvCxnSpPr/>
          <p:nvPr/>
        </p:nvCxnSpPr>
        <p:spPr>
          <a:xfrm>
            <a:off x="-7255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63" name="Google Shape;463;p53"/>
          <p:cNvCxnSpPr/>
          <p:nvPr/>
        </p:nvCxnSpPr>
        <p:spPr>
          <a:xfrm>
            <a:off x="-7255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64" name="Google Shape;464;p53"/>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65" name="Google Shape;465;p53"/>
          <p:cNvCxnSpPr/>
          <p:nvPr/>
        </p:nvCxnSpPr>
        <p:spPr>
          <a:xfrm>
            <a:off x="7441150"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66" name="Google Shape;466;p53"/>
          <p:cNvCxnSpPr/>
          <p:nvPr/>
        </p:nvCxnSpPr>
        <p:spPr>
          <a:xfrm flipH="1">
            <a:off x="7454238"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67" name="Google Shape;467;p53"/>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a:spcBef>
                <a:spcPts val="0"/>
              </a:spcBef>
              <a:spcAft>
                <a:spcPts val="0"/>
              </a:spcAft>
              <a:buClr>
                <a:schemeClr val="dk1"/>
              </a:buClr>
              <a:buSzPts val="3000"/>
              <a:buNone/>
              <a:defRPr sz="3000" i="1">
                <a:solidFill>
                  <a:schemeClr val="dk1"/>
                </a:solidFill>
              </a:defRPr>
            </a:lvl2pPr>
            <a:lvl3pPr lvl="2">
              <a:spcBef>
                <a:spcPts val="0"/>
              </a:spcBef>
              <a:spcAft>
                <a:spcPts val="0"/>
              </a:spcAft>
              <a:buClr>
                <a:schemeClr val="dk1"/>
              </a:buClr>
              <a:buSzPts val="3000"/>
              <a:buNone/>
              <a:defRPr sz="3000" i="1">
                <a:solidFill>
                  <a:schemeClr val="dk1"/>
                </a:solidFill>
              </a:defRPr>
            </a:lvl3pPr>
            <a:lvl4pPr lvl="3">
              <a:spcBef>
                <a:spcPts val="0"/>
              </a:spcBef>
              <a:spcAft>
                <a:spcPts val="0"/>
              </a:spcAft>
              <a:buClr>
                <a:schemeClr val="dk1"/>
              </a:buClr>
              <a:buSzPts val="3000"/>
              <a:buNone/>
              <a:defRPr sz="3000" i="1">
                <a:solidFill>
                  <a:schemeClr val="dk1"/>
                </a:solidFill>
              </a:defRPr>
            </a:lvl4pPr>
            <a:lvl5pPr lvl="4">
              <a:spcBef>
                <a:spcPts val="0"/>
              </a:spcBef>
              <a:spcAft>
                <a:spcPts val="0"/>
              </a:spcAft>
              <a:buClr>
                <a:schemeClr val="dk1"/>
              </a:buClr>
              <a:buSzPts val="3000"/>
              <a:buNone/>
              <a:defRPr sz="3000" i="1">
                <a:solidFill>
                  <a:schemeClr val="dk1"/>
                </a:solidFill>
              </a:defRPr>
            </a:lvl5pPr>
            <a:lvl6pPr lvl="5">
              <a:spcBef>
                <a:spcPts val="0"/>
              </a:spcBef>
              <a:spcAft>
                <a:spcPts val="0"/>
              </a:spcAft>
              <a:buClr>
                <a:schemeClr val="dk1"/>
              </a:buClr>
              <a:buSzPts val="3000"/>
              <a:buNone/>
              <a:defRPr sz="3000" i="1">
                <a:solidFill>
                  <a:schemeClr val="dk1"/>
                </a:solidFill>
              </a:defRPr>
            </a:lvl6pPr>
            <a:lvl7pPr lvl="6">
              <a:spcBef>
                <a:spcPts val="0"/>
              </a:spcBef>
              <a:spcAft>
                <a:spcPts val="0"/>
              </a:spcAft>
              <a:buClr>
                <a:schemeClr val="dk1"/>
              </a:buClr>
              <a:buSzPts val="3000"/>
              <a:buNone/>
              <a:defRPr sz="3000" i="1">
                <a:solidFill>
                  <a:schemeClr val="dk1"/>
                </a:solidFill>
              </a:defRPr>
            </a:lvl7pPr>
            <a:lvl8pPr lvl="7">
              <a:spcBef>
                <a:spcPts val="0"/>
              </a:spcBef>
              <a:spcAft>
                <a:spcPts val="0"/>
              </a:spcAft>
              <a:buClr>
                <a:schemeClr val="dk1"/>
              </a:buClr>
              <a:buSzPts val="3000"/>
              <a:buNone/>
              <a:defRPr sz="3000" i="1">
                <a:solidFill>
                  <a:schemeClr val="dk1"/>
                </a:solidFill>
              </a:defRPr>
            </a:lvl8pPr>
            <a:lvl9pPr lvl="8">
              <a:spcBef>
                <a:spcPts val="0"/>
              </a:spcBef>
              <a:spcAft>
                <a:spcPts val="0"/>
              </a:spcAft>
              <a:buClr>
                <a:schemeClr val="dk1"/>
              </a:buClr>
              <a:buSzPts val="3000"/>
              <a:buNone/>
              <a:defRPr sz="3000" i="1">
                <a:solidFill>
                  <a:schemeClr val="dk1"/>
                </a:solidFill>
              </a:defRPr>
            </a:lvl9pPr>
          </a:lstStyle>
          <a:p>
            <a:endParaRPr/>
          </a:p>
        </p:txBody>
      </p:sp>
      <p:sp>
        <p:nvSpPr>
          <p:cNvPr id="7" name="Google Shape;7;p1"/>
          <p:cNvSpPr txBox="1">
            <a:spLocks noGrp="1"/>
          </p:cNvSpPr>
          <p:nvPr>
            <p:ph type="body" idx="1"/>
          </p:nvPr>
        </p:nvSpPr>
        <p:spPr>
          <a:xfrm>
            <a:off x="713250" y="1152475"/>
            <a:ext cx="77175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7" r:id="rId5"/>
    <p:sldLayoutId id="2147483659" r:id="rId6"/>
    <p:sldLayoutId id="2147483697" r:id="rId7"/>
    <p:sldLayoutId id="2147483698" r:id="rId8"/>
    <p:sldLayoutId id="214748369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video" Target="https://www.youtube.com/embed/05pTztjg5jA?feature=oembed" TargetMode="Externa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9.jpe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video" Target="https://www.youtube.com/embed/8YyZ8FkFsK4?feature=oembed" TargetMode="Externa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59"/>
          <p:cNvSpPr txBox="1">
            <a:spLocks noGrp="1"/>
          </p:cNvSpPr>
          <p:nvPr>
            <p:ph type="ctrTitle"/>
          </p:nvPr>
        </p:nvSpPr>
        <p:spPr>
          <a:xfrm>
            <a:off x="1039975" y="1324500"/>
            <a:ext cx="70641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Cognitive Development</a:t>
            </a:r>
            <a:endParaRPr/>
          </a:p>
        </p:txBody>
      </p:sp>
      <p:sp>
        <p:nvSpPr>
          <p:cNvPr id="483" name="Google Shape;483;p59"/>
          <p:cNvSpPr txBox="1">
            <a:spLocks noGrp="1"/>
          </p:cNvSpPr>
          <p:nvPr>
            <p:ph type="subTitle" idx="1"/>
          </p:nvPr>
        </p:nvSpPr>
        <p:spPr>
          <a:xfrm>
            <a:off x="1040000" y="3377100"/>
            <a:ext cx="7064100" cy="44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dk1"/>
                </a:solidFill>
              </a:rPr>
              <a:t>Britney Del Solar | PSY 620 | February 18, 2025</a:t>
            </a:r>
            <a:br>
              <a:rPr lang="en">
                <a:solidFill>
                  <a:schemeClr val="dk1"/>
                </a:solidFill>
              </a:rPr>
            </a:br>
            <a:endParaRPr/>
          </a:p>
        </p:txBody>
      </p:sp>
      <p:sp>
        <p:nvSpPr>
          <p:cNvPr id="2" name="TextBox 1">
            <a:extLst>
              <a:ext uri="{FF2B5EF4-FFF2-40B4-BE49-F238E27FC236}">
                <a16:creationId xmlns:a16="http://schemas.microsoft.com/office/drawing/2014/main" id="{F79F90F1-C607-0911-AB4D-614E806D2567}"/>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69A708-A2A5-6725-7D64-7118C0F1D0D4}"/>
              </a:ext>
            </a:extLst>
          </p:cNvPr>
          <p:cNvSpPr>
            <a:spLocks noGrp="1"/>
          </p:cNvSpPr>
          <p:nvPr>
            <p:ph type="title"/>
          </p:nvPr>
        </p:nvSpPr>
        <p:spPr>
          <a:xfrm>
            <a:off x="713224" y="445025"/>
            <a:ext cx="6401449" cy="572700"/>
          </a:xfrm>
        </p:spPr>
        <p:txBody>
          <a:bodyPr/>
          <a:lstStyle/>
          <a:p>
            <a:r>
              <a:rPr lang="en-US"/>
              <a:t>Topics: Intelligence/Cognitive Ability</a:t>
            </a:r>
          </a:p>
        </p:txBody>
      </p:sp>
      <p:sp>
        <p:nvSpPr>
          <p:cNvPr id="6" name="Text Placeholder 5">
            <a:extLst>
              <a:ext uri="{FF2B5EF4-FFF2-40B4-BE49-F238E27FC236}">
                <a16:creationId xmlns:a16="http://schemas.microsoft.com/office/drawing/2014/main" id="{5EB4033D-B3A9-7164-EFBE-D63F21859BE9}"/>
              </a:ext>
            </a:extLst>
          </p:cNvPr>
          <p:cNvSpPr>
            <a:spLocks noGrp="1"/>
          </p:cNvSpPr>
          <p:nvPr>
            <p:ph type="body" idx="1"/>
          </p:nvPr>
        </p:nvSpPr>
        <p:spPr/>
        <p:txBody>
          <a:bodyPr/>
          <a:lstStyle/>
          <a:p>
            <a:pPr>
              <a:lnSpc>
                <a:spcPct val="150000"/>
              </a:lnSpc>
              <a:buSzPct val="100000"/>
            </a:pPr>
            <a:r>
              <a:rPr lang="en-US" sz="1600"/>
              <a:t>Measurement</a:t>
            </a:r>
          </a:p>
          <a:p>
            <a:pPr>
              <a:lnSpc>
                <a:spcPct val="150000"/>
              </a:lnSpc>
              <a:buSzPct val="100000"/>
            </a:pPr>
            <a:r>
              <a:rPr lang="en-US" sz="1600"/>
              <a:t>Genes </a:t>
            </a:r>
            <a:r>
              <a:rPr lang="en-US" sz="1600" b="1">
                <a:latin typeface="Montserrat SemiBold" panose="00000700000000000000" pitchFamily="2" charset="0"/>
              </a:rPr>
              <a:t>AND</a:t>
            </a:r>
            <a:r>
              <a:rPr lang="en-US" sz="1600"/>
              <a:t> environment (Tucker-</a:t>
            </a:r>
            <a:r>
              <a:rPr lang="en-US" sz="1600" err="1"/>
              <a:t>Drob</a:t>
            </a:r>
            <a:r>
              <a:rPr lang="en-US" sz="1600"/>
              <a:t> studies)</a:t>
            </a:r>
          </a:p>
          <a:p>
            <a:pPr>
              <a:lnSpc>
                <a:spcPct val="150000"/>
              </a:lnSpc>
              <a:buSzPct val="100000"/>
            </a:pPr>
            <a:r>
              <a:rPr lang="en-US" sz="1600"/>
              <a:t>Intervention</a:t>
            </a:r>
          </a:p>
          <a:p>
            <a:pPr>
              <a:lnSpc>
                <a:spcPct val="150000"/>
              </a:lnSpc>
              <a:buSzPct val="100000"/>
            </a:pPr>
            <a:r>
              <a:rPr lang="en-US" sz="1600">
                <a:latin typeface="Montserrat SemiBold" panose="00000700000000000000" pitchFamily="2" charset="0"/>
              </a:rPr>
              <a:t>Education and intelligence (Ritchie &amp; Tucker-</a:t>
            </a:r>
            <a:r>
              <a:rPr lang="en-US" sz="1600" err="1">
                <a:latin typeface="Montserrat SemiBold" panose="00000700000000000000" pitchFamily="2" charset="0"/>
              </a:rPr>
              <a:t>Drob</a:t>
            </a:r>
            <a:r>
              <a:rPr lang="en-US" sz="1600">
                <a:latin typeface="Montserrat SemiBold" panose="00000700000000000000" pitchFamily="2" charset="0"/>
              </a:rPr>
              <a:t>, 2018)</a:t>
            </a:r>
          </a:p>
        </p:txBody>
      </p:sp>
      <p:sp>
        <p:nvSpPr>
          <p:cNvPr id="2" name="TextBox 1">
            <a:extLst>
              <a:ext uri="{FF2B5EF4-FFF2-40B4-BE49-F238E27FC236}">
                <a16:creationId xmlns:a16="http://schemas.microsoft.com/office/drawing/2014/main" id="{08E814D8-EFBD-7575-AD9E-FB497D332EC5}"/>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1969297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0F850AD-8BCC-89DD-DB4E-040C8A2F3D61}"/>
              </a:ext>
            </a:extLst>
          </p:cNvPr>
          <p:cNvSpPr>
            <a:spLocks noGrp="1"/>
          </p:cNvSpPr>
          <p:nvPr>
            <p:ph type="body" idx="1"/>
          </p:nvPr>
        </p:nvSpPr>
        <p:spPr>
          <a:xfrm>
            <a:off x="713250" y="1220348"/>
            <a:ext cx="7717500" cy="3295800"/>
          </a:xfrm>
        </p:spPr>
        <p:txBody>
          <a:bodyPr/>
          <a:lstStyle/>
          <a:p>
            <a:pPr marL="342900">
              <a:buSzPct val="70000"/>
            </a:pPr>
            <a:r>
              <a:rPr lang="en-US" sz="2000" u="sng">
                <a:latin typeface="Montserrat SemiBold" panose="00000700000000000000" pitchFamily="2" charset="0"/>
              </a:rPr>
              <a:t>Intelligence</a:t>
            </a:r>
            <a:r>
              <a:rPr lang="en-US" sz="2000"/>
              <a:t>: the ability to derive information, learn from experience, adapt to the environment, understand, and correctly utilize thought and reason</a:t>
            </a:r>
          </a:p>
          <a:p>
            <a:pPr marL="342900">
              <a:buSzPct val="100000"/>
            </a:pPr>
            <a:endParaRPr lang="en-US" sz="2000" u="sng">
              <a:latin typeface="Montserrat SemiBold" panose="020F0502020204030204" pitchFamily="2" charset="0"/>
            </a:endParaRPr>
          </a:p>
          <a:p>
            <a:pPr marL="342900">
              <a:buSzPct val="70000"/>
            </a:pPr>
            <a:r>
              <a:rPr lang="en-US" sz="2000" u="sng">
                <a:latin typeface="Montserrat SemiBold" panose="020F0502020204030204" pitchFamily="2" charset="0"/>
              </a:rPr>
              <a:t>Intelligence quotient (IQ)</a:t>
            </a:r>
            <a:r>
              <a:rPr lang="en-US" sz="2000"/>
              <a:t>: a standard measure of an individual’s intelligence level based on psychological tests</a:t>
            </a:r>
          </a:p>
        </p:txBody>
      </p:sp>
      <p:sp>
        <p:nvSpPr>
          <p:cNvPr id="10" name="Title 9">
            <a:extLst>
              <a:ext uri="{FF2B5EF4-FFF2-40B4-BE49-F238E27FC236}">
                <a16:creationId xmlns:a16="http://schemas.microsoft.com/office/drawing/2014/main" id="{1DD7BB21-BADF-7F49-8791-91508F21911B}"/>
              </a:ext>
            </a:extLst>
          </p:cNvPr>
          <p:cNvSpPr>
            <a:spLocks noGrp="1"/>
          </p:cNvSpPr>
          <p:nvPr>
            <p:ph type="title"/>
          </p:nvPr>
        </p:nvSpPr>
        <p:spPr/>
        <p:txBody>
          <a:bodyPr/>
          <a:lstStyle/>
          <a:p>
            <a:r>
              <a:rPr lang="en-US"/>
              <a:t>Definitions</a:t>
            </a:r>
          </a:p>
        </p:txBody>
      </p:sp>
      <p:sp>
        <p:nvSpPr>
          <p:cNvPr id="11" name="TextBox 10">
            <a:extLst>
              <a:ext uri="{FF2B5EF4-FFF2-40B4-BE49-F238E27FC236}">
                <a16:creationId xmlns:a16="http://schemas.microsoft.com/office/drawing/2014/main" id="{74D517D2-F800-F2D9-3F08-4EE7D63BEC53}"/>
              </a:ext>
            </a:extLst>
          </p:cNvPr>
          <p:cNvSpPr txBox="1"/>
          <p:nvPr/>
        </p:nvSpPr>
        <p:spPr>
          <a:xfrm>
            <a:off x="6083418" y="4516148"/>
            <a:ext cx="2848709" cy="307777"/>
          </a:xfrm>
          <a:prstGeom prst="rect">
            <a:avLst/>
          </a:prstGeom>
          <a:noFill/>
        </p:spPr>
        <p:txBody>
          <a:bodyPr wrap="square" rtlCol="0">
            <a:spAutoFit/>
          </a:bodyPr>
          <a:lstStyle/>
          <a:p>
            <a:r>
              <a:rPr lang="en-US">
                <a:latin typeface="Montserrat" panose="00000500000000000000" pitchFamily="2" charset="0"/>
              </a:rPr>
              <a:t>APA Dictionary of Psychology</a:t>
            </a:r>
          </a:p>
        </p:txBody>
      </p:sp>
      <p:sp>
        <p:nvSpPr>
          <p:cNvPr id="2" name="TextBox 1">
            <a:extLst>
              <a:ext uri="{FF2B5EF4-FFF2-40B4-BE49-F238E27FC236}">
                <a16:creationId xmlns:a16="http://schemas.microsoft.com/office/drawing/2014/main" id="{20CDC6A4-E25F-A6B2-E132-9A1A8E924AAC}"/>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62643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FA63ED-1F91-3E29-6A58-7F4F8B2F5D19}"/>
              </a:ext>
            </a:extLst>
          </p:cNvPr>
          <p:cNvSpPr>
            <a:spLocks noGrp="1"/>
          </p:cNvSpPr>
          <p:nvPr>
            <p:ph type="title"/>
          </p:nvPr>
        </p:nvSpPr>
        <p:spPr>
          <a:xfrm>
            <a:off x="691174" y="1010826"/>
            <a:ext cx="7761652" cy="1899642"/>
          </a:xfrm>
        </p:spPr>
        <p:txBody>
          <a:bodyPr/>
          <a:lstStyle/>
          <a:p>
            <a:r>
              <a:rPr lang="en-US" sz="2800">
                <a:latin typeface="Montserrat" panose="00000500000000000000" pitchFamily="2" charset="0"/>
              </a:rPr>
              <a:t>Q: What do you think are some key factors that contribute to or are used to assess intelligence across different developmental stages?</a:t>
            </a:r>
          </a:p>
        </p:txBody>
      </p:sp>
      <p:pic>
        <p:nvPicPr>
          <p:cNvPr id="7" name="Picture 6" descr="A qr code on a white background&#10;&#10;Description automatically generated">
            <a:extLst>
              <a:ext uri="{FF2B5EF4-FFF2-40B4-BE49-F238E27FC236}">
                <a16:creationId xmlns:a16="http://schemas.microsoft.com/office/drawing/2014/main" id="{88A79F34-F0D2-0932-39F3-2D1FD379CDAC}"/>
              </a:ext>
            </a:extLst>
          </p:cNvPr>
          <p:cNvPicPr>
            <a:picLocks noChangeAspect="1"/>
          </p:cNvPicPr>
          <p:nvPr/>
        </p:nvPicPr>
        <p:blipFill>
          <a:blip r:embed="rId3"/>
          <a:stretch>
            <a:fillRect/>
          </a:stretch>
        </p:blipFill>
        <p:spPr>
          <a:xfrm>
            <a:off x="6938165" y="2665141"/>
            <a:ext cx="1899642" cy="1899642"/>
          </a:xfrm>
          <a:prstGeom prst="rect">
            <a:avLst/>
          </a:prstGeom>
        </p:spPr>
      </p:pic>
      <p:sp>
        <p:nvSpPr>
          <p:cNvPr id="2" name="TextBox 1">
            <a:extLst>
              <a:ext uri="{FF2B5EF4-FFF2-40B4-BE49-F238E27FC236}">
                <a16:creationId xmlns:a16="http://schemas.microsoft.com/office/drawing/2014/main" id="{CEE4A830-0801-B35A-0012-94B0A5261353}"/>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053844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69"/>
          <p:cNvSpPr txBox="1">
            <a:spLocks noGrp="1"/>
          </p:cNvSpPr>
          <p:nvPr>
            <p:ph type="title"/>
          </p:nvPr>
        </p:nvSpPr>
        <p:spPr>
          <a:xfrm>
            <a:off x="2294077" y="2162550"/>
            <a:ext cx="4555845" cy="818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5400"/>
              <a:t>Measurement</a:t>
            </a:r>
            <a:endParaRPr sz="5400"/>
          </a:p>
        </p:txBody>
      </p:sp>
      <p:sp>
        <p:nvSpPr>
          <p:cNvPr id="2" name="TextBox 1">
            <a:extLst>
              <a:ext uri="{FF2B5EF4-FFF2-40B4-BE49-F238E27FC236}">
                <a16:creationId xmlns:a16="http://schemas.microsoft.com/office/drawing/2014/main" id="{D734435A-4874-FC6E-C866-32BA45676DEA}"/>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58C6E-F0F7-A2C0-8F38-B00989D4E6FB}"/>
              </a:ext>
            </a:extLst>
          </p:cNvPr>
          <p:cNvSpPr>
            <a:spLocks noGrp="1"/>
          </p:cNvSpPr>
          <p:nvPr>
            <p:ph type="title"/>
          </p:nvPr>
        </p:nvSpPr>
        <p:spPr>
          <a:xfrm>
            <a:off x="713225" y="445025"/>
            <a:ext cx="6512598" cy="572700"/>
          </a:xfrm>
        </p:spPr>
        <p:txBody>
          <a:bodyPr/>
          <a:lstStyle/>
          <a:p>
            <a:r>
              <a:rPr lang="en-US"/>
              <a:t>Lab-based assessments of intelligence</a:t>
            </a:r>
          </a:p>
        </p:txBody>
      </p:sp>
      <p:sp>
        <p:nvSpPr>
          <p:cNvPr id="3" name="Text Placeholder 2">
            <a:extLst>
              <a:ext uri="{FF2B5EF4-FFF2-40B4-BE49-F238E27FC236}">
                <a16:creationId xmlns:a16="http://schemas.microsoft.com/office/drawing/2014/main" id="{C74DDD04-3A92-962F-BD28-8300E6386176}"/>
              </a:ext>
            </a:extLst>
          </p:cNvPr>
          <p:cNvSpPr>
            <a:spLocks noGrp="1"/>
          </p:cNvSpPr>
          <p:nvPr>
            <p:ph type="body" idx="1"/>
          </p:nvPr>
        </p:nvSpPr>
        <p:spPr>
          <a:xfrm>
            <a:off x="713249" y="1101045"/>
            <a:ext cx="7717500" cy="3295800"/>
          </a:xfrm>
        </p:spPr>
        <p:txBody>
          <a:bodyPr/>
          <a:lstStyle/>
          <a:p>
            <a:pPr marL="114300" indent="0" algn="ctr">
              <a:buSzPct val="100000"/>
              <a:buNone/>
            </a:pPr>
            <a:r>
              <a:rPr lang="en-US" sz="1600" b="1">
                <a:latin typeface="Montserrat SemiBold" panose="00000700000000000000" pitchFamily="2" charset="0"/>
              </a:rPr>
              <a:t>Fagan Test of Infant Intelligence</a:t>
            </a:r>
          </a:p>
          <a:p>
            <a:pPr marL="114300" indent="0">
              <a:buSzPct val="100000"/>
              <a:buNone/>
            </a:pPr>
            <a:endParaRPr lang="en-US" sz="1600" b="1"/>
          </a:p>
          <a:p>
            <a:pPr marL="114300" indent="0">
              <a:buSzPct val="100000"/>
              <a:buNone/>
            </a:pPr>
            <a:endParaRPr lang="en-US" sz="1600"/>
          </a:p>
        </p:txBody>
      </p:sp>
      <p:pic>
        <p:nvPicPr>
          <p:cNvPr id="4" name="Online Media 3" title="Using Eye Tracking to Study Infant Behavior">
            <a:hlinkClick r:id="" action="ppaction://media"/>
            <a:extLst>
              <a:ext uri="{FF2B5EF4-FFF2-40B4-BE49-F238E27FC236}">
                <a16:creationId xmlns:a16="http://schemas.microsoft.com/office/drawing/2014/main" id="{6CEF97DB-FB15-16CE-8236-B66E08DBE603}"/>
              </a:ext>
            </a:extLst>
          </p:cNvPr>
          <p:cNvPicPr>
            <a:picLocks noRot="1" noChangeAspect="1"/>
          </p:cNvPicPr>
          <p:nvPr>
            <a:videoFile r:link="rId1"/>
          </p:nvPr>
        </p:nvPicPr>
        <p:blipFill>
          <a:blip r:embed="rId4"/>
          <a:stretch>
            <a:fillRect/>
          </a:stretch>
        </p:blipFill>
        <p:spPr>
          <a:xfrm>
            <a:off x="1756592" y="1517335"/>
            <a:ext cx="5630815" cy="3181140"/>
          </a:xfrm>
          <a:prstGeom prst="rect">
            <a:avLst/>
          </a:prstGeom>
        </p:spPr>
      </p:pic>
      <p:sp>
        <p:nvSpPr>
          <p:cNvPr id="5" name="TextBox 4">
            <a:extLst>
              <a:ext uri="{FF2B5EF4-FFF2-40B4-BE49-F238E27FC236}">
                <a16:creationId xmlns:a16="http://schemas.microsoft.com/office/drawing/2014/main" id="{E717D04E-E705-5254-DE08-7F0462B1FA43}"/>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24896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E9DDC09-B0C4-0465-983A-B27B058AF274}"/>
              </a:ext>
            </a:extLst>
          </p:cNvPr>
          <p:cNvPicPr>
            <a:picLocks noChangeAspect="1"/>
          </p:cNvPicPr>
          <p:nvPr/>
        </p:nvPicPr>
        <p:blipFill>
          <a:blip r:embed="rId3"/>
          <a:stretch>
            <a:fillRect/>
          </a:stretch>
        </p:blipFill>
        <p:spPr>
          <a:xfrm>
            <a:off x="277152" y="1526854"/>
            <a:ext cx="8589695" cy="2285852"/>
          </a:xfrm>
          <a:prstGeom prst="rect">
            <a:avLst/>
          </a:prstGeom>
        </p:spPr>
      </p:pic>
      <p:sp>
        <p:nvSpPr>
          <p:cNvPr id="2" name="TextBox 1">
            <a:extLst>
              <a:ext uri="{FF2B5EF4-FFF2-40B4-BE49-F238E27FC236}">
                <a16:creationId xmlns:a16="http://schemas.microsoft.com/office/drawing/2014/main" id="{FF6B7FBC-A94E-C827-1B3C-994494058BDF}"/>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1135607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61"/>
          <p:cNvSpPr txBox="1">
            <a:spLocks noGrp="1"/>
          </p:cNvSpPr>
          <p:nvPr>
            <p:ph type="title"/>
          </p:nvPr>
        </p:nvSpPr>
        <p:spPr>
          <a:xfrm>
            <a:off x="2780100" y="606864"/>
            <a:ext cx="3583800" cy="66749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Study Aims</a:t>
            </a:r>
            <a:endParaRPr sz="3600"/>
          </a:p>
        </p:txBody>
      </p:sp>
      <p:sp>
        <p:nvSpPr>
          <p:cNvPr id="497" name="Google Shape;497;p61"/>
          <p:cNvSpPr txBox="1">
            <a:spLocks noGrp="1"/>
          </p:cNvSpPr>
          <p:nvPr>
            <p:ph type="subTitle" idx="2"/>
          </p:nvPr>
        </p:nvSpPr>
        <p:spPr>
          <a:xfrm>
            <a:off x="5010795" y="2497070"/>
            <a:ext cx="2486100" cy="144375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Montserrat SemiBold" panose="00000700000000000000" pitchFamily="2" charset="0"/>
              </a:rPr>
              <a:t>To determine whether spatial processing ability in infancy predicts math aptitude at 4 years of age</a:t>
            </a:r>
            <a:endParaRPr>
              <a:latin typeface="Montserrat SemiBold" panose="00000700000000000000" pitchFamily="2" charset="0"/>
            </a:endParaRPr>
          </a:p>
        </p:txBody>
      </p:sp>
      <p:sp>
        <p:nvSpPr>
          <p:cNvPr id="498" name="Google Shape;498;p61"/>
          <p:cNvSpPr txBox="1">
            <a:spLocks noGrp="1"/>
          </p:cNvSpPr>
          <p:nvPr>
            <p:ph type="subTitle" idx="4"/>
          </p:nvPr>
        </p:nvSpPr>
        <p:spPr>
          <a:xfrm>
            <a:off x="1647107" y="2497069"/>
            <a:ext cx="2486100" cy="1443751"/>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latin typeface="Montserrat SemiBold" panose="00000700000000000000" pitchFamily="2" charset="0"/>
              </a:rPr>
              <a:t>To characterize the extent of continuity in the processes associated with mental transformations across early childhood</a:t>
            </a:r>
            <a:endParaRPr>
              <a:latin typeface="Montserrat SemiBold" panose="00000700000000000000" pitchFamily="2" charset="0"/>
            </a:endParaRPr>
          </a:p>
        </p:txBody>
      </p:sp>
      <p:sp>
        <p:nvSpPr>
          <p:cNvPr id="503" name="Google Shape;503;p61"/>
          <p:cNvSpPr txBox="1">
            <a:spLocks noGrp="1"/>
          </p:cNvSpPr>
          <p:nvPr>
            <p:ph type="title" idx="9"/>
          </p:nvPr>
        </p:nvSpPr>
        <p:spPr>
          <a:xfrm>
            <a:off x="2185945" y="1740558"/>
            <a:ext cx="1408424" cy="667500"/>
          </a:xfrm>
          <a:prstGeom prst="rect">
            <a:avLst/>
          </a:prstGeom>
          <a:ln w="12700">
            <a:solidFill>
              <a:schemeClr val="accent4"/>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504" name="Google Shape;504;p61"/>
          <p:cNvSpPr txBox="1">
            <a:spLocks noGrp="1"/>
          </p:cNvSpPr>
          <p:nvPr>
            <p:ph type="title" idx="13"/>
          </p:nvPr>
        </p:nvSpPr>
        <p:spPr>
          <a:xfrm>
            <a:off x="5531745" y="1740558"/>
            <a:ext cx="1408424" cy="667500"/>
          </a:xfrm>
          <a:prstGeom prst="rect">
            <a:avLst/>
          </a:prstGeom>
          <a:ln w="12700">
            <a:solidFill>
              <a:schemeClr val="accent4"/>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2" name="TextBox 1">
            <a:extLst>
              <a:ext uri="{FF2B5EF4-FFF2-40B4-BE49-F238E27FC236}">
                <a16:creationId xmlns:a16="http://schemas.microsoft.com/office/drawing/2014/main" id="{58CD6AD1-7C2E-27AD-E4EF-D10BA90BD260}"/>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 grpId="0" build="p"/>
      <p:bldP spid="49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51A334FA-F4F9-A488-7732-E3AFD3689410}"/>
              </a:ext>
            </a:extLst>
          </p:cNvPr>
          <p:cNvSpPr>
            <a:spLocks noGrp="1"/>
          </p:cNvSpPr>
          <p:nvPr>
            <p:ph type="title"/>
          </p:nvPr>
        </p:nvSpPr>
        <p:spPr>
          <a:xfrm>
            <a:off x="208955" y="437562"/>
            <a:ext cx="4711500" cy="572700"/>
          </a:xfrm>
        </p:spPr>
        <p:txBody>
          <a:bodyPr/>
          <a:lstStyle/>
          <a:p>
            <a:r>
              <a:rPr lang="en-US"/>
              <a:t>Methods</a:t>
            </a:r>
          </a:p>
        </p:txBody>
      </p:sp>
      <p:grpSp>
        <p:nvGrpSpPr>
          <p:cNvPr id="43" name="Group 42">
            <a:extLst>
              <a:ext uri="{FF2B5EF4-FFF2-40B4-BE49-F238E27FC236}">
                <a16:creationId xmlns:a16="http://schemas.microsoft.com/office/drawing/2014/main" id="{E8919006-D035-5BEF-E11D-4C63EF398C19}"/>
              </a:ext>
            </a:extLst>
          </p:cNvPr>
          <p:cNvGrpSpPr/>
          <p:nvPr/>
        </p:nvGrpSpPr>
        <p:grpSpPr>
          <a:xfrm>
            <a:off x="208955" y="1450003"/>
            <a:ext cx="3199861" cy="1760403"/>
            <a:chOff x="829972" y="1271978"/>
            <a:chExt cx="3199861" cy="1760403"/>
          </a:xfrm>
        </p:grpSpPr>
        <p:grpSp>
          <p:nvGrpSpPr>
            <p:cNvPr id="26" name="Group 25">
              <a:extLst>
                <a:ext uri="{FF2B5EF4-FFF2-40B4-BE49-F238E27FC236}">
                  <a16:creationId xmlns:a16="http://schemas.microsoft.com/office/drawing/2014/main" id="{DE19A1BF-6468-CDB5-E7D7-CC21172E8F48}"/>
                </a:ext>
              </a:extLst>
            </p:cNvPr>
            <p:cNvGrpSpPr/>
            <p:nvPr/>
          </p:nvGrpSpPr>
          <p:grpSpPr>
            <a:xfrm>
              <a:off x="829973" y="1271978"/>
              <a:ext cx="460753" cy="463852"/>
              <a:chOff x="684219" y="1129018"/>
              <a:chExt cx="548640" cy="548640"/>
            </a:xfrm>
          </p:grpSpPr>
          <p:sp>
            <p:nvSpPr>
              <p:cNvPr id="24" name="Oval 23">
                <a:extLst>
                  <a:ext uri="{FF2B5EF4-FFF2-40B4-BE49-F238E27FC236}">
                    <a16:creationId xmlns:a16="http://schemas.microsoft.com/office/drawing/2014/main" id="{4605925D-77D8-F103-8E29-D22033F653E5}"/>
                  </a:ext>
                </a:extLst>
              </p:cNvPr>
              <p:cNvSpPr/>
              <p:nvPr/>
            </p:nvSpPr>
            <p:spPr>
              <a:xfrm>
                <a:off x="684219" y="1129018"/>
                <a:ext cx="548640" cy="548640"/>
              </a:xfrm>
              <a:prstGeom prst="ellipse">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oogle Shape;7567;p144">
                <a:extLst>
                  <a:ext uri="{FF2B5EF4-FFF2-40B4-BE49-F238E27FC236}">
                    <a16:creationId xmlns:a16="http://schemas.microsoft.com/office/drawing/2014/main" id="{6B2D0DC4-C28A-9C1D-CD55-9212BF7BA4FD}"/>
                  </a:ext>
                </a:extLst>
              </p:cNvPr>
              <p:cNvGrpSpPr/>
              <p:nvPr/>
            </p:nvGrpSpPr>
            <p:grpSpPr>
              <a:xfrm>
                <a:off x="825387" y="1242828"/>
                <a:ext cx="266304" cy="321020"/>
                <a:chOff x="3167275" y="3227275"/>
                <a:chExt cx="225300" cy="295375"/>
              </a:xfrm>
              <a:solidFill>
                <a:schemeClr val="bg1"/>
              </a:solidFill>
            </p:grpSpPr>
            <p:sp>
              <p:nvSpPr>
                <p:cNvPr id="19" name="Google Shape;7568;p144">
                  <a:extLst>
                    <a:ext uri="{FF2B5EF4-FFF2-40B4-BE49-F238E27FC236}">
                      <a16:creationId xmlns:a16="http://schemas.microsoft.com/office/drawing/2014/main" id="{6BACE1D3-4819-655C-9E7C-BB898CA82349}"/>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7569;p144">
                  <a:extLst>
                    <a:ext uri="{FF2B5EF4-FFF2-40B4-BE49-F238E27FC236}">
                      <a16:creationId xmlns:a16="http://schemas.microsoft.com/office/drawing/2014/main" id="{2537C66C-2DB2-061B-ACD9-34B8F534E158}"/>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7570;p144">
                  <a:extLst>
                    <a:ext uri="{FF2B5EF4-FFF2-40B4-BE49-F238E27FC236}">
                      <a16:creationId xmlns:a16="http://schemas.microsoft.com/office/drawing/2014/main" id="{5D0B67AD-378A-5969-295E-BAFA7D30ACB5}"/>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7571;p144">
                  <a:extLst>
                    <a:ext uri="{FF2B5EF4-FFF2-40B4-BE49-F238E27FC236}">
                      <a16:creationId xmlns:a16="http://schemas.microsoft.com/office/drawing/2014/main" id="{279A7D2A-DBA8-822E-9DBC-DB69CD0CD9EE}"/>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7572;p144">
                  <a:extLst>
                    <a:ext uri="{FF2B5EF4-FFF2-40B4-BE49-F238E27FC236}">
                      <a16:creationId xmlns:a16="http://schemas.microsoft.com/office/drawing/2014/main" id="{65277370-3F33-0804-0E49-121C9741F6B9}"/>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8" name="TextBox 27">
              <a:extLst>
                <a:ext uri="{FF2B5EF4-FFF2-40B4-BE49-F238E27FC236}">
                  <a16:creationId xmlns:a16="http://schemas.microsoft.com/office/drawing/2014/main" id="{F5962217-BCB3-358F-213A-88C1174872D7}"/>
                </a:ext>
              </a:extLst>
            </p:cNvPr>
            <p:cNvSpPr txBox="1"/>
            <p:nvPr/>
          </p:nvSpPr>
          <p:spPr>
            <a:xfrm>
              <a:off x="1385351" y="1327566"/>
              <a:ext cx="1632978" cy="369332"/>
            </a:xfrm>
            <a:prstGeom prst="rect">
              <a:avLst/>
            </a:prstGeom>
            <a:noFill/>
          </p:spPr>
          <p:txBody>
            <a:bodyPr wrap="square" rtlCol="0">
              <a:spAutoFit/>
            </a:bodyPr>
            <a:lstStyle/>
            <a:p>
              <a:r>
                <a:rPr lang="en-US" sz="1800">
                  <a:latin typeface="Montserrat" panose="00000500000000000000" pitchFamily="2" charset="0"/>
                </a:rPr>
                <a:t>Participants</a:t>
              </a:r>
            </a:p>
          </p:txBody>
        </p:sp>
        <p:sp>
          <p:nvSpPr>
            <p:cNvPr id="29" name="TextBox 28">
              <a:extLst>
                <a:ext uri="{FF2B5EF4-FFF2-40B4-BE49-F238E27FC236}">
                  <a16:creationId xmlns:a16="http://schemas.microsoft.com/office/drawing/2014/main" id="{787CD6BC-B29E-08F0-7B7A-E7B01E6B174C}"/>
                </a:ext>
              </a:extLst>
            </p:cNvPr>
            <p:cNvSpPr txBox="1"/>
            <p:nvPr/>
          </p:nvSpPr>
          <p:spPr>
            <a:xfrm>
              <a:off x="829972" y="1832052"/>
              <a:ext cx="3199861" cy="1200329"/>
            </a:xfrm>
            <a:prstGeom prst="rect">
              <a:avLst/>
            </a:prstGeom>
            <a:noFill/>
          </p:spPr>
          <p:txBody>
            <a:bodyPr wrap="square" rtlCol="0">
              <a:spAutoFit/>
            </a:bodyPr>
            <a:lstStyle/>
            <a:p>
              <a:r>
                <a:rPr lang="en-US" sz="1200">
                  <a:latin typeface="Montserrat" panose="00000500000000000000" pitchFamily="2" charset="0"/>
                </a:rPr>
                <a:t>53 children (25 females) participated as:</a:t>
              </a:r>
            </a:p>
            <a:p>
              <a:pPr marL="285750" indent="-285750">
                <a:buFont typeface="Arial" panose="020B0604020202020204" pitchFamily="34" charset="0"/>
                <a:buChar char="•"/>
              </a:pPr>
              <a:r>
                <a:rPr lang="en-US" sz="1200">
                  <a:latin typeface="Montserrat" panose="00000500000000000000" pitchFamily="2" charset="0"/>
                </a:rPr>
                <a:t>Infants (6-13 months) – </a:t>
              </a:r>
              <a:r>
                <a:rPr lang="en-US" sz="1200" i="1">
                  <a:latin typeface="Montserrat" panose="00000500000000000000" pitchFamily="2" charset="0"/>
                </a:rPr>
                <a:t>n</a:t>
              </a:r>
              <a:r>
                <a:rPr lang="en-US" sz="1200">
                  <a:latin typeface="Montserrat" panose="00000500000000000000" pitchFamily="2" charset="0"/>
                </a:rPr>
                <a:t> = 63</a:t>
              </a:r>
            </a:p>
            <a:p>
              <a:pPr marL="285750" indent="-285750">
                <a:buFont typeface="Arial" panose="020B0604020202020204" pitchFamily="34" charset="0"/>
                <a:buChar char="•"/>
              </a:pPr>
              <a:r>
                <a:rPr lang="en-US" sz="1200">
                  <a:latin typeface="Montserrat" panose="00000500000000000000" pitchFamily="2" charset="0"/>
                </a:rPr>
                <a:t>Preschoolers (4 years) – </a:t>
              </a:r>
              <a:r>
                <a:rPr lang="en-US" sz="1200" i="1">
                  <a:latin typeface="Montserrat" panose="00000500000000000000" pitchFamily="2" charset="0"/>
                </a:rPr>
                <a:t>n </a:t>
              </a:r>
              <a:r>
                <a:rPr lang="en-US" sz="1200">
                  <a:latin typeface="Montserrat" panose="00000500000000000000" pitchFamily="2" charset="0"/>
                </a:rPr>
                <a:t>= 53</a:t>
              </a:r>
            </a:p>
            <a:p>
              <a:endParaRPr lang="en-US" sz="1200">
                <a:latin typeface="Montserrat" panose="00000500000000000000" pitchFamily="2" charset="0"/>
              </a:endParaRPr>
            </a:p>
            <a:p>
              <a:r>
                <a:rPr lang="en-US" sz="1200">
                  <a:latin typeface="Montserrat" panose="00000500000000000000" pitchFamily="2" charset="0"/>
                </a:rPr>
                <a:t>84% of families from original infant sample agreed to participate</a:t>
              </a:r>
            </a:p>
          </p:txBody>
        </p:sp>
      </p:grpSp>
      <p:grpSp>
        <p:nvGrpSpPr>
          <p:cNvPr id="44" name="Group 43">
            <a:extLst>
              <a:ext uri="{FF2B5EF4-FFF2-40B4-BE49-F238E27FC236}">
                <a16:creationId xmlns:a16="http://schemas.microsoft.com/office/drawing/2014/main" id="{DECAF0DE-6DE7-AA55-C639-7367889CE746}"/>
              </a:ext>
            </a:extLst>
          </p:cNvPr>
          <p:cNvGrpSpPr/>
          <p:nvPr/>
        </p:nvGrpSpPr>
        <p:grpSpPr>
          <a:xfrm>
            <a:off x="3571262" y="1450003"/>
            <a:ext cx="3199861" cy="2683235"/>
            <a:chOff x="5194348" y="1271978"/>
            <a:chExt cx="3199861" cy="2683235"/>
          </a:xfrm>
        </p:grpSpPr>
        <p:grpSp>
          <p:nvGrpSpPr>
            <p:cNvPr id="40" name="Group 39">
              <a:extLst>
                <a:ext uri="{FF2B5EF4-FFF2-40B4-BE49-F238E27FC236}">
                  <a16:creationId xmlns:a16="http://schemas.microsoft.com/office/drawing/2014/main" id="{474C33FB-5F3E-4FAE-1A4B-B47012C4AA11}"/>
                </a:ext>
              </a:extLst>
            </p:cNvPr>
            <p:cNvGrpSpPr/>
            <p:nvPr/>
          </p:nvGrpSpPr>
          <p:grpSpPr>
            <a:xfrm>
              <a:off x="5194348" y="1271978"/>
              <a:ext cx="460753" cy="463852"/>
              <a:chOff x="5194348" y="1324492"/>
              <a:chExt cx="460753" cy="463852"/>
            </a:xfrm>
          </p:grpSpPr>
          <p:sp>
            <p:nvSpPr>
              <p:cNvPr id="32" name="Oval 31">
                <a:extLst>
                  <a:ext uri="{FF2B5EF4-FFF2-40B4-BE49-F238E27FC236}">
                    <a16:creationId xmlns:a16="http://schemas.microsoft.com/office/drawing/2014/main" id="{7EE05DF7-12EB-9880-0AE7-076010332F12}"/>
                  </a:ext>
                </a:extLst>
              </p:cNvPr>
              <p:cNvSpPr/>
              <p:nvPr/>
            </p:nvSpPr>
            <p:spPr>
              <a:xfrm>
                <a:off x="5194348" y="1324492"/>
                <a:ext cx="460753" cy="463852"/>
              </a:xfrm>
              <a:prstGeom prst="ellipse">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Google Shape;7013;p143">
                <a:extLst>
                  <a:ext uri="{FF2B5EF4-FFF2-40B4-BE49-F238E27FC236}">
                    <a16:creationId xmlns:a16="http://schemas.microsoft.com/office/drawing/2014/main" id="{B92EF13F-537A-4917-194F-844EF5AE66F3}"/>
                  </a:ext>
                </a:extLst>
              </p:cNvPr>
              <p:cNvSpPr/>
              <p:nvPr/>
            </p:nvSpPr>
            <p:spPr>
              <a:xfrm>
                <a:off x="5301064" y="1396499"/>
                <a:ext cx="247320" cy="297913"/>
              </a:xfrm>
              <a:custGeom>
                <a:avLst/>
                <a:gdLst/>
                <a:ahLst/>
                <a:cxnLst/>
                <a:rect l="l" t="t" r="r" b="b"/>
                <a:pathLst>
                  <a:path w="10807" h="12666" extrusionOk="0">
                    <a:moveTo>
                      <a:pt x="5419" y="851"/>
                    </a:moveTo>
                    <a:cubicBezTo>
                      <a:pt x="5640" y="851"/>
                      <a:pt x="5797" y="1040"/>
                      <a:pt x="5829" y="1261"/>
                    </a:cubicBezTo>
                    <a:cubicBezTo>
                      <a:pt x="5829" y="1513"/>
                      <a:pt x="6049" y="1670"/>
                      <a:pt x="6270" y="1670"/>
                    </a:cubicBezTo>
                    <a:lnTo>
                      <a:pt x="7940" y="1670"/>
                    </a:lnTo>
                    <a:cubicBezTo>
                      <a:pt x="8160" y="1670"/>
                      <a:pt x="8318" y="1859"/>
                      <a:pt x="8349" y="2048"/>
                    </a:cubicBezTo>
                    <a:lnTo>
                      <a:pt x="8349" y="2489"/>
                    </a:lnTo>
                    <a:lnTo>
                      <a:pt x="2615" y="2489"/>
                    </a:lnTo>
                    <a:lnTo>
                      <a:pt x="2615" y="2048"/>
                    </a:lnTo>
                    <a:lnTo>
                      <a:pt x="2521" y="2048"/>
                    </a:lnTo>
                    <a:cubicBezTo>
                      <a:pt x="2521" y="1828"/>
                      <a:pt x="2741" y="1670"/>
                      <a:pt x="2962" y="1670"/>
                    </a:cubicBezTo>
                    <a:lnTo>
                      <a:pt x="4569" y="1670"/>
                    </a:lnTo>
                    <a:cubicBezTo>
                      <a:pt x="4821" y="1670"/>
                      <a:pt x="5010" y="1481"/>
                      <a:pt x="5010" y="1261"/>
                    </a:cubicBezTo>
                    <a:cubicBezTo>
                      <a:pt x="5010" y="1040"/>
                      <a:pt x="5199" y="882"/>
                      <a:pt x="5419" y="851"/>
                    </a:cubicBezTo>
                    <a:close/>
                    <a:moveTo>
                      <a:pt x="8203" y="5651"/>
                    </a:moveTo>
                    <a:cubicBezTo>
                      <a:pt x="8417" y="5651"/>
                      <a:pt x="8629" y="5730"/>
                      <a:pt x="8790" y="5892"/>
                    </a:cubicBezTo>
                    <a:lnTo>
                      <a:pt x="8885" y="5955"/>
                    </a:lnTo>
                    <a:cubicBezTo>
                      <a:pt x="9200" y="6270"/>
                      <a:pt x="9200" y="6805"/>
                      <a:pt x="8885" y="7152"/>
                    </a:cubicBezTo>
                    <a:lnTo>
                      <a:pt x="5577" y="10428"/>
                    </a:lnTo>
                    <a:cubicBezTo>
                      <a:pt x="5419" y="10586"/>
                      <a:pt x="5199" y="10665"/>
                      <a:pt x="4978" y="10665"/>
                    </a:cubicBezTo>
                    <a:cubicBezTo>
                      <a:pt x="4758" y="10665"/>
                      <a:pt x="4537" y="10586"/>
                      <a:pt x="4380" y="10428"/>
                    </a:cubicBezTo>
                    <a:lnTo>
                      <a:pt x="2773" y="8822"/>
                    </a:lnTo>
                    <a:cubicBezTo>
                      <a:pt x="2458" y="8507"/>
                      <a:pt x="2458" y="7971"/>
                      <a:pt x="2773" y="7656"/>
                    </a:cubicBezTo>
                    <a:lnTo>
                      <a:pt x="2836" y="7561"/>
                    </a:lnTo>
                    <a:cubicBezTo>
                      <a:pt x="2993" y="7404"/>
                      <a:pt x="3214" y="7325"/>
                      <a:pt x="3434" y="7325"/>
                    </a:cubicBezTo>
                    <a:cubicBezTo>
                      <a:pt x="3655" y="7325"/>
                      <a:pt x="3876" y="7404"/>
                      <a:pt x="4033" y="7561"/>
                    </a:cubicBezTo>
                    <a:lnTo>
                      <a:pt x="4978" y="8507"/>
                    </a:lnTo>
                    <a:lnTo>
                      <a:pt x="7625" y="5860"/>
                    </a:lnTo>
                    <a:cubicBezTo>
                      <a:pt x="7793" y="5722"/>
                      <a:pt x="7999" y="5651"/>
                      <a:pt x="8203" y="5651"/>
                    </a:cubicBezTo>
                    <a:close/>
                    <a:moveTo>
                      <a:pt x="5419" y="0"/>
                    </a:moveTo>
                    <a:cubicBezTo>
                      <a:pt x="4852" y="0"/>
                      <a:pt x="4411" y="347"/>
                      <a:pt x="4222" y="851"/>
                    </a:cubicBezTo>
                    <a:lnTo>
                      <a:pt x="2930" y="851"/>
                    </a:lnTo>
                    <a:cubicBezTo>
                      <a:pt x="2363" y="851"/>
                      <a:pt x="1954" y="1198"/>
                      <a:pt x="1733" y="1670"/>
                    </a:cubicBezTo>
                    <a:lnTo>
                      <a:pt x="442" y="1670"/>
                    </a:lnTo>
                    <a:cubicBezTo>
                      <a:pt x="221" y="1670"/>
                      <a:pt x="0" y="1859"/>
                      <a:pt x="0" y="2048"/>
                    </a:cubicBezTo>
                    <a:lnTo>
                      <a:pt x="0" y="12256"/>
                    </a:lnTo>
                    <a:cubicBezTo>
                      <a:pt x="0" y="12508"/>
                      <a:pt x="221" y="12665"/>
                      <a:pt x="442" y="12665"/>
                    </a:cubicBezTo>
                    <a:lnTo>
                      <a:pt x="10366" y="12665"/>
                    </a:lnTo>
                    <a:cubicBezTo>
                      <a:pt x="10618" y="12665"/>
                      <a:pt x="10807" y="12445"/>
                      <a:pt x="10807" y="12256"/>
                    </a:cubicBezTo>
                    <a:lnTo>
                      <a:pt x="10807" y="2048"/>
                    </a:lnTo>
                    <a:cubicBezTo>
                      <a:pt x="10807" y="1828"/>
                      <a:pt x="10618" y="1670"/>
                      <a:pt x="10366" y="1670"/>
                    </a:cubicBezTo>
                    <a:lnTo>
                      <a:pt x="9074" y="1670"/>
                    </a:lnTo>
                    <a:cubicBezTo>
                      <a:pt x="8916" y="1198"/>
                      <a:pt x="8444" y="851"/>
                      <a:pt x="7877" y="851"/>
                    </a:cubicBezTo>
                    <a:lnTo>
                      <a:pt x="6585" y="851"/>
                    </a:lnTo>
                    <a:cubicBezTo>
                      <a:pt x="6427" y="378"/>
                      <a:pt x="5955" y="0"/>
                      <a:pt x="5419"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TextBox 40">
              <a:extLst>
                <a:ext uri="{FF2B5EF4-FFF2-40B4-BE49-F238E27FC236}">
                  <a16:creationId xmlns:a16="http://schemas.microsoft.com/office/drawing/2014/main" id="{204D6136-4017-D74F-FDA5-DA53DF6F44D1}"/>
                </a:ext>
              </a:extLst>
            </p:cNvPr>
            <p:cNvSpPr txBox="1"/>
            <p:nvPr/>
          </p:nvSpPr>
          <p:spPr>
            <a:xfrm>
              <a:off x="5761817" y="1319238"/>
              <a:ext cx="1632978" cy="369332"/>
            </a:xfrm>
            <a:prstGeom prst="rect">
              <a:avLst/>
            </a:prstGeom>
            <a:noFill/>
          </p:spPr>
          <p:txBody>
            <a:bodyPr wrap="square" rtlCol="0">
              <a:spAutoFit/>
            </a:bodyPr>
            <a:lstStyle/>
            <a:p>
              <a:r>
                <a:rPr lang="en-US" sz="1800">
                  <a:latin typeface="Montserrat" panose="00000500000000000000" pitchFamily="2" charset="0"/>
                </a:rPr>
                <a:t>Procedure</a:t>
              </a:r>
            </a:p>
          </p:txBody>
        </p:sp>
        <p:sp>
          <p:nvSpPr>
            <p:cNvPr id="42" name="TextBox 41">
              <a:extLst>
                <a:ext uri="{FF2B5EF4-FFF2-40B4-BE49-F238E27FC236}">
                  <a16:creationId xmlns:a16="http://schemas.microsoft.com/office/drawing/2014/main" id="{6F7CCE69-1BD1-A790-91C8-09B1CEBA044E}"/>
                </a:ext>
              </a:extLst>
            </p:cNvPr>
            <p:cNvSpPr txBox="1"/>
            <p:nvPr/>
          </p:nvSpPr>
          <p:spPr>
            <a:xfrm>
              <a:off x="5194348" y="1831555"/>
              <a:ext cx="3199861" cy="2123658"/>
            </a:xfrm>
            <a:prstGeom prst="rect">
              <a:avLst/>
            </a:prstGeom>
            <a:noFill/>
          </p:spPr>
          <p:txBody>
            <a:bodyPr wrap="square" rtlCol="0">
              <a:spAutoFit/>
            </a:bodyPr>
            <a:lstStyle/>
            <a:p>
              <a:r>
                <a:rPr lang="en-US" sz="1200">
                  <a:latin typeface="Montserrat" panose="00000500000000000000" pitchFamily="2" charset="0"/>
                </a:rPr>
                <a:t>Infants were presented with a spatial change-detection task designed to assess mental transformation ability</a:t>
              </a:r>
            </a:p>
            <a:p>
              <a:endParaRPr lang="en-US" sz="1200">
                <a:latin typeface="Montserrat" panose="00000500000000000000" pitchFamily="2" charset="0"/>
              </a:endParaRPr>
            </a:p>
            <a:p>
              <a:r>
                <a:rPr lang="en-US" sz="1200">
                  <a:latin typeface="Montserrat" panose="00000500000000000000" pitchFamily="2" charset="0"/>
                </a:rPr>
                <a:t>At 4 years of age, they completed a battery of cognitive tasks:</a:t>
              </a:r>
            </a:p>
            <a:p>
              <a:pPr marL="171450" indent="-171450">
                <a:buFont typeface="Arial" panose="020B0604020202020204" pitchFamily="34" charset="0"/>
                <a:buChar char="•"/>
              </a:pPr>
              <a:r>
                <a:rPr lang="en-US" sz="1200">
                  <a:latin typeface="Montserrat" panose="00000500000000000000" pitchFamily="2" charset="0"/>
                </a:rPr>
                <a:t>Spatial tasks: Children’s Mental Transformation Task (CMTT) &amp; others</a:t>
              </a:r>
            </a:p>
            <a:p>
              <a:pPr marL="171450" indent="-171450">
                <a:buFont typeface="Arial" panose="020B0604020202020204" pitchFamily="34" charset="0"/>
                <a:buChar char="•"/>
              </a:pPr>
              <a:r>
                <a:rPr lang="en-US" sz="1200">
                  <a:latin typeface="Montserrat" panose="00000500000000000000" pitchFamily="2" charset="0"/>
                </a:rPr>
                <a:t>Quantitative measures</a:t>
              </a:r>
            </a:p>
            <a:p>
              <a:pPr marL="171450" indent="-171450">
                <a:buFont typeface="Arial" panose="020B0604020202020204" pitchFamily="34" charset="0"/>
                <a:buChar char="•"/>
              </a:pPr>
              <a:r>
                <a:rPr lang="en-US" sz="1200">
                  <a:latin typeface="Montserrat" panose="00000500000000000000" pitchFamily="2" charset="0"/>
                </a:rPr>
                <a:t>Nonspatial &amp; nonquantitative tasks (general cognitive abilities)</a:t>
              </a:r>
            </a:p>
          </p:txBody>
        </p:sp>
      </p:grpSp>
      <p:pic>
        <p:nvPicPr>
          <p:cNvPr id="46" name="Picture 45">
            <a:extLst>
              <a:ext uri="{FF2B5EF4-FFF2-40B4-BE49-F238E27FC236}">
                <a16:creationId xmlns:a16="http://schemas.microsoft.com/office/drawing/2014/main" id="{CA1DAA64-300F-8844-C961-10ECF26228E8}"/>
              </a:ext>
            </a:extLst>
          </p:cNvPr>
          <p:cNvPicPr>
            <a:picLocks noChangeAspect="1"/>
          </p:cNvPicPr>
          <p:nvPr/>
        </p:nvPicPr>
        <p:blipFill>
          <a:blip r:embed="rId3"/>
          <a:stretch>
            <a:fillRect/>
          </a:stretch>
        </p:blipFill>
        <p:spPr>
          <a:xfrm>
            <a:off x="6782397" y="497226"/>
            <a:ext cx="2152648" cy="1906965"/>
          </a:xfrm>
          <a:prstGeom prst="rect">
            <a:avLst/>
          </a:prstGeom>
        </p:spPr>
      </p:pic>
      <p:pic>
        <p:nvPicPr>
          <p:cNvPr id="48" name="Picture 47">
            <a:extLst>
              <a:ext uri="{FF2B5EF4-FFF2-40B4-BE49-F238E27FC236}">
                <a16:creationId xmlns:a16="http://schemas.microsoft.com/office/drawing/2014/main" id="{325AEED7-D98C-41C1-EA28-FA8AFB6047C0}"/>
              </a:ext>
            </a:extLst>
          </p:cNvPr>
          <p:cNvPicPr>
            <a:picLocks noChangeAspect="1"/>
          </p:cNvPicPr>
          <p:nvPr/>
        </p:nvPicPr>
        <p:blipFill>
          <a:blip r:embed="rId4"/>
          <a:stretch>
            <a:fillRect/>
          </a:stretch>
        </p:blipFill>
        <p:spPr>
          <a:xfrm>
            <a:off x="6782397" y="2740016"/>
            <a:ext cx="2149642" cy="1782769"/>
          </a:xfrm>
          <a:prstGeom prst="rect">
            <a:avLst/>
          </a:prstGeom>
        </p:spPr>
      </p:pic>
      <p:sp>
        <p:nvSpPr>
          <p:cNvPr id="2" name="TextBox 1">
            <a:extLst>
              <a:ext uri="{FF2B5EF4-FFF2-40B4-BE49-F238E27FC236}">
                <a16:creationId xmlns:a16="http://schemas.microsoft.com/office/drawing/2014/main" id="{40D49C48-0853-58FD-5D0B-6EC8F665A82F}"/>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68884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BC3A99-1E01-6C04-E191-0DD92E6635D4}"/>
              </a:ext>
            </a:extLst>
          </p:cNvPr>
          <p:cNvSpPr>
            <a:spLocks noGrp="1"/>
          </p:cNvSpPr>
          <p:nvPr>
            <p:ph type="title"/>
          </p:nvPr>
        </p:nvSpPr>
        <p:spPr>
          <a:xfrm>
            <a:off x="713225" y="445024"/>
            <a:ext cx="7717500" cy="1592782"/>
          </a:xfrm>
        </p:spPr>
        <p:txBody>
          <a:bodyPr/>
          <a:lstStyle/>
          <a:p>
            <a:pPr algn="ctr"/>
            <a:r>
              <a:rPr lang="en-US" sz="2400"/>
              <a:t>Infants’ scores on the spatial change-detection task significantly predicted their preschool performance on </a:t>
            </a:r>
            <a:r>
              <a:rPr lang="en-US" sz="2400" u="sng"/>
              <a:t>CMTT</a:t>
            </a:r>
            <a:r>
              <a:rPr lang="en-US" sz="2400"/>
              <a:t> and </a:t>
            </a:r>
            <a:r>
              <a:rPr lang="en-US" sz="2400" u="sng"/>
              <a:t>symbolic math-test</a:t>
            </a:r>
            <a:r>
              <a:rPr lang="en-US" sz="2400"/>
              <a:t> (controlling for general cognitive ability, age, and spatial STM)</a:t>
            </a:r>
          </a:p>
        </p:txBody>
      </p:sp>
      <p:pic>
        <p:nvPicPr>
          <p:cNvPr id="6" name="Picture 5">
            <a:extLst>
              <a:ext uri="{FF2B5EF4-FFF2-40B4-BE49-F238E27FC236}">
                <a16:creationId xmlns:a16="http://schemas.microsoft.com/office/drawing/2014/main" id="{BBC8207F-6E2F-308B-ED7E-13AEFBEE5DCD}"/>
              </a:ext>
            </a:extLst>
          </p:cNvPr>
          <p:cNvPicPr>
            <a:picLocks noChangeAspect="1"/>
          </p:cNvPicPr>
          <p:nvPr/>
        </p:nvPicPr>
        <p:blipFill>
          <a:blip r:embed="rId3"/>
          <a:stretch>
            <a:fillRect/>
          </a:stretch>
        </p:blipFill>
        <p:spPr>
          <a:xfrm>
            <a:off x="1071049" y="2107572"/>
            <a:ext cx="7001852" cy="2495898"/>
          </a:xfrm>
          <a:prstGeom prst="rect">
            <a:avLst/>
          </a:prstGeom>
        </p:spPr>
      </p:pic>
      <p:sp>
        <p:nvSpPr>
          <p:cNvPr id="2" name="TextBox 1">
            <a:extLst>
              <a:ext uri="{FF2B5EF4-FFF2-40B4-BE49-F238E27FC236}">
                <a16:creationId xmlns:a16="http://schemas.microsoft.com/office/drawing/2014/main" id="{096E326E-C80A-8848-FC14-8FC439349041}"/>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564614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F2E26-8838-A6DB-E624-F32F066EDFA0}"/>
              </a:ext>
            </a:extLst>
          </p:cNvPr>
          <p:cNvSpPr>
            <a:spLocks noGrp="1"/>
          </p:cNvSpPr>
          <p:nvPr>
            <p:ph type="title"/>
          </p:nvPr>
        </p:nvSpPr>
        <p:spPr>
          <a:xfrm>
            <a:off x="713225" y="375357"/>
            <a:ext cx="7717500" cy="957650"/>
          </a:xfrm>
        </p:spPr>
        <p:txBody>
          <a:bodyPr/>
          <a:lstStyle/>
          <a:p>
            <a:r>
              <a:rPr lang="en-US" sz="2800"/>
              <a:t>Normed assessments of cognitive development in infancy</a:t>
            </a:r>
          </a:p>
        </p:txBody>
      </p:sp>
      <p:pic>
        <p:nvPicPr>
          <p:cNvPr id="1028" name="Picture 4" descr="Mullen Scales of Early Learning Manual">
            <a:extLst>
              <a:ext uri="{FF2B5EF4-FFF2-40B4-BE49-F238E27FC236}">
                <a16:creationId xmlns:a16="http://schemas.microsoft.com/office/drawing/2014/main" id="{25ED4C00-8C6E-18A1-4C08-C72F19C8B6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391" r="18913"/>
          <a:stretch/>
        </p:blipFill>
        <p:spPr bwMode="auto">
          <a:xfrm>
            <a:off x="3401582" y="1971524"/>
            <a:ext cx="1820091"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7D6DA86-2979-37E6-22BC-B09C0802915D}"/>
              </a:ext>
            </a:extLst>
          </p:cNvPr>
          <p:cNvPicPr>
            <a:picLocks noChangeAspect="1"/>
          </p:cNvPicPr>
          <p:nvPr/>
        </p:nvPicPr>
        <p:blipFill>
          <a:blip r:embed="rId4"/>
          <a:stretch>
            <a:fillRect/>
          </a:stretch>
        </p:blipFill>
        <p:spPr>
          <a:xfrm>
            <a:off x="5628192" y="2126314"/>
            <a:ext cx="3086531" cy="1505160"/>
          </a:xfrm>
          <a:prstGeom prst="rect">
            <a:avLst/>
          </a:prstGeom>
        </p:spPr>
      </p:pic>
      <p:pic>
        <p:nvPicPr>
          <p:cNvPr id="1032" name="Picture 8" descr="Bayley Scales of Infant and Toddler Development – Third Edition (Bayley  III) – Pearson Clinical">
            <a:extLst>
              <a:ext uri="{FF2B5EF4-FFF2-40B4-BE49-F238E27FC236}">
                <a16:creationId xmlns:a16="http://schemas.microsoft.com/office/drawing/2014/main" id="{3C735F12-F9C3-A61C-9A5A-9BFF74402C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225" y="2163411"/>
            <a:ext cx="2281839" cy="15212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BB43E43-6D6D-BC8C-768C-632C3CA5CFF5}"/>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555286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BEE3F-C1AF-DC1E-B1AB-432D9CA8CE24}"/>
              </a:ext>
            </a:extLst>
          </p:cNvPr>
          <p:cNvSpPr>
            <a:spLocks noGrp="1"/>
          </p:cNvSpPr>
          <p:nvPr>
            <p:ph type="title"/>
          </p:nvPr>
        </p:nvSpPr>
        <p:spPr/>
        <p:txBody>
          <a:bodyPr/>
          <a:lstStyle/>
          <a:p>
            <a:r>
              <a:rPr lang="en-US"/>
              <a:t>Discussion Questions</a:t>
            </a:r>
          </a:p>
        </p:txBody>
      </p:sp>
      <p:sp>
        <p:nvSpPr>
          <p:cNvPr id="3" name="Text Placeholder 2">
            <a:extLst>
              <a:ext uri="{FF2B5EF4-FFF2-40B4-BE49-F238E27FC236}">
                <a16:creationId xmlns:a16="http://schemas.microsoft.com/office/drawing/2014/main" id="{08B27E2C-ED1C-CB2E-8D72-BD0440B02D15}"/>
              </a:ext>
            </a:extLst>
          </p:cNvPr>
          <p:cNvSpPr>
            <a:spLocks noGrp="1"/>
          </p:cNvSpPr>
          <p:nvPr>
            <p:ph type="body" idx="1"/>
          </p:nvPr>
        </p:nvSpPr>
        <p:spPr/>
        <p:txBody>
          <a:bodyPr/>
          <a:lstStyle/>
          <a:p>
            <a:pPr>
              <a:spcAft>
                <a:spcPts val="1200"/>
              </a:spcAft>
              <a:buSzPct val="100000"/>
            </a:pPr>
            <a:r>
              <a:rPr lang="en-US" sz="1400" dirty="0"/>
              <a:t>What are some strengths and/or weaknesses that you can point out about these assessments?</a:t>
            </a:r>
          </a:p>
          <a:p>
            <a:pPr>
              <a:spcAft>
                <a:spcPts val="1200"/>
              </a:spcAft>
              <a:buSzPct val="100000"/>
            </a:pPr>
            <a:r>
              <a:rPr lang="en-US" sz="1400" dirty="0"/>
              <a:t>Do these tests accurately measure intelligence across different cultures and backgrounds?</a:t>
            </a:r>
          </a:p>
          <a:p>
            <a:pPr>
              <a:spcAft>
                <a:spcPts val="1200"/>
              </a:spcAft>
              <a:buSzPct val="100000"/>
            </a:pPr>
            <a:r>
              <a:rPr lang="en-US" sz="1400" dirty="0"/>
              <a:t>What are some other factors that might affect intelligence test results?</a:t>
            </a:r>
          </a:p>
          <a:p>
            <a:pPr>
              <a:spcAft>
                <a:spcPts val="1200"/>
              </a:spcAft>
              <a:buSzPct val="100000"/>
            </a:pPr>
            <a:r>
              <a:rPr lang="en-US" sz="1400" dirty="0"/>
              <a:t>How might these tests capture the construct of intelligence and how might they not?</a:t>
            </a:r>
          </a:p>
          <a:p>
            <a:pPr>
              <a:spcAft>
                <a:spcPts val="1200"/>
              </a:spcAft>
              <a:buSzPct val="100000"/>
            </a:pPr>
            <a:r>
              <a:rPr lang="en-US" sz="1400" dirty="0"/>
              <a:t>Given that some of these tests are used to identify children at risk for developmental delays, how might misclassification impact individuals?</a:t>
            </a:r>
          </a:p>
        </p:txBody>
      </p:sp>
      <p:sp>
        <p:nvSpPr>
          <p:cNvPr id="4" name="TextBox 3">
            <a:extLst>
              <a:ext uri="{FF2B5EF4-FFF2-40B4-BE49-F238E27FC236}">
                <a16:creationId xmlns:a16="http://schemas.microsoft.com/office/drawing/2014/main" id="{F3757D44-96DC-70C1-1D01-FDC159A1A028}"/>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4211444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1">
          <a:extLst>
            <a:ext uri="{FF2B5EF4-FFF2-40B4-BE49-F238E27FC236}">
              <a16:creationId xmlns:a16="http://schemas.microsoft.com/office/drawing/2014/main" id="{EF5FDDA3-8D36-1823-ED5B-CCE8955FA009}"/>
            </a:ext>
          </a:extLst>
        </p:cNvPr>
        <p:cNvGrpSpPr/>
        <p:nvPr/>
      </p:nvGrpSpPr>
      <p:grpSpPr>
        <a:xfrm>
          <a:off x="0" y="0"/>
          <a:ext cx="0" cy="0"/>
          <a:chOff x="0" y="0"/>
          <a:chExt cx="0" cy="0"/>
        </a:xfrm>
      </p:grpSpPr>
      <p:sp>
        <p:nvSpPr>
          <p:cNvPr id="572" name="Google Shape;572;p69">
            <a:extLst>
              <a:ext uri="{FF2B5EF4-FFF2-40B4-BE49-F238E27FC236}">
                <a16:creationId xmlns:a16="http://schemas.microsoft.com/office/drawing/2014/main" id="{EDDDC755-77D3-5934-094D-C88997730A49}"/>
              </a:ext>
            </a:extLst>
          </p:cNvPr>
          <p:cNvSpPr txBox="1">
            <a:spLocks noGrp="1"/>
          </p:cNvSpPr>
          <p:nvPr>
            <p:ph type="title"/>
          </p:nvPr>
        </p:nvSpPr>
        <p:spPr>
          <a:xfrm>
            <a:off x="2294077" y="1682246"/>
            <a:ext cx="4555845" cy="177900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5400"/>
              <a:t>Genes and the Environment</a:t>
            </a:r>
            <a:endParaRPr sz="5400"/>
          </a:p>
        </p:txBody>
      </p:sp>
      <p:sp>
        <p:nvSpPr>
          <p:cNvPr id="2" name="TextBox 1">
            <a:extLst>
              <a:ext uri="{FF2B5EF4-FFF2-40B4-BE49-F238E27FC236}">
                <a16:creationId xmlns:a16="http://schemas.microsoft.com/office/drawing/2014/main" id="{F9E571E4-DEBE-B474-F38A-E2E2C7BC1184}"/>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4111835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BF0904-A199-7CB0-33A9-C3EC286F8BC2}"/>
              </a:ext>
            </a:extLst>
          </p:cNvPr>
          <p:cNvSpPr>
            <a:spLocks noGrp="1"/>
          </p:cNvSpPr>
          <p:nvPr>
            <p:ph type="title"/>
          </p:nvPr>
        </p:nvSpPr>
        <p:spPr>
          <a:xfrm>
            <a:off x="713224" y="445025"/>
            <a:ext cx="5471007" cy="572700"/>
          </a:xfrm>
        </p:spPr>
        <p:txBody>
          <a:bodyPr/>
          <a:lstStyle/>
          <a:p>
            <a:r>
              <a:rPr lang="en-US"/>
              <a:t>Genes and the Environment</a:t>
            </a:r>
          </a:p>
        </p:txBody>
      </p:sp>
      <p:sp>
        <p:nvSpPr>
          <p:cNvPr id="4" name="Text Placeholder 3">
            <a:extLst>
              <a:ext uri="{FF2B5EF4-FFF2-40B4-BE49-F238E27FC236}">
                <a16:creationId xmlns:a16="http://schemas.microsoft.com/office/drawing/2014/main" id="{FD8BB227-3335-0AB5-9623-ACA718993C10}"/>
              </a:ext>
            </a:extLst>
          </p:cNvPr>
          <p:cNvSpPr>
            <a:spLocks noGrp="1"/>
          </p:cNvSpPr>
          <p:nvPr>
            <p:ph type="body" idx="1"/>
          </p:nvPr>
        </p:nvSpPr>
        <p:spPr>
          <a:xfrm>
            <a:off x="713224" y="2073531"/>
            <a:ext cx="7516376" cy="2359199"/>
          </a:xfrm>
        </p:spPr>
        <p:txBody>
          <a:bodyPr/>
          <a:lstStyle/>
          <a:p>
            <a:pPr>
              <a:buSzPct val="100000"/>
            </a:pPr>
            <a:r>
              <a:rPr lang="en-US" sz="1800">
                <a:latin typeface="Montserrat" panose="00000500000000000000" pitchFamily="2" charset="0"/>
              </a:rPr>
              <a:t>Heritability of IQ is between </a:t>
            </a:r>
            <a:r>
              <a:rPr lang="en-US" sz="1800" b="1">
                <a:latin typeface="Montserrat" panose="00000500000000000000" pitchFamily="2" charset="0"/>
              </a:rPr>
              <a:t>.4</a:t>
            </a:r>
            <a:r>
              <a:rPr lang="en-US" sz="1800">
                <a:latin typeface="Montserrat" panose="00000500000000000000" pitchFamily="2" charset="0"/>
              </a:rPr>
              <a:t> and </a:t>
            </a:r>
            <a:r>
              <a:rPr lang="en-US" sz="1800" b="1">
                <a:latin typeface="Montserrat" panose="00000500000000000000" pitchFamily="2" charset="0"/>
              </a:rPr>
              <a:t>.8</a:t>
            </a:r>
            <a:r>
              <a:rPr lang="en-US" sz="1800">
                <a:latin typeface="Montserrat" panose="00000500000000000000" pitchFamily="2" charset="0"/>
              </a:rPr>
              <a:t> (less for children)</a:t>
            </a:r>
          </a:p>
          <a:p>
            <a:pPr>
              <a:buSzPct val="100000"/>
            </a:pPr>
            <a:r>
              <a:rPr lang="en-US" sz="1800">
                <a:latin typeface="Montserrat" panose="00000500000000000000" pitchFamily="2" charset="0"/>
              </a:rPr>
              <a:t>Large genome study found only </a:t>
            </a:r>
            <a:r>
              <a:rPr lang="en-US" sz="1800" b="1">
                <a:latin typeface="Montserrat" panose="00000500000000000000" pitchFamily="2" charset="0"/>
              </a:rPr>
              <a:t>6</a:t>
            </a:r>
            <a:r>
              <a:rPr lang="en-US" sz="1800">
                <a:latin typeface="Montserrat" panose="00000500000000000000" pitchFamily="2" charset="0"/>
              </a:rPr>
              <a:t> genetic markers associated with cognitive ability</a:t>
            </a:r>
          </a:p>
          <a:p>
            <a:pPr lvl="1">
              <a:buSzPct val="100000"/>
            </a:pPr>
            <a:r>
              <a:rPr lang="en-US" sz="1600"/>
              <a:t>Only one remained statistically significant when critical values were adjusted for multiple tests</a:t>
            </a:r>
          </a:p>
          <a:p>
            <a:pPr lvl="1">
              <a:buSzPct val="100000"/>
            </a:pPr>
            <a:r>
              <a:rPr lang="en-US" sz="1600"/>
              <a:t>They only explain 1% of the variance in general cognitive ability</a:t>
            </a:r>
          </a:p>
          <a:p>
            <a:pPr lvl="1">
              <a:buSzPct val="100000"/>
            </a:pPr>
            <a:r>
              <a:rPr lang="en-US" sz="1600"/>
              <a:t>Proven difficult to do – trait is polygenic</a:t>
            </a:r>
          </a:p>
          <a:p>
            <a:pPr>
              <a:buSzPct val="100000"/>
            </a:pPr>
            <a:r>
              <a:rPr lang="en-US" sz="1800">
                <a:latin typeface="Montserrat SemiBold" panose="00000700000000000000" pitchFamily="2" charset="0"/>
              </a:rPr>
              <a:t>G/E contribution to IQ varies by SES</a:t>
            </a:r>
          </a:p>
          <a:p>
            <a:pPr>
              <a:buSzPct val="100000"/>
            </a:pPr>
            <a:endParaRPr lang="en-US" sz="800"/>
          </a:p>
        </p:txBody>
      </p:sp>
      <p:pic>
        <p:nvPicPr>
          <p:cNvPr id="5" name="Picture 4">
            <a:extLst>
              <a:ext uri="{FF2B5EF4-FFF2-40B4-BE49-F238E27FC236}">
                <a16:creationId xmlns:a16="http://schemas.microsoft.com/office/drawing/2014/main" id="{3E72D15B-17A1-92EE-34CD-2387DAAB6348}"/>
              </a:ext>
            </a:extLst>
          </p:cNvPr>
          <p:cNvPicPr>
            <a:picLocks noChangeAspect="1"/>
          </p:cNvPicPr>
          <p:nvPr/>
        </p:nvPicPr>
        <p:blipFill>
          <a:blip r:embed="rId3"/>
          <a:srcRect l="17030" r="17919"/>
          <a:stretch/>
        </p:blipFill>
        <p:spPr>
          <a:xfrm>
            <a:off x="5733538" y="495201"/>
            <a:ext cx="3164574" cy="1578330"/>
          </a:xfrm>
          <a:prstGeom prst="rect">
            <a:avLst/>
          </a:prstGeom>
        </p:spPr>
      </p:pic>
      <p:sp>
        <p:nvSpPr>
          <p:cNvPr id="2" name="TextBox 1">
            <a:extLst>
              <a:ext uri="{FF2B5EF4-FFF2-40B4-BE49-F238E27FC236}">
                <a16:creationId xmlns:a16="http://schemas.microsoft.com/office/drawing/2014/main" id="{7B3438B0-8593-5514-E70D-C9E0E3A75F20}"/>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1374898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ACA9F-532A-3BA7-819D-49DAF4AA26D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8796843-316F-D53E-7D7E-8B6A77321EFD}"/>
              </a:ext>
            </a:extLst>
          </p:cNvPr>
          <p:cNvPicPr>
            <a:picLocks noChangeAspect="1"/>
          </p:cNvPicPr>
          <p:nvPr/>
        </p:nvPicPr>
        <p:blipFill>
          <a:blip r:embed="rId3"/>
          <a:stretch>
            <a:fillRect/>
          </a:stretch>
        </p:blipFill>
        <p:spPr>
          <a:xfrm>
            <a:off x="470170" y="1340268"/>
            <a:ext cx="8203660" cy="2462963"/>
          </a:xfrm>
          <a:prstGeom prst="rect">
            <a:avLst/>
          </a:prstGeom>
        </p:spPr>
      </p:pic>
      <p:sp>
        <p:nvSpPr>
          <p:cNvPr id="2" name="TextBox 1">
            <a:extLst>
              <a:ext uri="{FF2B5EF4-FFF2-40B4-BE49-F238E27FC236}">
                <a16:creationId xmlns:a16="http://schemas.microsoft.com/office/drawing/2014/main" id="{6319115B-9411-FE48-82A3-AB3D6D6B2113}"/>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013756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3">
          <a:extLst>
            <a:ext uri="{FF2B5EF4-FFF2-40B4-BE49-F238E27FC236}">
              <a16:creationId xmlns:a16="http://schemas.microsoft.com/office/drawing/2014/main" id="{87BCE195-EA03-6A56-BCFA-C169B50B9958}"/>
            </a:ext>
          </a:extLst>
        </p:cNvPr>
        <p:cNvGrpSpPr/>
        <p:nvPr/>
      </p:nvGrpSpPr>
      <p:grpSpPr>
        <a:xfrm>
          <a:off x="0" y="0"/>
          <a:ext cx="0" cy="0"/>
          <a:chOff x="0" y="0"/>
          <a:chExt cx="0" cy="0"/>
        </a:xfrm>
      </p:grpSpPr>
      <p:sp>
        <p:nvSpPr>
          <p:cNvPr id="494" name="Google Shape;494;p61">
            <a:extLst>
              <a:ext uri="{FF2B5EF4-FFF2-40B4-BE49-F238E27FC236}">
                <a16:creationId xmlns:a16="http://schemas.microsoft.com/office/drawing/2014/main" id="{E22E4FFC-83C1-4BB7-9675-0946F960A8EE}"/>
              </a:ext>
            </a:extLst>
          </p:cNvPr>
          <p:cNvSpPr txBox="1">
            <a:spLocks noGrp="1"/>
          </p:cNvSpPr>
          <p:nvPr>
            <p:ph type="title"/>
          </p:nvPr>
        </p:nvSpPr>
        <p:spPr>
          <a:xfrm>
            <a:off x="2780100" y="606864"/>
            <a:ext cx="3583800" cy="66749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Study Aims</a:t>
            </a:r>
            <a:endParaRPr sz="3600"/>
          </a:p>
        </p:txBody>
      </p:sp>
      <p:sp>
        <p:nvSpPr>
          <p:cNvPr id="497" name="Google Shape;497;p61">
            <a:extLst>
              <a:ext uri="{FF2B5EF4-FFF2-40B4-BE49-F238E27FC236}">
                <a16:creationId xmlns:a16="http://schemas.microsoft.com/office/drawing/2014/main" id="{0E04DFD6-C755-B4E6-82F1-93728501B474}"/>
              </a:ext>
            </a:extLst>
          </p:cNvPr>
          <p:cNvSpPr txBox="1">
            <a:spLocks noGrp="1"/>
          </p:cNvSpPr>
          <p:nvPr>
            <p:ph type="subTitle" idx="2"/>
          </p:nvPr>
        </p:nvSpPr>
        <p:spPr>
          <a:xfrm>
            <a:off x="3278872" y="2490887"/>
            <a:ext cx="2486100" cy="187358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Montserrat SemiBold" panose="00000700000000000000" pitchFamily="2" charset="0"/>
              </a:rPr>
              <a:t>Examine the population-average contribution of genes &amp; environment to mental ability at 10 mo &amp; to change in mental ability between 10 mo &amp; 2 years</a:t>
            </a:r>
            <a:endParaRPr>
              <a:latin typeface="Montserrat SemiBold" panose="00000700000000000000" pitchFamily="2" charset="0"/>
            </a:endParaRPr>
          </a:p>
        </p:txBody>
      </p:sp>
      <p:sp>
        <p:nvSpPr>
          <p:cNvPr id="498" name="Google Shape;498;p61">
            <a:extLst>
              <a:ext uri="{FF2B5EF4-FFF2-40B4-BE49-F238E27FC236}">
                <a16:creationId xmlns:a16="http://schemas.microsoft.com/office/drawing/2014/main" id="{DE590929-B931-B42F-0EF5-0E43E8D7A53B}"/>
              </a:ext>
            </a:extLst>
          </p:cNvPr>
          <p:cNvSpPr txBox="1">
            <a:spLocks noGrp="1"/>
          </p:cNvSpPr>
          <p:nvPr>
            <p:ph type="subTitle" idx="4"/>
          </p:nvPr>
        </p:nvSpPr>
        <p:spPr>
          <a:xfrm>
            <a:off x="404055" y="2490888"/>
            <a:ext cx="2486100" cy="1443751"/>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latin typeface="Montserrat SemiBold" panose="00000700000000000000" pitchFamily="2" charset="0"/>
              </a:rPr>
              <a:t>Examine SES-related disparities in phenotypic (i.e., observed) mental ability</a:t>
            </a:r>
            <a:endParaRPr>
              <a:latin typeface="Montserrat SemiBold" panose="00000700000000000000" pitchFamily="2" charset="0"/>
            </a:endParaRPr>
          </a:p>
        </p:txBody>
      </p:sp>
      <p:sp>
        <p:nvSpPr>
          <p:cNvPr id="503" name="Google Shape;503;p61">
            <a:extLst>
              <a:ext uri="{FF2B5EF4-FFF2-40B4-BE49-F238E27FC236}">
                <a16:creationId xmlns:a16="http://schemas.microsoft.com/office/drawing/2014/main" id="{5CD77A5E-C92A-423E-5FAA-081C91FF9F1E}"/>
              </a:ext>
            </a:extLst>
          </p:cNvPr>
          <p:cNvSpPr txBox="1">
            <a:spLocks noGrp="1"/>
          </p:cNvSpPr>
          <p:nvPr>
            <p:ph type="title" idx="9"/>
          </p:nvPr>
        </p:nvSpPr>
        <p:spPr>
          <a:xfrm>
            <a:off x="942895" y="1740558"/>
            <a:ext cx="1408424" cy="667500"/>
          </a:xfrm>
          <a:prstGeom prst="rect">
            <a:avLst/>
          </a:prstGeom>
          <a:ln w="12700">
            <a:solidFill>
              <a:schemeClr val="accent4"/>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504" name="Google Shape;504;p61">
            <a:extLst>
              <a:ext uri="{FF2B5EF4-FFF2-40B4-BE49-F238E27FC236}">
                <a16:creationId xmlns:a16="http://schemas.microsoft.com/office/drawing/2014/main" id="{D8EE99EF-6543-DFF1-F9FC-B12088B021F6}"/>
              </a:ext>
            </a:extLst>
          </p:cNvPr>
          <p:cNvSpPr txBox="1">
            <a:spLocks noGrp="1"/>
          </p:cNvSpPr>
          <p:nvPr>
            <p:ph type="title" idx="13"/>
          </p:nvPr>
        </p:nvSpPr>
        <p:spPr>
          <a:xfrm>
            <a:off x="3817710" y="1740558"/>
            <a:ext cx="1408424" cy="667500"/>
          </a:xfrm>
          <a:prstGeom prst="rect">
            <a:avLst/>
          </a:prstGeom>
          <a:ln w="12700">
            <a:solidFill>
              <a:schemeClr val="accent4"/>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2" name="Google Shape;504;p61">
            <a:extLst>
              <a:ext uri="{FF2B5EF4-FFF2-40B4-BE49-F238E27FC236}">
                <a16:creationId xmlns:a16="http://schemas.microsoft.com/office/drawing/2014/main" id="{B4C0CBBB-1A67-3A11-F7FD-8E331EF53323}"/>
              </a:ext>
            </a:extLst>
          </p:cNvPr>
          <p:cNvSpPr txBox="1">
            <a:spLocks/>
          </p:cNvSpPr>
          <p:nvPr/>
        </p:nvSpPr>
        <p:spPr>
          <a:xfrm>
            <a:off x="6692525" y="1740558"/>
            <a:ext cx="1408424" cy="667500"/>
          </a:xfrm>
          <a:prstGeom prst="rect">
            <a:avLst/>
          </a:prstGeom>
          <a:noFill/>
          <a:ln w="12700">
            <a:solidFill>
              <a:schemeClr val="accent4"/>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4000"/>
              <a:buFont typeface="Vidaloka"/>
              <a:buNone/>
              <a:defRPr sz="3800" b="0" i="0" u="none" strike="noStrike" cap="none">
                <a:solidFill>
                  <a:schemeClr val="accent1"/>
                </a:solidFill>
                <a:latin typeface="Vidaloka"/>
                <a:ea typeface="Vidaloka"/>
                <a:cs typeface="Vidaloka"/>
                <a:sym typeface="Vidaloka"/>
              </a:defRPr>
            </a:lvl1pPr>
            <a:lvl2pPr marR="0" lvl="1"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9pPr>
          </a:lstStyle>
          <a:p>
            <a:r>
              <a:rPr lang="en"/>
              <a:t>03</a:t>
            </a:r>
          </a:p>
        </p:txBody>
      </p:sp>
      <p:sp>
        <p:nvSpPr>
          <p:cNvPr id="3" name="Google Shape;497;p61">
            <a:extLst>
              <a:ext uri="{FF2B5EF4-FFF2-40B4-BE49-F238E27FC236}">
                <a16:creationId xmlns:a16="http://schemas.microsoft.com/office/drawing/2014/main" id="{3AA68D29-A8A4-E78D-EF14-CC599A85748A}"/>
              </a:ext>
            </a:extLst>
          </p:cNvPr>
          <p:cNvSpPr txBox="1">
            <a:spLocks/>
          </p:cNvSpPr>
          <p:nvPr/>
        </p:nvSpPr>
        <p:spPr>
          <a:xfrm>
            <a:off x="6153689" y="2490888"/>
            <a:ext cx="2486100" cy="18735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Montserrat"/>
              <a:buNone/>
              <a:defRPr sz="1400" b="0" i="0" u="none" strike="noStrike" cap="none">
                <a:solidFill>
                  <a:schemeClr val="dk1"/>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pPr marL="0" indent="0"/>
            <a:r>
              <a:rPr lang="en-US">
                <a:latin typeface="Montserrat SemiBold" panose="00000700000000000000" pitchFamily="2" charset="0"/>
              </a:rPr>
              <a:t>Test whether SES interacts with genetic &amp; environmental contributions to mental ability at 10 </a:t>
            </a:r>
            <a:r>
              <a:rPr lang="en-US" err="1">
                <a:latin typeface="Montserrat SemiBold" panose="00000700000000000000" pitchFamily="2" charset="0"/>
              </a:rPr>
              <a:t>mo</a:t>
            </a:r>
            <a:r>
              <a:rPr lang="en-US">
                <a:latin typeface="Montserrat SemiBold" panose="00000700000000000000" pitchFamily="2" charset="0"/>
              </a:rPr>
              <a:t> and to change in mental ability between 10 </a:t>
            </a:r>
            <a:r>
              <a:rPr lang="en-US" err="1">
                <a:latin typeface="Montserrat SemiBold" panose="00000700000000000000" pitchFamily="2" charset="0"/>
              </a:rPr>
              <a:t>mo</a:t>
            </a:r>
            <a:r>
              <a:rPr lang="en-US">
                <a:latin typeface="Montserrat SemiBold" panose="00000700000000000000" pitchFamily="2" charset="0"/>
              </a:rPr>
              <a:t> &amp; 2 years</a:t>
            </a:r>
          </a:p>
        </p:txBody>
      </p:sp>
      <p:sp>
        <p:nvSpPr>
          <p:cNvPr id="4" name="TextBox 3">
            <a:extLst>
              <a:ext uri="{FF2B5EF4-FFF2-40B4-BE49-F238E27FC236}">
                <a16:creationId xmlns:a16="http://schemas.microsoft.com/office/drawing/2014/main" id="{4CD2C8AB-FADE-B076-0E8D-823CEAC1BE83}"/>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87815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 grpId="0" build="p"/>
      <p:bldP spid="498" grpId="0" build="p"/>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EB04-25F6-0206-6899-A99205C25025}"/>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AF5B8E3-FE70-5F8E-0AB8-341A244EFDF3}"/>
              </a:ext>
            </a:extLst>
          </p:cNvPr>
          <p:cNvSpPr>
            <a:spLocks noGrp="1"/>
          </p:cNvSpPr>
          <p:nvPr>
            <p:ph type="title"/>
          </p:nvPr>
        </p:nvSpPr>
        <p:spPr>
          <a:xfrm>
            <a:off x="208955" y="437562"/>
            <a:ext cx="4711500" cy="572700"/>
          </a:xfrm>
        </p:spPr>
        <p:txBody>
          <a:bodyPr/>
          <a:lstStyle/>
          <a:p>
            <a:r>
              <a:rPr lang="en-US"/>
              <a:t>Methods</a:t>
            </a:r>
          </a:p>
        </p:txBody>
      </p:sp>
      <p:grpSp>
        <p:nvGrpSpPr>
          <p:cNvPr id="43" name="Group 42">
            <a:extLst>
              <a:ext uri="{FF2B5EF4-FFF2-40B4-BE49-F238E27FC236}">
                <a16:creationId xmlns:a16="http://schemas.microsoft.com/office/drawing/2014/main" id="{710B761D-FF49-9543-88AA-A0B8910B3B9F}"/>
              </a:ext>
            </a:extLst>
          </p:cNvPr>
          <p:cNvGrpSpPr/>
          <p:nvPr/>
        </p:nvGrpSpPr>
        <p:grpSpPr>
          <a:xfrm>
            <a:off x="964774" y="1151688"/>
            <a:ext cx="3199861" cy="3422396"/>
            <a:chOff x="829972" y="1271978"/>
            <a:chExt cx="3199861" cy="3422396"/>
          </a:xfrm>
        </p:grpSpPr>
        <p:grpSp>
          <p:nvGrpSpPr>
            <p:cNvPr id="26" name="Group 25">
              <a:extLst>
                <a:ext uri="{FF2B5EF4-FFF2-40B4-BE49-F238E27FC236}">
                  <a16:creationId xmlns:a16="http://schemas.microsoft.com/office/drawing/2014/main" id="{591503F7-3BE3-23E4-81DC-FA7DEBB2B928}"/>
                </a:ext>
              </a:extLst>
            </p:cNvPr>
            <p:cNvGrpSpPr/>
            <p:nvPr/>
          </p:nvGrpSpPr>
          <p:grpSpPr>
            <a:xfrm>
              <a:off x="829973" y="1271978"/>
              <a:ext cx="460753" cy="463852"/>
              <a:chOff x="684219" y="1129018"/>
              <a:chExt cx="548640" cy="548640"/>
            </a:xfrm>
          </p:grpSpPr>
          <p:sp>
            <p:nvSpPr>
              <p:cNvPr id="24" name="Oval 23">
                <a:extLst>
                  <a:ext uri="{FF2B5EF4-FFF2-40B4-BE49-F238E27FC236}">
                    <a16:creationId xmlns:a16="http://schemas.microsoft.com/office/drawing/2014/main" id="{6CF192CB-6964-2489-CEEE-F4F02169051C}"/>
                  </a:ext>
                </a:extLst>
              </p:cNvPr>
              <p:cNvSpPr/>
              <p:nvPr/>
            </p:nvSpPr>
            <p:spPr>
              <a:xfrm>
                <a:off x="684219" y="1129018"/>
                <a:ext cx="548640" cy="548640"/>
              </a:xfrm>
              <a:prstGeom prst="ellipse">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oogle Shape;7567;p144">
                <a:extLst>
                  <a:ext uri="{FF2B5EF4-FFF2-40B4-BE49-F238E27FC236}">
                    <a16:creationId xmlns:a16="http://schemas.microsoft.com/office/drawing/2014/main" id="{4E266C77-212F-3C81-9D16-89BA44A139BF}"/>
                  </a:ext>
                </a:extLst>
              </p:cNvPr>
              <p:cNvGrpSpPr/>
              <p:nvPr/>
            </p:nvGrpSpPr>
            <p:grpSpPr>
              <a:xfrm>
                <a:off x="825387" y="1242828"/>
                <a:ext cx="266304" cy="321020"/>
                <a:chOff x="3167275" y="3227275"/>
                <a:chExt cx="225300" cy="295375"/>
              </a:xfrm>
              <a:solidFill>
                <a:schemeClr val="bg1"/>
              </a:solidFill>
            </p:grpSpPr>
            <p:sp>
              <p:nvSpPr>
                <p:cNvPr id="19" name="Google Shape;7568;p144">
                  <a:extLst>
                    <a:ext uri="{FF2B5EF4-FFF2-40B4-BE49-F238E27FC236}">
                      <a16:creationId xmlns:a16="http://schemas.microsoft.com/office/drawing/2014/main" id="{93C6A8E1-6563-1E34-27A4-D7FF4CDF1BC7}"/>
                    </a:ext>
                  </a:extLst>
                </p:cNvPr>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7569;p144">
                  <a:extLst>
                    <a:ext uri="{FF2B5EF4-FFF2-40B4-BE49-F238E27FC236}">
                      <a16:creationId xmlns:a16="http://schemas.microsoft.com/office/drawing/2014/main" id="{214F1E71-8A3E-94C7-CD82-64911888FA28}"/>
                    </a:ext>
                  </a:extLst>
                </p:cNvPr>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7570;p144">
                  <a:extLst>
                    <a:ext uri="{FF2B5EF4-FFF2-40B4-BE49-F238E27FC236}">
                      <a16:creationId xmlns:a16="http://schemas.microsoft.com/office/drawing/2014/main" id="{8E5C14B0-6C3C-D3FE-E1CC-BB6EEC4CD9D5}"/>
                    </a:ext>
                  </a:extLst>
                </p:cNvPr>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7571;p144">
                  <a:extLst>
                    <a:ext uri="{FF2B5EF4-FFF2-40B4-BE49-F238E27FC236}">
                      <a16:creationId xmlns:a16="http://schemas.microsoft.com/office/drawing/2014/main" id="{55EE2C5B-7CBF-908B-9744-C21E9FA23BC4}"/>
                    </a:ext>
                  </a:extLst>
                </p:cNvPr>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7572;p144">
                  <a:extLst>
                    <a:ext uri="{FF2B5EF4-FFF2-40B4-BE49-F238E27FC236}">
                      <a16:creationId xmlns:a16="http://schemas.microsoft.com/office/drawing/2014/main" id="{312070FD-49EB-C0AF-6D9C-0B542B57A5B0}"/>
                    </a:ext>
                  </a:extLst>
                </p:cNvPr>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8" name="TextBox 27">
              <a:extLst>
                <a:ext uri="{FF2B5EF4-FFF2-40B4-BE49-F238E27FC236}">
                  <a16:creationId xmlns:a16="http://schemas.microsoft.com/office/drawing/2014/main" id="{93BE5D56-591B-B96B-B641-A64A337275E7}"/>
                </a:ext>
              </a:extLst>
            </p:cNvPr>
            <p:cNvSpPr txBox="1"/>
            <p:nvPr/>
          </p:nvSpPr>
          <p:spPr>
            <a:xfrm>
              <a:off x="1385351" y="1327566"/>
              <a:ext cx="1632978" cy="369332"/>
            </a:xfrm>
            <a:prstGeom prst="rect">
              <a:avLst/>
            </a:prstGeom>
            <a:noFill/>
          </p:spPr>
          <p:txBody>
            <a:bodyPr wrap="square" rtlCol="0">
              <a:spAutoFit/>
            </a:bodyPr>
            <a:lstStyle/>
            <a:p>
              <a:r>
                <a:rPr lang="en-US" sz="1800">
                  <a:latin typeface="Montserrat" panose="00000500000000000000" pitchFamily="2" charset="0"/>
                </a:rPr>
                <a:t>Participants</a:t>
              </a:r>
            </a:p>
          </p:txBody>
        </p:sp>
        <p:sp>
          <p:nvSpPr>
            <p:cNvPr id="29" name="TextBox 28">
              <a:extLst>
                <a:ext uri="{FF2B5EF4-FFF2-40B4-BE49-F238E27FC236}">
                  <a16:creationId xmlns:a16="http://schemas.microsoft.com/office/drawing/2014/main" id="{2296BF20-2BE7-0EA7-0394-B1829BFDE232}"/>
                </a:ext>
              </a:extLst>
            </p:cNvPr>
            <p:cNvSpPr txBox="1"/>
            <p:nvPr/>
          </p:nvSpPr>
          <p:spPr>
            <a:xfrm>
              <a:off x="829972" y="1832052"/>
              <a:ext cx="3199861" cy="2862322"/>
            </a:xfrm>
            <a:prstGeom prst="rect">
              <a:avLst/>
            </a:prstGeom>
            <a:noFill/>
          </p:spPr>
          <p:txBody>
            <a:bodyPr wrap="square" rtlCol="0">
              <a:spAutoFit/>
            </a:bodyPr>
            <a:lstStyle/>
            <a:p>
              <a:r>
                <a:rPr lang="en-US" sz="1200">
                  <a:latin typeface="Montserrat" panose="00000500000000000000" pitchFamily="2" charset="0"/>
                </a:rPr>
                <a:t>750 pairs of twins drawn from the Early Childhood Longitudinal Study, Birth Cohort (ECLS-B)</a:t>
              </a:r>
            </a:p>
            <a:p>
              <a:pPr marL="171450" indent="-171450">
                <a:buFont typeface="Arial" panose="020B0604020202020204" pitchFamily="34" charset="0"/>
                <a:buChar char="•"/>
              </a:pPr>
              <a:r>
                <a:rPr lang="en-US" sz="1200">
                  <a:latin typeface="Montserrat" panose="00000500000000000000" pitchFamily="2" charset="0"/>
                </a:rPr>
                <a:t>1</a:t>
              </a:r>
              <a:r>
                <a:rPr lang="en-US" sz="1200" baseline="30000">
                  <a:latin typeface="Montserrat" panose="00000500000000000000" pitchFamily="2" charset="0"/>
                </a:rPr>
                <a:t>st</a:t>
              </a:r>
              <a:r>
                <a:rPr lang="en-US" sz="1200">
                  <a:latin typeface="Montserrat" panose="00000500000000000000" pitchFamily="2" charset="0"/>
                </a:rPr>
                <a:t> wave: 10 months old</a:t>
              </a:r>
            </a:p>
            <a:p>
              <a:pPr marL="171450" indent="-171450">
                <a:buFont typeface="Arial" panose="020B0604020202020204" pitchFamily="34" charset="0"/>
                <a:buChar char="•"/>
              </a:pPr>
              <a:r>
                <a:rPr lang="en-US" sz="1200">
                  <a:latin typeface="Montserrat" panose="00000500000000000000" pitchFamily="2" charset="0"/>
                </a:rPr>
                <a:t>2</a:t>
              </a:r>
              <a:r>
                <a:rPr lang="en-US" sz="1200" baseline="30000">
                  <a:latin typeface="Montserrat" panose="00000500000000000000" pitchFamily="2" charset="0"/>
                </a:rPr>
                <a:t>nd</a:t>
              </a:r>
              <a:r>
                <a:rPr lang="en-US" sz="1200">
                  <a:latin typeface="Montserrat" panose="00000500000000000000" pitchFamily="2" charset="0"/>
                </a:rPr>
                <a:t> wave: 2 years old</a:t>
              </a:r>
            </a:p>
            <a:p>
              <a:endParaRPr lang="en-US" sz="1200">
                <a:latin typeface="Montserrat" panose="00000500000000000000" pitchFamily="2" charset="0"/>
              </a:endParaRPr>
            </a:p>
            <a:p>
              <a:r>
                <a:rPr lang="en-US" sz="1200">
                  <a:latin typeface="Montserrat" panose="00000500000000000000" pitchFamily="2" charset="0"/>
                </a:rPr>
                <a:t>Sampled from a range of locations, ethnicities, &amp; incomes </a:t>
              </a:r>
            </a:p>
            <a:p>
              <a:pPr marL="171450" indent="-171450">
                <a:buFont typeface="Arial" panose="020B0604020202020204" pitchFamily="34" charset="0"/>
                <a:buChar char="•"/>
              </a:pPr>
              <a:r>
                <a:rPr lang="en-US" sz="1200">
                  <a:latin typeface="Montserrat" panose="00000500000000000000" pitchFamily="2" charset="0"/>
                </a:rPr>
                <a:t>61% Caucasian</a:t>
              </a:r>
            </a:p>
            <a:p>
              <a:pPr marL="171450" indent="-171450">
                <a:buFont typeface="Arial" panose="020B0604020202020204" pitchFamily="34" charset="0"/>
                <a:buChar char="•"/>
              </a:pPr>
              <a:r>
                <a:rPr lang="en-US" sz="1200">
                  <a:latin typeface="Montserrat" panose="00000500000000000000" pitchFamily="2" charset="0"/>
                </a:rPr>
                <a:t>16% African-American</a:t>
              </a:r>
            </a:p>
            <a:p>
              <a:pPr marL="171450" indent="-171450">
                <a:buFont typeface="Arial" panose="020B0604020202020204" pitchFamily="34" charset="0"/>
                <a:buChar char="•"/>
              </a:pPr>
              <a:r>
                <a:rPr lang="en-US" sz="1200">
                  <a:latin typeface="Montserrat" panose="00000500000000000000" pitchFamily="2" charset="0"/>
                </a:rPr>
                <a:t>16% Hispanic</a:t>
              </a:r>
            </a:p>
            <a:p>
              <a:pPr marL="171450" indent="-171450">
                <a:buFont typeface="Arial" panose="020B0604020202020204" pitchFamily="34" charset="0"/>
                <a:buChar char="•"/>
              </a:pPr>
              <a:r>
                <a:rPr lang="en-US" sz="1200">
                  <a:latin typeface="Montserrat" panose="00000500000000000000" pitchFamily="2" charset="0"/>
                </a:rPr>
                <a:t>2% Asian</a:t>
              </a:r>
            </a:p>
            <a:p>
              <a:pPr marL="171450" indent="-171450">
                <a:buFont typeface="Arial" panose="020B0604020202020204" pitchFamily="34" charset="0"/>
                <a:buChar char="•"/>
              </a:pPr>
              <a:r>
                <a:rPr lang="en-US" sz="1200">
                  <a:latin typeface="Montserrat" panose="00000500000000000000" pitchFamily="2" charset="0"/>
                </a:rPr>
                <a:t>&lt;1% Pacific Islander, Native American, or Alaska Native</a:t>
              </a:r>
            </a:p>
            <a:p>
              <a:pPr marL="171450" indent="-171450">
                <a:buFont typeface="Arial" panose="020B0604020202020204" pitchFamily="34" charset="0"/>
                <a:buChar char="•"/>
              </a:pPr>
              <a:r>
                <a:rPr lang="en-US" sz="1200">
                  <a:latin typeface="Montserrat" panose="00000500000000000000" pitchFamily="2" charset="0"/>
                </a:rPr>
                <a:t>4% Mixed Race</a:t>
              </a:r>
            </a:p>
          </p:txBody>
        </p:sp>
      </p:grpSp>
      <p:grpSp>
        <p:nvGrpSpPr>
          <p:cNvPr id="44" name="Group 43">
            <a:extLst>
              <a:ext uri="{FF2B5EF4-FFF2-40B4-BE49-F238E27FC236}">
                <a16:creationId xmlns:a16="http://schemas.microsoft.com/office/drawing/2014/main" id="{EE9E17CE-36E8-0779-FF31-508AA1F4DB27}"/>
              </a:ext>
            </a:extLst>
          </p:cNvPr>
          <p:cNvGrpSpPr/>
          <p:nvPr/>
        </p:nvGrpSpPr>
        <p:grpSpPr>
          <a:xfrm>
            <a:off x="4920455" y="1151688"/>
            <a:ext cx="3199861" cy="3237233"/>
            <a:chOff x="5194348" y="1271978"/>
            <a:chExt cx="3199861" cy="3237233"/>
          </a:xfrm>
        </p:grpSpPr>
        <p:grpSp>
          <p:nvGrpSpPr>
            <p:cNvPr id="40" name="Group 39">
              <a:extLst>
                <a:ext uri="{FF2B5EF4-FFF2-40B4-BE49-F238E27FC236}">
                  <a16:creationId xmlns:a16="http://schemas.microsoft.com/office/drawing/2014/main" id="{D74F125F-83DC-D948-6FA5-700AFAAB3F71}"/>
                </a:ext>
              </a:extLst>
            </p:cNvPr>
            <p:cNvGrpSpPr/>
            <p:nvPr/>
          </p:nvGrpSpPr>
          <p:grpSpPr>
            <a:xfrm>
              <a:off x="5194348" y="1271978"/>
              <a:ext cx="460753" cy="463852"/>
              <a:chOff x="5194348" y="1324492"/>
              <a:chExt cx="460753" cy="463852"/>
            </a:xfrm>
          </p:grpSpPr>
          <p:sp>
            <p:nvSpPr>
              <p:cNvPr id="32" name="Oval 31">
                <a:extLst>
                  <a:ext uri="{FF2B5EF4-FFF2-40B4-BE49-F238E27FC236}">
                    <a16:creationId xmlns:a16="http://schemas.microsoft.com/office/drawing/2014/main" id="{DD3B1DF2-1A54-151E-1D6D-48B1E7973E07}"/>
                  </a:ext>
                </a:extLst>
              </p:cNvPr>
              <p:cNvSpPr/>
              <p:nvPr/>
            </p:nvSpPr>
            <p:spPr>
              <a:xfrm>
                <a:off x="5194348" y="1324492"/>
                <a:ext cx="460753" cy="463852"/>
              </a:xfrm>
              <a:prstGeom prst="ellipse">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Google Shape;7013;p143">
                <a:extLst>
                  <a:ext uri="{FF2B5EF4-FFF2-40B4-BE49-F238E27FC236}">
                    <a16:creationId xmlns:a16="http://schemas.microsoft.com/office/drawing/2014/main" id="{1655CE5C-A940-D3E6-97C1-255915EDAABD}"/>
                  </a:ext>
                </a:extLst>
              </p:cNvPr>
              <p:cNvSpPr/>
              <p:nvPr/>
            </p:nvSpPr>
            <p:spPr>
              <a:xfrm>
                <a:off x="5301064" y="1396499"/>
                <a:ext cx="247320" cy="297913"/>
              </a:xfrm>
              <a:custGeom>
                <a:avLst/>
                <a:gdLst/>
                <a:ahLst/>
                <a:cxnLst/>
                <a:rect l="l" t="t" r="r" b="b"/>
                <a:pathLst>
                  <a:path w="10807" h="12666" extrusionOk="0">
                    <a:moveTo>
                      <a:pt x="5419" y="851"/>
                    </a:moveTo>
                    <a:cubicBezTo>
                      <a:pt x="5640" y="851"/>
                      <a:pt x="5797" y="1040"/>
                      <a:pt x="5829" y="1261"/>
                    </a:cubicBezTo>
                    <a:cubicBezTo>
                      <a:pt x="5829" y="1513"/>
                      <a:pt x="6049" y="1670"/>
                      <a:pt x="6270" y="1670"/>
                    </a:cubicBezTo>
                    <a:lnTo>
                      <a:pt x="7940" y="1670"/>
                    </a:lnTo>
                    <a:cubicBezTo>
                      <a:pt x="8160" y="1670"/>
                      <a:pt x="8318" y="1859"/>
                      <a:pt x="8349" y="2048"/>
                    </a:cubicBezTo>
                    <a:lnTo>
                      <a:pt x="8349" y="2489"/>
                    </a:lnTo>
                    <a:lnTo>
                      <a:pt x="2615" y="2489"/>
                    </a:lnTo>
                    <a:lnTo>
                      <a:pt x="2615" y="2048"/>
                    </a:lnTo>
                    <a:lnTo>
                      <a:pt x="2521" y="2048"/>
                    </a:lnTo>
                    <a:cubicBezTo>
                      <a:pt x="2521" y="1828"/>
                      <a:pt x="2741" y="1670"/>
                      <a:pt x="2962" y="1670"/>
                    </a:cubicBezTo>
                    <a:lnTo>
                      <a:pt x="4569" y="1670"/>
                    </a:lnTo>
                    <a:cubicBezTo>
                      <a:pt x="4821" y="1670"/>
                      <a:pt x="5010" y="1481"/>
                      <a:pt x="5010" y="1261"/>
                    </a:cubicBezTo>
                    <a:cubicBezTo>
                      <a:pt x="5010" y="1040"/>
                      <a:pt x="5199" y="882"/>
                      <a:pt x="5419" y="851"/>
                    </a:cubicBezTo>
                    <a:close/>
                    <a:moveTo>
                      <a:pt x="8203" y="5651"/>
                    </a:moveTo>
                    <a:cubicBezTo>
                      <a:pt x="8417" y="5651"/>
                      <a:pt x="8629" y="5730"/>
                      <a:pt x="8790" y="5892"/>
                    </a:cubicBezTo>
                    <a:lnTo>
                      <a:pt x="8885" y="5955"/>
                    </a:lnTo>
                    <a:cubicBezTo>
                      <a:pt x="9200" y="6270"/>
                      <a:pt x="9200" y="6805"/>
                      <a:pt x="8885" y="7152"/>
                    </a:cubicBezTo>
                    <a:lnTo>
                      <a:pt x="5577" y="10428"/>
                    </a:lnTo>
                    <a:cubicBezTo>
                      <a:pt x="5419" y="10586"/>
                      <a:pt x="5199" y="10665"/>
                      <a:pt x="4978" y="10665"/>
                    </a:cubicBezTo>
                    <a:cubicBezTo>
                      <a:pt x="4758" y="10665"/>
                      <a:pt x="4537" y="10586"/>
                      <a:pt x="4380" y="10428"/>
                    </a:cubicBezTo>
                    <a:lnTo>
                      <a:pt x="2773" y="8822"/>
                    </a:lnTo>
                    <a:cubicBezTo>
                      <a:pt x="2458" y="8507"/>
                      <a:pt x="2458" y="7971"/>
                      <a:pt x="2773" y="7656"/>
                    </a:cubicBezTo>
                    <a:lnTo>
                      <a:pt x="2836" y="7561"/>
                    </a:lnTo>
                    <a:cubicBezTo>
                      <a:pt x="2993" y="7404"/>
                      <a:pt x="3214" y="7325"/>
                      <a:pt x="3434" y="7325"/>
                    </a:cubicBezTo>
                    <a:cubicBezTo>
                      <a:pt x="3655" y="7325"/>
                      <a:pt x="3876" y="7404"/>
                      <a:pt x="4033" y="7561"/>
                    </a:cubicBezTo>
                    <a:lnTo>
                      <a:pt x="4978" y="8507"/>
                    </a:lnTo>
                    <a:lnTo>
                      <a:pt x="7625" y="5860"/>
                    </a:lnTo>
                    <a:cubicBezTo>
                      <a:pt x="7793" y="5722"/>
                      <a:pt x="7999" y="5651"/>
                      <a:pt x="8203" y="5651"/>
                    </a:cubicBezTo>
                    <a:close/>
                    <a:moveTo>
                      <a:pt x="5419" y="0"/>
                    </a:moveTo>
                    <a:cubicBezTo>
                      <a:pt x="4852" y="0"/>
                      <a:pt x="4411" y="347"/>
                      <a:pt x="4222" y="851"/>
                    </a:cubicBezTo>
                    <a:lnTo>
                      <a:pt x="2930" y="851"/>
                    </a:lnTo>
                    <a:cubicBezTo>
                      <a:pt x="2363" y="851"/>
                      <a:pt x="1954" y="1198"/>
                      <a:pt x="1733" y="1670"/>
                    </a:cubicBezTo>
                    <a:lnTo>
                      <a:pt x="442" y="1670"/>
                    </a:lnTo>
                    <a:cubicBezTo>
                      <a:pt x="221" y="1670"/>
                      <a:pt x="0" y="1859"/>
                      <a:pt x="0" y="2048"/>
                    </a:cubicBezTo>
                    <a:lnTo>
                      <a:pt x="0" y="12256"/>
                    </a:lnTo>
                    <a:cubicBezTo>
                      <a:pt x="0" y="12508"/>
                      <a:pt x="221" y="12665"/>
                      <a:pt x="442" y="12665"/>
                    </a:cubicBezTo>
                    <a:lnTo>
                      <a:pt x="10366" y="12665"/>
                    </a:lnTo>
                    <a:cubicBezTo>
                      <a:pt x="10618" y="12665"/>
                      <a:pt x="10807" y="12445"/>
                      <a:pt x="10807" y="12256"/>
                    </a:cubicBezTo>
                    <a:lnTo>
                      <a:pt x="10807" y="2048"/>
                    </a:lnTo>
                    <a:cubicBezTo>
                      <a:pt x="10807" y="1828"/>
                      <a:pt x="10618" y="1670"/>
                      <a:pt x="10366" y="1670"/>
                    </a:cubicBezTo>
                    <a:lnTo>
                      <a:pt x="9074" y="1670"/>
                    </a:lnTo>
                    <a:cubicBezTo>
                      <a:pt x="8916" y="1198"/>
                      <a:pt x="8444" y="851"/>
                      <a:pt x="7877" y="851"/>
                    </a:cubicBezTo>
                    <a:lnTo>
                      <a:pt x="6585" y="851"/>
                    </a:lnTo>
                    <a:cubicBezTo>
                      <a:pt x="6427" y="378"/>
                      <a:pt x="5955" y="0"/>
                      <a:pt x="5419"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TextBox 40">
              <a:extLst>
                <a:ext uri="{FF2B5EF4-FFF2-40B4-BE49-F238E27FC236}">
                  <a16:creationId xmlns:a16="http://schemas.microsoft.com/office/drawing/2014/main" id="{80F7F50C-20CD-4F9F-4A8D-20F25A6FE36E}"/>
                </a:ext>
              </a:extLst>
            </p:cNvPr>
            <p:cNvSpPr txBox="1"/>
            <p:nvPr/>
          </p:nvSpPr>
          <p:spPr>
            <a:xfrm>
              <a:off x="5761817" y="1319238"/>
              <a:ext cx="1632978" cy="369332"/>
            </a:xfrm>
            <a:prstGeom prst="rect">
              <a:avLst/>
            </a:prstGeom>
            <a:noFill/>
          </p:spPr>
          <p:txBody>
            <a:bodyPr wrap="square" rtlCol="0">
              <a:spAutoFit/>
            </a:bodyPr>
            <a:lstStyle/>
            <a:p>
              <a:r>
                <a:rPr lang="en-US" sz="1800">
                  <a:latin typeface="Montserrat" panose="00000500000000000000" pitchFamily="2" charset="0"/>
                </a:rPr>
                <a:t>Procedure</a:t>
              </a:r>
            </a:p>
          </p:txBody>
        </p:sp>
        <p:sp>
          <p:nvSpPr>
            <p:cNvPr id="42" name="TextBox 41">
              <a:extLst>
                <a:ext uri="{FF2B5EF4-FFF2-40B4-BE49-F238E27FC236}">
                  <a16:creationId xmlns:a16="http://schemas.microsoft.com/office/drawing/2014/main" id="{4EF902EA-64EE-C7D7-DAB9-91C40F2AD0DC}"/>
                </a:ext>
              </a:extLst>
            </p:cNvPr>
            <p:cNvSpPr txBox="1"/>
            <p:nvPr/>
          </p:nvSpPr>
          <p:spPr>
            <a:xfrm>
              <a:off x="5194348" y="1831555"/>
              <a:ext cx="3199861" cy="2677656"/>
            </a:xfrm>
            <a:prstGeom prst="rect">
              <a:avLst/>
            </a:prstGeom>
            <a:noFill/>
          </p:spPr>
          <p:txBody>
            <a:bodyPr wrap="square" rtlCol="0">
              <a:spAutoFit/>
            </a:bodyPr>
            <a:lstStyle/>
            <a:p>
              <a:r>
                <a:rPr lang="en-US" sz="1200">
                  <a:latin typeface="Montserrat" panose="00000500000000000000" pitchFamily="2" charset="0"/>
                </a:rPr>
                <a:t>Observed </a:t>
              </a:r>
              <a:r>
                <a:rPr lang="en-US" sz="1200" i="1">
                  <a:latin typeface="Montserrat" panose="00000500000000000000" pitchFamily="2" charset="0"/>
                </a:rPr>
                <a:t>zygosity</a:t>
              </a:r>
            </a:p>
            <a:p>
              <a:pPr marL="171450" indent="-171450">
                <a:buFont typeface="Arial" panose="020B0604020202020204" pitchFamily="34" charset="0"/>
                <a:buChar char="•"/>
              </a:pPr>
              <a:r>
                <a:rPr lang="en-US" sz="1200">
                  <a:latin typeface="Montserrat" panose="00000500000000000000" pitchFamily="2" charset="0"/>
                </a:rPr>
                <a:t>25% were MZ</a:t>
              </a:r>
            </a:p>
            <a:p>
              <a:pPr marL="171450" indent="-171450">
                <a:buFont typeface="Arial" panose="020B0604020202020204" pitchFamily="34" charset="0"/>
                <a:buChar char="•"/>
              </a:pPr>
              <a:r>
                <a:rPr lang="en-US" sz="1200">
                  <a:latin typeface="Montserrat" panose="00000500000000000000" pitchFamily="2" charset="0"/>
                </a:rPr>
                <a:t>35% were same-sex DZ</a:t>
              </a:r>
            </a:p>
            <a:p>
              <a:pPr marL="171450" indent="-171450">
                <a:buFont typeface="Arial" panose="020B0604020202020204" pitchFamily="34" charset="0"/>
                <a:buChar char="•"/>
              </a:pPr>
              <a:r>
                <a:rPr lang="en-US" sz="1200">
                  <a:latin typeface="Montserrat" panose="00000500000000000000" pitchFamily="2" charset="0"/>
                </a:rPr>
                <a:t>40% were opposite-sex DZ</a:t>
              </a:r>
            </a:p>
            <a:p>
              <a:endParaRPr lang="en-US" sz="1200">
                <a:latin typeface="Montserrat" panose="00000500000000000000" pitchFamily="2" charset="0"/>
              </a:endParaRPr>
            </a:p>
            <a:p>
              <a:r>
                <a:rPr lang="en-US" sz="1200">
                  <a:latin typeface="Montserrat" panose="00000500000000000000" pitchFamily="2" charset="0"/>
                </a:rPr>
                <a:t>At both waves, administered Bayley Short Form-Research Edition (BSF-R) – </a:t>
              </a:r>
              <a:r>
                <a:rPr lang="en-US" sz="1200" i="1">
                  <a:latin typeface="Montserrat" panose="00000500000000000000" pitchFamily="2" charset="0"/>
                </a:rPr>
                <a:t>Mental Scale Only</a:t>
              </a:r>
              <a:endParaRPr lang="en-US" sz="1200">
                <a:latin typeface="Montserrat" panose="00000500000000000000" pitchFamily="2" charset="0"/>
              </a:endParaRPr>
            </a:p>
            <a:p>
              <a:endParaRPr lang="en-US" sz="1200" i="1">
                <a:latin typeface="Montserrat" panose="00000500000000000000" pitchFamily="2" charset="0"/>
              </a:endParaRPr>
            </a:p>
            <a:p>
              <a:r>
                <a:rPr lang="en-US" sz="1200">
                  <a:latin typeface="Montserrat" panose="00000500000000000000" pitchFamily="2" charset="0"/>
                </a:rPr>
                <a:t>SES obtained through parental report at 1</a:t>
              </a:r>
              <a:r>
                <a:rPr lang="en-US" sz="1200" baseline="30000">
                  <a:latin typeface="Montserrat" panose="00000500000000000000" pitchFamily="2" charset="0"/>
                </a:rPr>
                <a:t>st</a:t>
              </a:r>
              <a:r>
                <a:rPr lang="en-US" sz="1200">
                  <a:latin typeface="Montserrat" panose="00000500000000000000" pitchFamily="2" charset="0"/>
                </a:rPr>
                <a:t> wave</a:t>
              </a:r>
            </a:p>
            <a:p>
              <a:pPr marL="171450" indent="-171450">
                <a:buFont typeface="Arial" panose="020B0604020202020204" pitchFamily="34" charset="0"/>
                <a:buChar char="•"/>
              </a:pPr>
              <a:r>
                <a:rPr lang="en-US" sz="1200">
                  <a:latin typeface="Montserrat" panose="00000500000000000000" pitchFamily="2" charset="0"/>
                </a:rPr>
                <a:t>Paternal/Maternal education</a:t>
              </a:r>
            </a:p>
            <a:p>
              <a:pPr marL="171450" indent="-171450">
                <a:buFont typeface="Arial" panose="020B0604020202020204" pitchFamily="34" charset="0"/>
                <a:buChar char="•"/>
              </a:pPr>
              <a:r>
                <a:rPr lang="en-US" sz="1200">
                  <a:latin typeface="Montserrat" panose="00000500000000000000" pitchFamily="2" charset="0"/>
                </a:rPr>
                <a:t>Paternal/Maternal occupation</a:t>
              </a:r>
            </a:p>
            <a:p>
              <a:pPr marL="171450" indent="-171450">
                <a:buFont typeface="Arial" panose="020B0604020202020204" pitchFamily="34" charset="0"/>
                <a:buChar char="•"/>
              </a:pPr>
              <a:r>
                <a:rPr lang="en-US" sz="1200">
                  <a:latin typeface="Montserrat" panose="00000500000000000000" pitchFamily="2" charset="0"/>
                </a:rPr>
                <a:t>Family income</a:t>
              </a:r>
            </a:p>
          </p:txBody>
        </p:sp>
      </p:grpSp>
      <p:sp>
        <p:nvSpPr>
          <p:cNvPr id="2" name="TextBox 1">
            <a:extLst>
              <a:ext uri="{FF2B5EF4-FFF2-40B4-BE49-F238E27FC236}">
                <a16:creationId xmlns:a16="http://schemas.microsoft.com/office/drawing/2014/main" id="{3293CB63-52E5-2EA9-2089-DC230B1DCF01}"/>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65692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77F14-F43E-F0D0-897F-BA51C76698A5}"/>
              </a:ext>
            </a:extLst>
          </p:cNvPr>
          <p:cNvSpPr>
            <a:spLocks noGrp="1"/>
          </p:cNvSpPr>
          <p:nvPr>
            <p:ph type="title"/>
          </p:nvPr>
        </p:nvSpPr>
        <p:spPr>
          <a:xfrm>
            <a:off x="713225" y="360719"/>
            <a:ext cx="7276426" cy="1228132"/>
          </a:xfrm>
        </p:spPr>
        <p:txBody>
          <a:bodyPr/>
          <a:lstStyle/>
          <a:p>
            <a:pPr algn="ctr"/>
            <a:r>
              <a:rPr lang="en-US" sz="2400"/>
              <a:t>Model 1: SES was unrelated to mental ability at 10 months, but related to change in mental ability between 10 months and 2 years</a:t>
            </a:r>
          </a:p>
        </p:txBody>
      </p:sp>
      <p:pic>
        <p:nvPicPr>
          <p:cNvPr id="5" name="Picture 4">
            <a:extLst>
              <a:ext uri="{FF2B5EF4-FFF2-40B4-BE49-F238E27FC236}">
                <a16:creationId xmlns:a16="http://schemas.microsoft.com/office/drawing/2014/main" id="{3A7F788D-2084-5D4A-F553-56EC7B1938B3}"/>
              </a:ext>
            </a:extLst>
          </p:cNvPr>
          <p:cNvPicPr>
            <a:picLocks noChangeAspect="1"/>
          </p:cNvPicPr>
          <p:nvPr/>
        </p:nvPicPr>
        <p:blipFill>
          <a:blip r:embed="rId3"/>
          <a:stretch>
            <a:fillRect/>
          </a:stretch>
        </p:blipFill>
        <p:spPr>
          <a:xfrm>
            <a:off x="2380194" y="1673156"/>
            <a:ext cx="3942488" cy="2857563"/>
          </a:xfrm>
          <a:prstGeom prst="rect">
            <a:avLst/>
          </a:prstGeom>
        </p:spPr>
      </p:pic>
      <p:sp>
        <p:nvSpPr>
          <p:cNvPr id="3" name="TextBox 2">
            <a:extLst>
              <a:ext uri="{FF2B5EF4-FFF2-40B4-BE49-F238E27FC236}">
                <a16:creationId xmlns:a16="http://schemas.microsoft.com/office/drawing/2014/main" id="{2A34AC10-7716-B33F-EADB-5225AC8A6908}"/>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761478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05903-A394-D5DD-4DCE-128315559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8651F-9B7A-4F45-421E-4A3E33CD3EF7}"/>
              </a:ext>
            </a:extLst>
          </p:cNvPr>
          <p:cNvSpPr>
            <a:spLocks noGrp="1"/>
          </p:cNvSpPr>
          <p:nvPr>
            <p:ph type="title"/>
          </p:nvPr>
        </p:nvSpPr>
        <p:spPr>
          <a:xfrm>
            <a:off x="713225" y="360719"/>
            <a:ext cx="7276426" cy="1228132"/>
          </a:xfrm>
        </p:spPr>
        <p:txBody>
          <a:bodyPr/>
          <a:lstStyle/>
          <a:p>
            <a:pPr algn="ctr"/>
            <a:r>
              <a:rPr lang="en-US" sz="2400"/>
              <a:t>Model 2: At the population level, genes began to play a role in the development of mental ability between 10 months and 2 years</a:t>
            </a:r>
          </a:p>
        </p:txBody>
      </p:sp>
      <p:pic>
        <p:nvPicPr>
          <p:cNvPr id="4" name="Picture 3">
            <a:extLst>
              <a:ext uri="{FF2B5EF4-FFF2-40B4-BE49-F238E27FC236}">
                <a16:creationId xmlns:a16="http://schemas.microsoft.com/office/drawing/2014/main" id="{3F0D7A7C-C341-B294-325D-E03680BD092D}"/>
              </a:ext>
            </a:extLst>
          </p:cNvPr>
          <p:cNvPicPr>
            <a:picLocks noChangeAspect="1"/>
          </p:cNvPicPr>
          <p:nvPr/>
        </p:nvPicPr>
        <p:blipFill>
          <a:blip r:embed="rId3"/>
          <a:stretch>
            <a:fillRect/>
          </a:stretch>
        </p:blipFill>
        <p:spPr>
          <a:xfrm>
            <a:off x="2048014" y="1588851"/>
            <a:ext cx="4606848" cy="3059707"/>
          </a:xfrm>
          <a:prstGeom prst="rect">
            <a:avLst/>
          </a:prstGeom>
        </p:spPr>
      </p:pic>
      <p:sp>
        <p:nvSpPr>
          <p:cNvPr id="3" name="TextBox 2">
            <a:extLst>
              <a:ext uri="{FF2B5EF4-FFF2-40B4-BE49-F238E27FC236}">
                <a16:creationId xmlns:a16="http://schemas.microsoft.com/office/drawing/2014/main" id="{C166573A-05E3-187B-6AC3-361353ABBDD3}"/>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3856628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E977-50B3-99B6-EB54-90CC94750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A07EF-2367-910B-7438-32A510D89B57}"/>
              </a:ext>
            </a:extLst>
          </p:cNvPr>
          <p:cNvSpPr>
            <a:spLocks noGrp="1"/>
          </p:cNvSpPr>
          <p:nvPr>
            <p:ph type="title"/>
          </p:nvPr>
        </p:nvSpPr>
        <p:spPr>
          <a:xfrm>
            <a:off x="713225" y="360719"/>
            <a:ext cx="7276426" cy="1228132"/>
          </a:xfrm>
        </p:spPr>
        <p:txBody>
          <a:bodyPr/>
          <a:lstStyle/>
          <a:p>
            <a:pPr algn="ctr"/>
            <a:r>
              <a:rPr lang="en-US" sz="2400"/>
              <a:t>Model 3: Genetic influences on mental ability were larger for children in higher-SES homes than for children in lower-SES homes (by 2 years of age)</a:t>
            </a:r>
          </a:p>
        </p:txBody>
      </p:sp>
      <p:pic>
        <p:nvPicPr>
          <p:cNvPr id="5" name="Picture 4">
            <a:extLst>
              <a:ext uri="{FF2B5EF4-FFF2-40B4-BE49-F238E27FC236}">
                <a16:creationId xmlns:a16="http://schemas.microsoft.com/office/drawing/2014/main" id="{6520ED41-88F1-6B4A-4F0F-1D01DE356E6F}"/>
              </a:ext>
            </a:extLst>
          </p:cNvPr>
          <p:cNvPicPr>
            <a:picLocks noChangeAspect="1"/>
          </p:cNvPicPr>
          <p:nvPr/>
        </p:nvPicPr>
        <p:blipFill>
          <a:blip r:embed="rId3"/>
          <a:stretch>
            <a:fillRect/>
          </a:stretch>
        </p:blipFill>
        <p:spPr>
          <a:xfrm>
            <a:off x="566885" y="1588851"/>
            <a:ext cx="4005115" cy="3206549"/>
          </a:xfrm>
          <a:prstGeom prst="rect">
            <a:avLst/>
          </a:prstGeom>
        </p:spPr>
      </p:pic>
      <p:pic>
        <p:nvPicPr>
          <p:cNvPr id="7" name="Picture 6">
            <a:extLst>
              <a:ext uri="{FF2B5EF4-FFF2-40B4-BE49-F238E27FC236}">
                <a16:creationId xmlns:a16="http://schemas.microsoft.com/office/drawing/2014/main" id="{CD7222DF-C62E-D8E3-E0D4-EF3064B1CE2F}"/>
              </a:ext>
            </a:extLst>
          </p:cNvPr>
          <p:cNvPicPr>
            <a:picLocks noChangeAspect="1"/>
          </p:cNvPicPr>
          <p:nvPr/>
        </p:nvPicPr>
        <p:blipFill>
          <a:blip r:embed="rId4"/>
          <a:stretch>
            <a:fillRect/>
          </a:stretch>
        </p:blipFill>
        <p:spPr>
          <a:xfrm>
            <a:off x="4718340" y="1588851"/>
            <a:ext cx="1957472" cy="1563227"/>
          </a:xfrm>
          <a:prstGeom prst="rect">
            <a:avLst/>
          </a:prstGeom>
        </p:spPr>
      </p:pic>
      <p:pic>
        <p:nvPicPr>
          <p:cNvPr id="9" name="Picture 8">
            <a:extLst>
              <a:ext uri="{FF2B5EF4-FFF2-40B4-BE49-F238E27FC236}">
                <a16:creationId xmlns:a16="http://schemas.microsoft.com/office/drawing/2014/main" id="{121C0F63-3894-8847-84A7-DFD8ACE20B02}"/>
              </a:ext>
            </a:extLst>
          </p:cNvPr>
          <p:cNvPicPr>
            <a:picLocks noChangeAspect="1"/>
          </p:cNvPicPr>
          <p:nvPr/>
        </p:nvPicPr>
        <p:blipFill>
          <a:blip r:embed="rId5"/>
          <a:stretch>
            <a:fillRect/>
          </a:stretch>
        </p:blipFill>
        <p:spPr>
          <a:xfrm>
            <a:off x="6822151" y="1588851"/>
            <a:ext cx="2062329" cy="1563227"/>
          </a:xfrm>
          <a:prstGeom prst="rect">
            <a:avLst/>
          </a:prstGeom>
        </p:spPr>
      </p:pic>
      <p:pic>
        <p:nvPicPr>
          <p:cNvPr id="11" name="Picture 10">
            <a:extLst>
              <a:ext uri="{FF2B5EF4-FFF2-40B4-BE49-F238E27FC236}">
                <a16:creationId xmlns:a16="http://schemas.microsoft.com/office/drawing/2014/main" id="{F61CD901-7E6F-BCAC-BDE0-E163A2088B65}"/>
              </a:ext>
            </a:extLst>
          </p:cNvPr>
          <p:cNvPicPr>
            <a:picLocks noChangeAspect="1"/>
          </p:cNvPicPr>
          <p:nvPr/>
        </p:nvPicPr>
        <p:blipFill>
          <a:blip r:embed="rId6"/>
          <a:stretch>
            <a:fillRect/>
          </a:stretch>
        </p:blipFill>
        <p:spPr>
          <a:xfrm>
            <a:off x="5644586" y="3192125"/>
            <a:ext cx="2062451" cy="1619476"/>
          </a:xfrm>
          <a:prstGeom prst="rect">
            <a:avLst/>
          </a:prstGeom>
        </p:spPr>
      </p:pic>
      <p:sp>
        <p:nvSpPr>
          <p:cNvPr id="3" name="TextBox 2">
            <a:extLst>
              <a:ext uri="{FF2B5EF4-FFF2-40B4-BE49-F238E27FC236}">
                <a16:creationId xmlns:a16="http://schemas.microsoft.com/office/drawing/2014/main" id="{05487283-F3BC-1771-72A3-F6EF5170F60D}"/>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448018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D82D5-69B0-8E27-3847-BB7C549E47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0DDC1E7-1466-D274-F59E-24FD343112C9}"/>
              </a:ext>
            </a:extLst>
          </p:cNvPr>
          <p:cNvPicPr>
            <a:picLocks noChangeAspect="1"/>
          </p:cNvPicPr>
          <p:nvPr/>
        </p:nvPicPr>
        <p:blipFill>
          <a:blip r:embed="rId3"/>
          <a:stretch>
            <a:fillRect/>
          </a:stretch>
        </p:blipFill>
        <p:spPr>
          <a:xfrm>
            <a:off x="426163" y="1416818"/>
            <a:ext cx="8291674" cy="2309864"/>
          </a:xfrm>
          <a:prstGeom prst="rect">
            <a:avLst/>
          </a:prstGeom>
        </p:spPr>
      </p:pic>
      <p:sp>
        <p:nvSpPr>
          <p:cNvPr id="2" name="TextBox 1">
            <a:extLst>
              <a:ext uri="{FF2B5EF4-FFF2-40B4-BE49-F238E27FC236}">
                <a16:creationId xmlns:a16="http://schemas.microsoft.com/office/drawing/2014/main" id="{AAA8ACCD-9330-D23A-6330-CBAFE50AF5F7}"/>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62121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3">
          <a:extLst>
            <a:ext uri="{FF2B5EF4-FFF2-40B4-BE49-F238E27FC236}">
              <a16:creationId xmlns:a16="http://schemas.microsoft.com/office/drawing/2014/main" id="{BB7423BE-7068-DC65-656D-04CB01F9BD89}"/>
            </a:ext>
          </a:extLst>
        </p:cNvPr>
        <p:cNvGrpSpPr/>
        <p:nvPr/>
      </p:nvGrpSpPr>
      <p:grpSpPr>
        <a:xfrm>
          <a:off x="0" y="0"/>
          <a:ext cx="0" cy="0"/>
          <a:chOff x="0" y="0"/>
          <a:chExt cx="0" cy="0"/>
        </a:xfrm>
      </p:grpSpPr>
      <p:sp>
        <p:nvSpPr>
          <p:cNvPr id="494" name="Google Shape;494;p61">
            <a:extLst>
              <a:ext uri="{FF2B5EF4-FFF2-40B4-BE49-F238E27FC236}">
                <a16:creationId xmlns:a16="http://schemas.microsoft.com/office/drawing/2014/main" id="{45F74473-3C4A-BA48-14FF-3D7014461C37}"/>
              </a:ext>
            </a:extLst>
          </p:cNvPr>
          <p:cNvSpPr txBox="1">
            <a:spLocks noGrp="1"/>
          </p:cNvSpPr>
          <p:nvPr>
            <p:ph type="title"/>
          </p:nvPr>
        </p:nvSpPr>
        <p:spPr>
          <a:xfrm>
            <a:off x="2780100" y="606864"/>
            <a:ext cx="3583800" cy="66749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Study Aims</a:t>
            </a:r>
            <a:endParaRPr sz="3600"/>
          </a:p>
        </p:txBody>
      </p:sp>
      <p:sp>
        <p:nvSpPr>
          <p:cNvPr id="497" name="Google Shape;497;p61">
            <a:extLst>
              <a:ext uri="{FF2B5EF4-FFF2-40B4-BE49-F238E27FC236}">
                <a16:creationId xmlns:a16="http://schemas.microsoft.com/office/drawing/2014/main" id="{DCDAE36E-E87B-2207-9EFA-1BCB245BC09C}"/>
              </a:ext>
            </a:extLst>
          </p:cNvPr>
          <p:cNvSpPr txBox="1">
            <a:spLocks noGrp="1"/>
          </p:cNvSpPr>
          <p:nvPr>
            <p:ph type="subTitle" idx="2"/>
          </p:nvPr>
        </p:nvSpPr>
        <p:spPr>
          <a:xfrm>
            <a:off x="3278872" y="2490888"/>
            <a:ext cx="2486100" cy="124105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Montserrat SemiBold" panose="00000700000000000000" pitchFamily="2" charset="0"/>
              </a:rPr>
              <a:t>Do studies on participants outside t</a:t>
            </a:r>
            <a:r>
              <a:rPr lang="en-US">
                <a:latin typeface="Montserrat SemiBold" panose="00000700000000000000" pitchFamily="2" charset="0"/>
              </a:rPr>
              <a:t>he</a:t>
            </a:r>
            <a:r>
              <a:rPr lang="en">
                <a:latin typeface="Montserrat SemiBold" panose="00000700000000000000" pitchFamily="2" charset="0"/>
              </a:rPr>
              <a:t> U.S. show a similar greater-than-zero Gene x SES effect?</a:t>
            </a:r>
            <a:endParaRPr>
              <a:latin typeface="Montserrat SemiBold" panose="00000700000000000000" pitchFamily="2" charset="0"/>
            </a:endParaRPr>
          </a:p>
        </p:txBody>
      </p:sp>
      <p:sp>
        <p:nvSpPr>
          <p:cNvPr id="498" name="Google Shape;498;p61">
            <a:extLst>
              <a:ext uri="{FF2B5EF4-FFF2-40B4-BE49-F238E27FC236}">
                <a16:creationId xmlns:a16="http://schemas.microsoft.com/office/drawing/2014/main" id="{B12E7568-1D43-866B-7AEC-EE7AFAE4953A}"/>
              </a:ext>
            </a:extLst>
          </p:cNvPr>
          <p:cNvSpPr txBox="1">
            <a:spLocks noGrp="1"/>
          </p:cNvSpPr>
          <p:nvPr>
            <p:ph type="subTitle" idx="4"/>
          </p:nvPr>
        </p:nvSpPr>
        <p:spPr>
          <a:xfrm>
            <a:off x="404055" y="2490888"/>
            <a:ext cx="2486100" cy="1443751"/>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latin typeface="Montserrat SemiBold" panose="00000700000000000000" pitchFamily="2" charset="0"/>
              </a:rPr>
              <a:t>Does the range of studies from the U.S. support a positive estimate of Gene x SES interaction on achieved IQ?</a:t>
            </a:r>
            <a:endParaRPr>
              <a:latin typeface="Montserrat SemiBold" panose="00000700000000000000" pitchFamily="2" charset="0"/>
            </a:endParaRPr>
          </a:p>
        </p:txBody>
      </p:sp>
      <p:sp>
        <p:nvSpPr>
          <p:cNvPr id="503" name="Google Shape;503;p61">
            <a:extLst>
              <a:ext uri="{FF2B5EF4-FFF2-40B4-BE49-F238E27FC236}">
                <a16:creationId xmlns:a16="http://schemas.microsoft.com/office/drawing/2014/main" id="{36CCA2CE-ABC1-237D-A67F-D01CCB94BAE8}"/>
              </a:ext>
            </a:extLst>
          </p:cNvPr>
          <p:cNvSpPr txBox="1">
            <a:spLocks noGrp="1"/>
          </p:cNvSpPr>
          <p:nvPr>
            <p:ph type="title" idx="9"/>
          </p:nvPr>
        </p:nvSpPr>
        <p:spPr>
          <a:xfrm>
            <a:off x="942895" y="1740558"/>
            <a:ext cx="1408424" cy="667500"/>
          </a:xfrm>
          <a:prstGeom prst="rect">
            <a:avLst/>
          </a:prstGeom>
          <a:ln w="12700">
            <a:solidFill>
              <a:schemeClr val="accent4"/>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504" name="Google Shape;504;p61">
            <a:extLst>
              <a:ext uri="{FF2B5EF4-FFF2-40B4-BE49-F238E27FC236}">
                <a16:creationId xmlns:a16="http://schemas.microsoft.com/office/drawing/2014/main" id="{2CF52F66-056D-EB69-BAD7-5C9B739FBB90}"/>
              </a:ext>
            </a:extLst>
          </p:cNvPr>
          <p:cNvSpPr txBox="1">
            <a:spLocks noGrp="1"/>
          </p:cNvSpPr>
          <p:nvPr>
            <p:ph type="title" idx="13"/>
          </p:nvPr>
        </p:nvSpPr>
        <p:spPr>
          <a:xfrm>
            <a:off x="3817710" y="1740558"/>
            <a:ext cx="1408424" cy="667500"/>
          </a:xfrm>
          <a:prstGeom prst="rect">
            <a:avLst/>
          </a:prstGeom>
          <a:ln w="12700">
            <a:solidFill>
              <a:schemeClr val="accent4"/>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2" name="Google Shape;504;p61">
            <a:extLst>
              <a:ext uri="{FF2B5EF4-FFF2-40B4-BE49-F238E27FC236}">
                <a16:creationId xmlns:a16="http://schemas.microsoft.com/office/drawing/2014/main" id="{03495779-D5A6-6CCF-2BCB-4B7DB045C10A}"/>
              </a:ext>
            </a:extLst>
          </p:cNvPr>
          <p:cNvSpPr txBox="1">
            <a:spLocks/>
          </p:cNvSpPr>
          <p:nvPr/>
        </p:nvSpPr>
        <p:spPr>
          <a:xfrm>
            <a:off x="6692525" y="1740558"/>
            <a:ext cx="1408424" cy="667500"/>
          </a:xfrm>
          <a:prstGeom prst="rect">
            <a:avLst/>
          </a:prstGeom>
          <a:noFill/>
          <a:ln w="12700">
            <a:solidFill>
              <a:schemeClr val="accent4"/>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4000"/>
              <a:buFont typeface="Vidaloka"/>
              <a:buNone/>
              <a:defRPr sz="3800" b="0" i="0" u="none" strike="noStrike" cap="none">
                <a:solidFill>
                  <a:schemeClr val="accent1"/>
                </a:solidFill>
                <a:latin typeface="Vidaloka"/>
                <a:ea typeface="Vidaloka"/>
                <a:cs typeface="Vidaloka"/>
                <a:sym typeface="Vidaloka"/>
              </a:defRPr>
            </a:lvl1pPr>
            <a:lvl2pPr marR="0" lvl="1"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9pPr>
          </a:lstStyle>
          <a:p>
            <a:r>
              <a:rPr lang="en"/>
              <a:t>03</a:t>
            </a:r>
          </a:p>
        </p:txBody>
      </p:sp>
      <p:sp>
        <p:nvSpPr>
          <p:cNvPr id="3" name="Google Shape;497;p61">
            <a:extLst>
              <a:ext uri="{FF2B5EF4-FFF2-40B4-BE49-F238E27FC236}">
                <a16:creationId xmlns:a16="http://schemas.microsoft.com/office/drawing/2014/main" id="{CCC674F9-C103-4693-2FA9-DE44BF0FF7EA}"/>
              </a:ext>
            </a:extLst>
          </p:cNvPr>
          <p:cNvSpPr txBox="1">
            <a:spLocks/>
          </p:cNvSpPr>
          <p:nvPr/>
        </p:nvSpPr>
        <p:spPr>
          <a:xfrm>
            <a:off x="6153689" y="2490888"/>
            <a:ext cx="2486100" cy="204574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Montserrat"/>
              <a:buNone/>
              <a:defRPr sz="1400" b="0" i="0" u="none" strike="noStrike" cap="none">
                <a:solidFill>
                  <a:schemeClr val="dk1"/>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pPr marL="0" indent="0"/>
            <a:r>
              <a:rPr lang="en-US">
                <a:latin typeface="Montserrat SemiBold" panose="00000700000000000000" pitchFamily="2" charset="0"/>
              </a:rPr>
              <a:t>Can a single estimate adequately account for all of the observed effect sizes, or are separate estimates necessary to represent effect sizes from the U.S. and from Western Europe and Australia? </a:t>
            </a:r>
          </a:p>
        </p:txBody>
      </p:sp>
      <p:sp>
        <p:nvSpPr>
          <p:cNvPr id="4" name="TextBox 3">
            <a:extLst>
              <a:ext uri="{FF2B5EF4-FFF2-40B4-BE49-F238E27FC236}">
                <a16:creationId xmlns:a16="http://schemas.microsoft.com/office/drawing/2014/main" id="{3D36D357-0AF3-9FCF-9A55-8F8B85242E5D}"/>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06159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 grpId="0" build="p"/>
      <p:bldP spid="498" grpId="0" build="p"/>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293DBA67-15F8-06B5-3CAE-F89A7B882AA8}"/>
              </a:ext>
            </a:extLst>
          </p:cNvPr>
          <p:cNvSpPr>
            <a:spLocks noGrp="1"/>
          </p:cNvSpPr>
          <p:nvPr>
            <p:ph type="title"/>
          </p:nvPr>
        </p:nvSpPr>
        <p:spPr/>
        <p:txBody>
          <a:bodyPr/>
          <a:lstStyle/>
          <a:p>
            <a:r>
              <a:rPr lang="en-US"/>
              <a:t>Method</a:t>
            </a:r>
          </a:p>
        </p:txBody>
      </p:sp>
      <p:sp>
        <p:nvSpPr>
          <p:cNvPr id="16" name="Text Placeholder 15">
            <a:extLst>
              <a:ext uri="{FF2B5EF4-FFF2-40B4-BE49-F238E27FC236}">
                <a16:creationId xmlns:a16="http://schemas.microsoft.com/office/drawing/2014/main" id="{89B4F2D8-9C9F-17A6-9EFB-074BF58B20E9}"/>
              </a:ext>
            </a:extLst>
          </p:cNvPr>
          <p:cNvSpPr>
            <a:spLocks noGrp="1"/>
          </p:cNvSpPr>
          <p:nvPr>
            <p:ph type="body" idx="1"/>
          </p:nvPr>
        </p:nvSpPr>
        <p:spPr>
          <a:xfrm>
            <a:off x="713250" y="1087071"/>
            <a:ext cx="7717500" cy="3611403"/>
          </a:xfrm>
        </p:spPr>
        <p:txBody>
          <a:bodyPr/>
          <a:lstStyle/>
          <a:p>
            <a:pPr>
              <a:spcAft>
                <a:spcPts val="300"/>
              </a:spcAft>
              <a:buSzPct val="100000"/>
            </a:pPr>
            <a:r>
              <a:rPr lang="en-US" sz="1400"/>
              <a:t>Conducted meta-analysis of world’s literature on Gene x SES interaction effects on cognitive ability to:</a:t>
            </a:r>
          </a:p>
          <a:p>
            <a:pPr lvl="1">
              <a:spcAft>
                <a:spcPts val="300"/>
              </a:spcAft>
              <a:buSzPct val="100000"/>
            </a:pPr>
            <a:r>
              <a:rPr lang="en-US" sz="1200"/>
              <a:t>Determine true effect size</a:t>
            </a:r>
          </a:p>
          <a:p>
            <a:pPr lvl="1">
              <a:spcAft>
                <a:spcPts val="300"/>
              </a:spcAft>
              <a:buSzPct val="100000"/>
            </a:pPr>
            <a:r>
              <a:rPr lang="en-US" sz="1200"/>
              <a:t>Examine bias in reporting</a:t>
            </a:r>
          </a:p>
          <a:p>
            <a:pPr lvl="1">
              <a:spcAft>
                <a:spcPts val="300"/>
              </a:spcAft>
              <a:buSzPct val="100000"/>
            </a:pPr>
            <a:r>
              <a:rPr lang="en-US" sz="1200"/>
              <a:t>Examine moderators including age, nation (U.S. vs non-U.S.), test type (achievement/knowledge test vs intelligence test), SES assessment, and year of publication</a:t>
            </a:r>
          </a:p>
          <a:p>
            <a:pPr>
              <a:spcAft>
                <a:spcPts val="300"/>
              </a:spcAft>
              <a:buSzPct val="100000"/>
            </a:pPr>
            <a:r>
              <a:rPr lang="en-US" sz="1400"/>
              <a:t>Inclusion criteria:</a:t>
            </a:r>
          </a:p>
          <a:p>
            <a:pPr marL="939800" lvl="1" indent="-342900">
              <a:spcAft>
                <a:spcPts val="300"/>
              </a:spcAft>
              <a:buSzPct val="100000"/>
              <a:buFont typeface="+mj-lt"/>
              <a:buAutoNum type="arabicPeriod"/>
            </a:pPr>
            <a:r>
              <a:rPr lang="en-US" sz="1200"/>
              <a:t>Intelligence/achievement continuously measured with objective test</a:t>
            </a:r>
          </a:p>
          <a:p>
            <a:pPr marL="939800" lvl="1" indent="-342900">
              <a:spcAft>
                <a:spcPts val="300"/>
              </a:spcAft>
              <a:buSzPct val="100000"/>
              <a:buFont typeface="+mj-lt"/>
              <a:buAutoNum type="arabicPeriod"/>
            </a:pPr>
            <a:r>
              <a:rPr lang="en-US" sz="1200"/>
              <a:t>Genetic influence measured with siblings/twins</a:t>
            </a:r>
          </a:p>
          <a:p>
            <a:pPr marL="939800" lvl="1" indent="-342900">
              <a:spcAft>
                <a:spcPts val="300"/>
              </a:spcAft>
              <a:buSzPct val="100000"/>
              <a:buFont typeface="+mj-lt"/>
              <a:buAutoNum type="arabicPeriod"/>
            </a:pPr>
            <a:r>
              <a:rPr lang="en-US" sz="1200"/>
              <a:t>Zygosity diagnosed through physical similarity ratings or genotyping</a:t>
            </a:r>
          </a:p>
          <a:p>
            <a:pPr marL="939800" lvl="1" indent="-342900">
              <a:spcAft>
                <a:spcPts val="300"/>
              </a:spcAft>
              <a:buSzPct val="100000"/>
              <a:buFont typeface="+mj-lt"/>
              <a:buAutoNum type="arabicPeriod"/>
            </a:pPr>
            <a:r>
              <a:rPr lang="en-US" sz="1200"/>
              <a:t>Ordered categorical or continuous measure of family SES during childhood</a:t>
            </a:r>
          </a:p>
          <a:p>
            <a:pPr marL="939800" lvl="1" indent="-342900">
              <a:spcAft>
                <a:spcPts val="300"/>
              </a:spcAft>
              <a:buSzPct val="100000"/>
              <a:buFont typeface="+mj-lt"/>
              <a:buAutoNum type="arabicPeriod"/>
            </a:pPr>
            <a:r>
              <a:rPr lang="en-US" sz="1200"/>
              <a:t>No study sampling decisions due to IQ, diagnoses, etc.</a:t>
            </a:r>
          </a:p>
          <a:p>
            <a:pPr marL="482600">
              <a:spcAft>
                <a:spcPts val="300"/>
              </a:spcAft>
              <a:buSzPct val="100000"/>
            </a:pPr>
            <a:r>
              <a:rPr lang="en-US" sz="1400"/>
              <a:t>14 independent studies </a:t>
            </a:r>
            <a:r>
              <a:rPr lang="en-US" sz="1400">
                <a:sym typeface="Wingdings" panose="05000000000000000000" pitchFamily="2" charset="2"/>
              </a:rPr>
              <a:t> 43 effect sizes  24,926 pairs of twins/siblings</a:t>
            </a:r>
            <a:endParaRPr lang="en-US" sz="1400"/>
          </a:p>
        </p:txBody>
      </p:sp>
      <p:sp>
        <p:nvSpPr>
          <p:cNvPr id="2" name="TextBox 1">
            <a:extLst>
              <a:ext uri="{FF2B5EF4-FFF2-40B4-BE49-F238E27FC236}">
                <a16:creationId xmlns:a16="http://schemas.microsoft.com/office/drawing/2014/main" id="{3821636D-56C2-E408-D866-A2E1665215F3}"/>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36688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B8570-D069-B4A8-2EE8-0D65ABF103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422A0D-2F24-D9D0-9B16-F79715BACCA3}"/>
              </a:ext>
            </a:extLst>
          </p:cNvPr>
          <p:cNvSpPr>
            <a:spLocks noGrp="1"/>
          </p:cNvSpPr>
          <p:nvPr>
            <p:ph type="title"/>
          </p:nvPr>
        </p:nvSpPr>
        <p:spPr>
          <a:xfrm>
            <a:off x="713225" y="360719"/>
            <a:ext cx="7276426" cy="1228132"/>
          </a:xfrm>
        </p:spPr>
        <p:txBody>
          <a:bodyPr/>
          <a:lstStyle/>
          <a:p>
            <a:pPr algn="ctr"/>
            <a:r>
              <a:rPr lang="en-US" sz="2400"/>
              <a:t>Studies from the U.S. supported a moderately sized Gene x SES interaction on intelligence and academic achievement</a:t>
            </a:r>
          </a:p>
        </p:txBody>
      </p:sp>
      <p:pic>
        <p:nvPicPr>
          <p:cNvPr id="4" name="Picture 3">
            <a:extLst>
              <a:ext uri="{FF2B5EF4-FFF2-40B4-BE49-F238E27FC236}">
                <a16:creationId xmlns:a16="http://schemas.microsoft.com/office/drawing/2014/main" id="{50487DFB-368F-ACB8-CF02-F4CBF87C0A22}"/>
              </a:ext>
            </a:extLst>
          </p:cNvPr>
          <p:cNvPicPr>
            <a:picLocks noChangeAspect="1"/>
          </p:cNvPicPr>
          <p:nvPr/>
        </p:nvPicPr>
        <p:blipFill>
          <a:blip r:embed="rId3"/>
          <a:stretch>
            <a:fillRect/>
          </a:stretch>
        </p:blipFill>
        <p:spPr>
          <a:xfrm>
            <a:off x="2311759" y="1588851"/>
            <a:ext cx="4079358" cy="2968281"/>
          </a:xfrm>
          <a:prstGeom prst="rect">
            <a:avLst/>
          </a:prstGeom>
        </p:spPr>
      </p:pic>
      <p:sp>
        <p:nvSpPr>
          <p:cNvPr id="3" name="TextBox 2">
            <a:extLst>
              <a:ext uri="{FF2B5EF4-FFF2-40B4-BE49-F238E27FC236}">
                <a16:creationId xmlns:a16="http://schemas.microsoft.com/office/drawing/2014/main" id="{38130F38-A26F-C0FF-82C3-D241B6ED5178}"/>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3811084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C714-086D-7583-934E-F6D7D607C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17CAC7-2587-7F74-BB13-01451E3483EB}"/>
              </a:ext>
            </a:extLst>
          </p:cNvPr>
          <p:cNvSpPr>
            <a:spLocks noGrp="1"/>
          </p:cNvSpPr>
          <p:nvPr>
            <p:ph type="title"/>
          </p:nvPr>
        </p:nvSpPr>
        <p:spPr>
          <a:xfrm>
            <a:off x="713225" y="360718"/>
            <a:ext cx="7276426" cy="1639067"/>
          </a:xfrm>
        </p:spPr>
        <p:txBody>
          <a:bodyPr/>
          <a:lstStyle/>
          <a:p>
            <a:pPr algn="ctr"/>
            <a:r>
              <a:rPr lang="en-US" sz="2400"/>
              <a:t>In studies conducted outside the U.S. (Western Europe &amp; Australia), there was a nonsignificant and negative Gene x SES effect on intelligence and academic achievement</a:t>
            </a:r>
          </a:p>
        </p:txBody>
      </p:sp>
      <p:pic>
        <p:nvPicPr>
          <p:cNvPr id="7" name="Picture 6">
            <a:extLst>
              <a:ext uri="{FF2B5EF4-FFF2-40B4-BE49-F238E27FC236}">
                <a16:creationId xmlns:a16="http://schemas.microsoft.com/office/drawing/2014/main" id="{878AE941-9A8D-B204-3EF5-D13966A17E04}"/>
              </a:ext>
            </a:extLst>
          </p:cNvPr>
          <p:cNvPicPr>
            <a:picLocks noChangeAspect="1"/>
          </p:cNvPicPr>
          <p:nvPr/>
        </p:nvPicPr>
        <p:blipFill>
          <a:blip r:embed="rId3"/>
          <a:stretch>
            <a:fillRect/>
          </a:stretch>
        </p:blipFill>
        <p:spPr>
          <a:xfrm>
            <a:off x="356612" y="2232502"/>
            <a:ext cx="8430775" cy="1822427"/>
          </a:xfrm>
          <a:prstGeom prst="rect">
            <a:avLst/>
          </a:prstGeom>
        </p:spPr>
      </p:pic>
      <p:sp>
        <p:nvSpPr>
          <p:cNvPr id="3" name="Rectangle 2">
            <a:extLst>
              <a:ext uri="{FF2B5EF4-FFF2-40B4-BE49-F238E27FC236}">
                <a16:creationId xmlns:a16="http://schemas.microsoft.com/office/drawing/2014/main" id="{C07AE2C9-C5C3-C922-F85D-1B175F39AA9D}"/>
              </a:ext>
            </a:extLst>
          </p:cNvPr>
          <p:cNvSpPr/>
          <p:nvPr/>
        </p:nvSpPr>
        <p:spPr>
          <a:xfrm>
            <a:off x="4122821" y="3064042"/>
            <a:ext cx="874295" cy="184484"/>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D62AFB4-6CCF-2F88-3DBD-EE0919D93EF9}"/>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3140745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D8C15-7680-2CEB-45EC-0E48281D32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35ED5A-95F7-F0F7-0CF8-DBAF612EF44F}"/>
              </a:ext>
            </a:extLst>
          </p:cNvPr>
          <p:cNvSpPr>
            <a:spLocks noGrp="1"/>
          </p:cNvSpPr>
          <p:nvPr>
            <p:ph type="title"/>
          </p:nvPr>
        </p:nvSpPr>
        <p:spPr>
          <a:xfrm>
            <a:off x="415859" y="1038711"/>
            <a:ext cx="3791868" cy="2798794"/>
          </a:xfrm>
        </p:spPr>
        <p:txBody>
          <a:bodyPr/>
          <a:lstStyle/>
          <a:p>
            <a:pPr algn="ctr"/>
            <a:r>
              <a:rPr lang="en-US" sz="2400"/>
              <a:t>No evidence of publication bias, p-hacking or selective reporting</a:t>
            </a:r>
            <a:br>
              <a:rPr lang="en-US" sz="2400"/>
            </a:br>
            <a:br>
              <a:rPr lang="en-US" sz="2400"/>
            </a:br>
            <a:r>
              <a:rPr lang="en-US" sz="2400"/>
              <a:t>Robustness checks did not meaningfully change presence of effects</a:t>
            </a:r>
          </a:p>
        </p:txBody>
      </p:sp>
      <p:pic>
        <p:nvPicPr>
          <p:cNvPr id="4" name="Picture 3">
            <a:extLst>
              <a:ext uri="{FF2B5EF4-FFF2-40B4-BE49-F238E27FC236}">
                <a16:creationId xmlns:a16="http://schemas.microsoft.com/office/drawing/2014/main" id="{66A48BFA-5F1A-FDE6-1E2C-73FAE0320AB2}"/>
              </a:ext>
            </a:extLst>
          </p:cNvPr>
          <p:cNvPicPr>
            <a:picLocks noChangeAspect="1"/>
          </p:cNvPicPr>
          <p:nvPr/>
        </p:nvPicPr>
        <p:blipFill>
          <a:blip r:embed="rId3"/>
          <a:stretch>
            <a:fillRect/>
          </a:stretch>
        </p:blipFill>
        <p:spPr>
          <a:xfrm>
            <a:off x="5092739" y="452899"/>
            <a:ext cx="2924520" cy="3970418"/>
          </a:xfrm>
          <a:prstGeom prst="rect">
            <a:avLst/>
          </a:prstGeom>
        </p:spPr>
      </p:pic>
      <p:sp>
        <p:nvSpPr>
          <p:cNvPr id="3" name="TextBox 2">
            <a:extLst>
              <a:ext uri="{FF2B5EF4-FFF2-40B4-BE49-F238E27FC236}">
                <a16:creationId xmlns:a16="http://schemas.microsoft.com/office/drawing/2014/main" id="{9B0253A2-20E4-3433-14B5-9E91C6E1B059}"/>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1833936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16CDC-4189-6736-798D-46C20505CE1D}"/>
              </a:ext>
            </a:extLst>
          </p:cNvPr>
          <p:cNvSpPr>
            <a:spLocks noGrp="1"/>
          </p:cNvSpPr>
          <p:nvPr>
            <p:ph type="title"/>
          </p:nvPr>
        </p:nvSpPr>
        <p:spPr/>
        <p:txBody>
          <a:bodyPr/>
          <a:lstStyle/>
          <a:p>
            <a:r>
              <a:rPr lang="en-US"/>
              <a:t>Discussion Questions</a:t>
            </a:r>
          </a:p>
        </p:txBody>
      </p:sp>
      <p:sp>
        <p:nvSpPr>
          <p:cNvPr id="3" name="Text Placeholder 2">
            <a:extLst>
              <a:ext uri="{FF2B5EF4-FFF2-40B4-BE49-F238E27FC236}">
                <a16:creationId xmlns:a16="http://schemas.microsoft.com/office/drawing/2014/main" id="{31365604-19C5-4E3D-6958-51AEF7B89CA8}"/>
              </a:ext>
            </a:extLst>
          </p:cNvPr>
          <p:cNvSpPr>
            <a:spLocks noGrp="1"/>
          </p:cNvSpPr>
          <p:nvPr>
            <p:ph type="body" idx="1"/>
          </p:nvPr>
        </p:nvSpPr>
        <p:spPr/>
        <p:txBody>
          <a:bodyPr/>
          <a:lstStyle/>
          <a:p>
            <a:pPr>
              <a:spcAft>
                <a:spcPts val="1200"/>
              </a:spcAft>
              <a:buSzPct val="100000"/>
            </a:pPr>
            <a:r>
              <a:rPr lang="en-US" sz="1400"/>
              <a:t>How do these studies contribute to our nativist vs. constructivist debate from last class?</a:t>
            </a:r>
          </a:p>
          <a:p>
            <a:pPr>
              <a:spcAft>
                <a:spcPts val="1200"/>
              </a:spcAft>
              <a:buSzPct val="100000"/>
            </a:pPr>
            <a:r>
              <a:rPr lang="en-US" sz="1400"/>
              <a:t>For the second study, what might explain the cross-national differences in the G x E effect on intelligence/achievement? What national factors might be at play?</a:t>
            </a:r>
          </a:p>
          <a:p>
            <a:pPr>
              <a:spcAft>
                <a:spcPts val="1200"/>
              </a:spcAft>
              <a:buSzPct val="100000"/>
            </a:pPr>
            <a:r>
              <a:rPr lang="en-US" sz="1400"/>
              <a:t>Given that genetic influence on mental ability did not begin to play a role until 2 years of age, what does this tell us about intervention strategies?</a:t>
            </a:r>
          </a:p>
        </p:txBody>
      </p:sp>
      <p:sp>
        <p:nvSpPr>
          <p:cNvPr id="4" name="TextBox 3">
            <a:extLst>
              <a:ext uri="{FF2B5EF4-FFF2-40B4-BE49-F238E27FC236}">
                <a16:creationId xmlns:a16="http://schemas.microsoft.com/office/drawing/2014/main" id="{CB09E6DF-C1B6-FE6F-B016-EDAFF10396D2}"/>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608434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71">
          <a:extLst>
            <a:ext uri="{FF2B5EF4-FFF2-40B4-BE49-F238E27FC236}">
              <a16:creationId xmlns:a16="http://schemas.microsoft.com/office/drawing/2014/main" id="{9E005D16-9FF2-4DC9-3107-604D5E199F21}"/>
            </a:ext>
          </a:extLst>
        </p:cNvPr>
        <p:cNvGrpSpPr/>
        <p:nvPr/>
      </p:nvGrpSpPr>
      <p:grpSpPr>
        <a:xfrm>
          <a:off x="0" y="0"/>
          <a:ext cx="0" cy="0"/>
          <a:chOff x="0" y="0"/>
          <a:chExt cx="0" cy="0"/>
        </a:xfrm>
      </p:grpSpPr>
      <p:sp>
        <p:nvSpPr>
          <p:cNvPr id="572" name="Google Shape;572;p69">
            <a:extLst>
              <a:ext uri="{FF2B5EF4-FFF2-40B4-BE49-F238E27FC236}">
                <a16:creationId xmlns:a16="http://schemas.microsoft.com/office/drawing/2014/main" id="{FBD218D7-ACDD-941D-FB6C-F8B7A4817B8F}"/>
              </a:ext>
            </a:extLst>
          </p:cNvPr>
          <p:cNvSpPr txBox="1">
            <a:spLocks noGrp="1"/>
          </p:cNvSpPr>
          <p:nvPr>
            <p:ph type="title"/>
          </p:nvPr>
        </p:nvSpPr>
        <p:spPr>
          <a:xfrm>
            <a:off x="2294077" y="2076107"/>
            <a:ext cx="4555845" cy="99128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5400"/>
              <a:t>Intervention</a:t>
            </a:r>
            <a:endParaRPr sz="5400"/>
          </a:p>
        </p:txBody>
      </p:sp>
      <p:sp>
        <p:nvSpPr>
          <p:cNvPr id="2" name="TextBox 1">
            <a:extLst>
              <a:ext uri="{FF2B5EF4-FFF2-40B4-BE49-F238E27FC236}">
                <a16:creationId xmlns:a16="http://schemas.microsoft.com/office/drawing/2014/main" id="{AF241BF1-27BF-5047-5731-F213A9741B4A}"/>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383039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365C1F-DB6A-F408-23A5-4255650C1C69}"/>
              </a:ext>
            </a:extLst>
          </p:cNvPr>
          <p:cNvSpPr>
            <a:spLocks noGrp="1"/>
          </p:cNvSpPr>
          <p:nvPr>
            <p:ph type="title"/>
          </p:nvPr>
        </p:nvSpPr>
        <p:spPr>
          <a:xfrm>
            <a:off x="713224" y="445025"/>
            <a:ext cx="6040501" cy="572700"/>
          </a:xfrm>
        </p:spPr>
        <p:txBody>
          <a:bodyPr/>
          <a:lstStyle/>
          <a:p>
            <a:r>
              <a:rPr lang="en-US"/>
              <a:t>The Abecedarian Project: Overview</a:t>
            </a:r>
          </a:p>
        </p:txBody>
      </p:sp>
      <p:sp>
        <p:nvSpPr>
          <p:cNvPr id="6" name="Text Placeholder 5">
            <a:extLst>
              <a:ext uri="{FF2B5EF4-FFF2-40B4-BE49-F238E27FC236}">
                <a16:creationId xmlns:a16="http://schemas.microsoft.com/office/drawing/2014/main" id="{3AA86CA2-BDDF-391D-648C-C34615A3A8AB}"/>
              </a:ext>
            </a:extLst>
          </p:cNvPr>
          <p:cNvSpPr>
            <a:spLocks noGrp="1"/>
          </p:cNvSpPr>
          <p:nvPr>
            <p:ph type="body" idx="1"/>
          </p:nvPr>
        </p:nvSpPr>
        <p:spPr/>
        <p:txBody>
          <a:bodyPr/>
          <a:lstStyle/>
          <a:p>
            <a:pPr>
              <a:buSzPct val="100000"/>
            </a:pPr>
            <a:r>
              <a:rPr lang="en-US" sz="1600"/>
              <a:t>Children born between 1972 and 1977 were randomly assigned as infants to either the </a:t>
            </a:r>
            <a:r>
              <a:rPr lang="en-US" sz="1600" u="sng"/>
              <a:t>early educational intervention group</a:t>
            </a:r>
            <a:r>
              <a:rPr lang="en-US" sz="1600"/>
              <a:t> or the </a:t>
            </a:r>
            <a:r>
              <a:rPr lang="en-US" sz="1600" u="sng"/>
              <a:t>control group</a:t>
            </a:r>
            <a:endParaRPr lang="en-US" sz="1600"/>
          </a:p>
          <a:p>
            <a:pPr lvl="1">
              <a:buSzPct val="100000"/>
            </a:pPr>
            <a:r>
              <a:rPr lang="en-US"/>
              <a:t>Experimental group: full-time, high-quality educational intervention in a childcare setting from infancy through age 5</a:t>
            </a:r>
          </a:p>
          <a:p>
            <a:pPr lvl="2">
              <a:buSzPct val="100000"/>
            </a:pPr>
            <a:r>
              <a:rPr lang="en-US"/>
              <a:t>Educational “games” throughout day</a:t>
            </a:r>
          </a:p>
          <a:p>
            <a:pPr lvl="1">
              <a:buSzPct val="100000"/>
            </a:pPr>
            <a:r>
              <a:rPr lang="en-US"/>
              <a:t>Monitored their progress over time (1 – 35 years of age!)</a:t>
            </a:r>
          </a:p>
        </p:txBody>
      </p:sp>
      <p:sp>
        <p:nvSpPr>
          <p:cNvPr id="2" name="TextBox 1">
            <a:extLst>
              <a:ext uri="{FF2B5EF4-FFF2-40B4-BE49-F238E27FC236}">
                <a16:creationId xmlns:a16="http://schemas.microsoft.com/office/drawing/2014/main" id="{D67DB0F5-99F6-721E-D88A-26B03E693665}"/>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947513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5A350-528D-D34D-81D3-77069CE859D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BC2797F-454E-FFF4-31A6-4E3E0AF2728B}"/>
              </a:ext>
            </a:extLst>
          </p:cNvPr>
          <p:cNvSpPr>
            <a:spLocks noGrp="1"/>
          </p:cNvSpPr>
          <p:nvPr>
            <p:ph type="body" idx="1"/>
          </p:nvPr>
        </p:nvSpPr>
        <p:spPr>
          <a:xfrm>
            <a:off x="713249" y="1101045"/>
            <a:ext cx="7717500" cy="3295800"/>
          </a:xfrm>
        </p:spPr>
        <p:txBody>
          <a:bodyPr/>
          <a:lstStyle/>
          <a:p>
            <a:pPr marL="114300" indent="0">
              <a:buSzPct val="100000"/>
              <a:buNone/>
            </a:pPr>
            <a:endParaRPr lang="en-US" sz="1600" b="1"/>
          </a:p>
          <a:p>
            <a:pPr marL="114300" indent="0">
              <a:buSzPct val="100000"/>
              <a:buNone/>
            </a:pPr>
            <a:endParaRPr lang="en-US" sz="1600"/>
          </a:p>
        </p:txBody>
      </p:sp>
      <p:pic>
        <p:nvPicPr>
          <p:cNvPr id="6" name="Online Media 5" title="Abecedarian Study - Dr Joseph Sparling">
            <a:hlinkClick r:id="" action="ppaction://media"/>
            <a:extLst>
              <a:ext uri="{FF2B5EF4-FFF2-40B4-BE49-F238E27FC236}">
                <a16:creationId xmlns:a16="http://schemas.microsoft.com/office/drawing/2014/main" id="{792F5C3D-B209-3224-E020-A70CCF1E4952}"/>
              </a:ext>
            </a:extLst>
          </p:cNvPr>
          <p:cNvPicPr>
            <a:picLocks noRot="1" noChangeAspect="1"/>
          </p:cNvPicPr>
          <p:nvPr>
            <a:videoFile r:link="rId1"/>
          </p:nvPr>
        </p:nvPicPr>
        <p:blipFill>
          <a:blip r:embed="rId4"/>
          <a:stretch>
            <a:fillRect/>
          </a:stretch>
        </p:blipFill>
        <p:spPr>
          <a:xfrm>
            <a:off x="1642686" y="374764"/>
            <a:ext cx="5858628" cy="4393971"/>
          </a:xfrm>
          <a:prstGeom prst="rect">
            <a:avLst/>
          </a:prstGeom>
        </p:spPr>
      </p:pic>
      <p:sp>
        <p:nvSpPr>
          <p:cNvPr id="2" name="TextBox 1">
            <a:extLst>
              <a:ext uri="{FF2B5EF4-FFF2-40B4-BE49-F238E27FC236}">
                <a16:creationId xmlns:a16="http://schemas.microsoft.com/office/drawing/2014/main" id="{AFF986A5-53E5-7E01-2148-F883F5F78A80}"/>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78921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1">
          <a:extLst>
            <a:ext uri="{FF2B5EF4-FFF2-40B4-BE49-F238E27FC236}">
              <a16:creationId xmlns:a16="http://schemas.microsoft.com/office/drawing/2014/main" id="{1D9B0F43-B7AA-12DB-823C-E0892CCDA052}"/>
            </a:ext>
          </a:extLst>
        </p:cNvPr>
        <p:cNvGrpSpPr/>
        <p:nvPr/>
      </p:nvGrpSpPr>
      <p:grpSpPr>
        <a:xfrm>
          <a:off x="0" y="0"/>
          <a:ext cx="0" cy="0"/>
          <a:chOff x="0" y="0"/>
          <a:chExt cx="0" cy="0"/>
        </a:xfrm>
      </p:grpSpPr>
      <p:sp>
        <p:nvSpPr>
          <p:cNvPr id="572" name="Google Shape;572;p69">
            <a:extLst>
              <a:ext uri="{FF2B5EF4-FFF2-40B4-BE49-F238E27FC236}">
                <a16:creationId xmlns:a16="http://schemas.microsoft.com/office/drawing/2014/main" id="{10568181-8138-16A4-7736-89A31317DDD6}"/>
              </a:ext>
            </a:extLst>
          </p:cNvPr>
          <p:cNvSpPr txBox="1">
            <a:spLocks noGrp="1"/>
          </p:cNvSpPr>
          <p:nvPr>
            <p:ph type="title"/>
          </p:nvPr>
        </p:nvSpPr>
        <p:spPr>
          <a:xfrm>
            <a:off x="2294077" y="1682246"/>
            <a:ext cx="4555845" cy="177900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5400"/>
              <a:t>Education and Intelligence</a:t>
            </a:r>
            <a:endParaRPr sz="5400"/>
          </a:p>
        </p:txBody>
      </p:sp>
      <p:sp>
        <p:nvSpPr>
          <p:cNvPr id="2" name="TextBox 1">
            <a:extLst>
              <a:ext uri="{FF2B5EF4-FFF2-40B4-BE49-F238E27FC236}">
                <a16:creationId xmlns:a16="http://schemas.microsoft.com/office/drawing/2014/main" id="{C0510552-878F-5939-010A-5CE4454F2981}"/>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1820899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093EB-5743-4BB4-31D8-12EC72C4024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524FE64-32E9-8A4F-BA15-114C02FB9246}"/>
              </a:ext>
            </a:extLst>
          </p:cNvPr>
          <p:cNvPicPr>
            <a:picLocks noChangeAspect="1"/>
          </p:cNvPicPr>
          <p:nvPr/>
        </p:nvPicPr>
        <p:blipFill>
          <a:blip r:embed="rId3"/>
          <a:stretch>
            <a:fillRect/>
          </a:stretch>
        </p:blipFill>
        <p:spPr>
          <a:xfrm>
            <a:off x="379378" y="1479063"/>
            <a:ext cx="8385243" cy="2185374"/>
          </a:xfrm>
          <a:prstGeom prst="rect">
            <a:avLst/>
          </a:prstGeom>
        </p:spPr>
      </p:pic>
      <p:sp>
        <p:nvSpPr>
          <p:cNvPr id="2" name="TextBox 1">
            <a:extLst>
              <a:ext uri="{FF2B5EF4-FFF2-40B4-BE49-F238E27FC236}">
                <a16:creationId xmlns:a16="http://schemas.microsoft.com/office/drawing/2014/main" id="{0ABA57A9-0639-29C9-89B9-1C78D09C247B}"/>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5409985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3">
          <a:extLst>
            <a:ext uri="{FF2B5EF4-FFF2-40B4-BE49-F238E27FC236}">
              <a16:creationId xmlns:a16="http://schemas.microsoft.com/office/drawing/2014/main" id="{E778388A-AF25-9636-B5EF-D3F3EBED24C7}"/>
            </a:ext>
          </a:extLst>
        </p:cNvPr>
        <p:cNvGrpSpPr/>
        <p:nvPr/>
      </p:nvGrpSpPr>
      <p:grpSpPr>
        <a:xfrm>
          <a:off x="0" y="0"/>
          <a:ext cx="0" cy="0"/>
          <a:chOff x="0" y="0"/>
          <a:chExt cx="0" cy="0"/>
        </a:xfrm>
      </p:grpSpPr>
      <p:sp>
        <p:nvSpPr>
          <p:cNvPr id="494" name="Google Shape;494;p61">
            <a:extLst>
              <a:ext uri="{FF2B5EF4-FFF2-40B4-BE49-F238E27FC236}">
                <a16:creationId xmlns:a16="http://schemas.microsoft.com/office/drawing/2014/main" id="{75FE6221-5020-183E-E13C-2E86C0AD5DCD}"/>
              </a:ext>
            </a:extLst>
          </p:cNvPr>
          <p:cNvSpPr txBox="1">
            <a:spLocks noGrp="1"/>
          </p:cNvSpPr>
          <p:nvPr>
            <p:ph type="title"/>
          </p:nvPr>
        </p:nvSpPr>
        <p:spPr>
          <a:xfrm>
            <a:off x="2780100" y="606864"/>
            <a:ext cx="3583800" cy="66749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t>Study Aims</a:t>
            </a:r>
            <a:endParaRPr sz="3600"/>
          </a:p>
        </p:txBody>
      </p:sp>
      <p:sp>
        <p:nvSpPr>
          <p:cNvPr id="497" name="Google Shape;497;p61">
            <a:extLst>
              <a:ext uri="{FF2B5EF4-FFF2-40B4-BE49-F238E27FC236}">
                <a16:creationId xmlns:a16="http://schemas.microsoft.com/office/drawing/2014/main" id="{9A5F4E72-DA9B-8392-B382-C90CE22BB536}"/>
              </a:ext>
            </a:extLst>
          </p:cNvPr>
          <p:cNvSpPr txBox="1">
            <a:spLocks noGrp="1"/>
          </p:cNvSpPr>
          <p:nvPr>
            <p:ph type="subTitle" idx="2"/>
          </p:nvPr>
        </p:nvSpPr>
        <p:spPr>
          <a:xfrm>
            <a:off x="3278872" y="2490888"/>
            <a:ext cx="2486100" cy="86191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Montserrat SemiBold" panose="00000700000000000000" pitchFamily="2" charset="0"/>
              </a:rPr>
              <a:t>What factors moderate the effect of education on intelligence?</a:t>
            </a:r>
            <a:endParaRPr>
              <a:latin typeface="Montserrat SemiBold" panose="00000700000000000000" pitchFamily="2" charset="0"/>
            </a:endParaRPr>
          </a:p>
        </p:txBody>
      </p:sp>
      <p:sp>
        <p:nvSpPr>
          <p:cNvPr id="498" name="Google Shape;498;p61">
            <a:extLst>
              <a:ext uri="{FF2B5EF4-FFF2-40B4-BE49-F238E27FC236}">
                <a16:creationId xmlns:a16="http://schemas.microsoft.com/office/drawing/2014/main" id="{1DF301AD-F2FD-58F7-07E1-DE23DBDFC77A}"/>
              </a:ext>
            </a:extLst>
          </p:cNvPr>
          <p:cNvSpPr txBox="1">
            <a:spLocks noGrp="1"/>
          </p:cNvSpPr>
          <p:nvPr>
            <p:ph type="subTitle" idx="4"/>
          </p:nvPr>
        </p:nvSpPr>
        <p:spPr>
          <a:xfrm>
            <a:off x="404055" y="2490888"/>
            <a:ext cx="2486100" cy="1443751"/>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a:latin typeface="Montserrat SemiBold" panose="00000700000000000000" pitchFamily="2" charset="0"/>
              </a:rPr>
              <a:t>Do increases in normal-range educational duration after early childhood have positive effects on student’s later intelligence?</a:t>
            </a:r>
            <a:endParaRPr>
              <a:latin typeface="Montserrat SemiBold" panose="00000700000000000000" pitchFamily="2" charset="0"/>
            </a:endParaRPr>
          </a:p>
        </p:txBody>
      </p:sp>
      <p:sp>
        <p:nvSpPr>
          <p:cNvPr id="503" name="Google Shape;503;p61">
            <a:extLst>
              <a:ext uri="{FF2B5EF4-FFF2-40B4-BE49-F238E27FC236}">
                <a16:creationId xmlns:a16="http://schemas.microsoft.com/office/drawing/2014/main" id="{A212C7D1-EDBB-9D61-CA4B-063338028D2E}"/>
              </a:ext>
            </a:extLst>
          </p:cNvPr>
          <p:cNvSpPr txBox="1">
            <a:spLocks noGrp="1"/>
          </p:cNvSpPr>
          <p:nvPr>
            <p:ph type="title" idx="9"/>
          </p:nvPr>
        </p:nvSpPr>
        <p:spPr>
          <a:xfrm>
            <a:off x="942895" y="1740558"/>
            <a:ext cx="1408424" cy="667500"/>
          </a:xfrm>
          <a:prstGeom prst="rect">
            <a:avLst/>
          </a:prstGeom>
          <a:ln w="12700">
            <a:solidFill>
              <a:schemeClr val="accent4"/>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504" name="Google Shape;504;p61">
            <a:extLst>
              <a:ext uri="{FF2B5EF4-FFF2-40B4-BE49-F238E27FC236}">
                <a16:creationId xmlns:a16="http://schemas.microsoft.com/office/drawing/2014/main" id="{63B69497-E043-CF49-B088-06E8D4B2D022}"/>
              </a:ext>
            </a:extLst>
          </p:cNvPr>
          <p:cNvSpPr txBox="1">
            <a:spLocks noGrp="1"/>
          </p:cNvSpPr>
          <p:nvPr>
            <p:ph type="title" idx="13"/>
          </p:nvPr>
        </p:nvSpPr>
        <p:spPr>
          <a:xfrm>
            <a:off x="3817710" y="1740558"/>
            <a:ext cx="1408424" cy="667500"/>
          </a:xfrm>
          <a:prstGeom prst="rect">
            <a:avLst/>
          </a:prstGeom>
          <a:ln w="12700">
            <a:solidFill>
              <a:schemeClr val="accent4"/>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2" name="Google Shape;504;p61">
            <a:extLst>
              <a:ext uri="{FF2B5EF4-FFF2-40B4-BE49-F238E27FC236}">
                <a16:creationId xmlns:a16="http://schemas.microsoft.com/office/drawing/2014/main" id="{8BB9A288-549F-54BC-8566-B9083D8662A2}"/>
              </a:ext>
            </a:extLst>
          </p:cNvPr>
          <p:cNvSpPr txBox="1">
            <a:spLocks/>
          </p:cNvSpPr>
          <p:nvPr/>
        </p:nvSpPr>
        <p:spPr>
          <a:xfrm>
            <a:off x="6692525" y="1740558"/>
            <a:ext cx="1408424" cy="667500"/>
          </a:xfrm>
          <a:prstGeom prst="rect">
            <a:avLst/>
          </a:prstGeom>
          <a:noFill/>
          <a:ln w="12700">
            <a:solidFill>
              <a:schemeClr val="accent4"/>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4000"/>
              <a:buFont typeface="Vidaloka"/>
              <a:buNone/>
              <a:defRPr sz="3800" b="0" i="0" u="none" strike="noStrike" cap="none">
                <a:solidFill>
                  <a:schemeClr val="accent1"/>
                </a:solidFill>
                <a:latin typeface="Vidaloka"/>
                <a:ea typeface="Vidaloka"/>
                <a:cs typeface="Vidaloka"/>
                <a:sym typeface="Vidaloka"/>
              </a:defRPr>
            </a:lvl1pPr>
            <a:lvl2pPr marR="0" lvl="1"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chemeClr val="dk2"/>
              </a:buClr>
              <a:buSzPts val="4000"/>
              <a:buFont typeface="Arial"/>
              <a:buNone/>
              <a:defRPr sz="4000" b="0" i="1" u="none" strike="noStrike" cap="none">
                <a:solidFill>
                  <a:schemeClr val="dk2"/>
                </a:solidFill>
                <a:latin typeface="Arial"/>
                <a:ea typeface="Arial"/>
                <a:cs typeface="Arial"/>
                <a:sym typeface="Arial"/>
              </a:defRPr>
            </a:lvl9pPr>
          </a:lstStyle>
          <a:p>
            <a:r>
              <a:rPr lang="en"/>
              <a:t>03</a:t>
            </a:r>
          </a:p>
        </p:txBody>
      </p:sp>
      <p:sp>
        <p:nvSpPr>
          <p:cNvPr id="3" name="Google Shape;497;p61">
            <a:extLst>
              <a:ext uri="{FF2B5EF4-FFF2-40B4-BE49-F238E27FC236}">
                <a16:creationId xmlns:a16="http://schemas.microsoft.com/office/drawing/2014/main" id="{3FF3DC33-47EF-3C45-B600-0380F5B6C2B3}"/>
              </a:ext>
            </a:extLst>
          </p:cNvPr>
          <p:cNvSpPr txBox="1">
            <a:spLocks/>
          </p:cNvSpPr>
          <p:nvPr/>
        </p:nvSpPr>
        <p:spPr>
          <a:xfrm>
            <a:off x="6153689" y="2490888"/>
            <a:ext cx="2486100" cy="184321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1400"/>
              <a:buFont typeface="Montserrat"/>
              <a:buNone/>
              <a:defRPr sz="1400" b="0" i="0" u="none" strike="noStrike" cap="none">
                <a:solidFill>
                  <a:schemeClr val="dk1"/>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None/>
              <a:defRPr sz="1400" b="0" i="0" u="none" strike="noStrike" cap="none">
                <a:solidFill>
                  <a:schemeClr val="dk2"/>
                </a:solidFill>
                <a:latin typeface="Montserrat"/>
                <a:ea typeface="Montserrat"/>
                <a:cs typeface="Montserrat"/>
                <a:sym typeface="Montserrat"/>
              </a:defRPr>
            </a:lvl9pPr>
          </a:lstStyle>
          <a:p>
            <a:pPr marL="0" indent="0"/>
            <a:r>
              <a:rPr lang="en-US">
                <a:latin typeface="Montserrat SemiBold" panose="00000700000000000000" pitchFamily="2" charset="0"/>
              </a:rPr>
              <a:t>To what extent is there publication bias in this literature, such that the meta-analytic effects might be biased by a disproportionate number of positive results?</a:t>
            </a:r>
          </a:p>
        </p:txBody>
      </p:sp>
      <p:sp>
        <p:nvSpPr>
          <p:cNvPr id="4" name="TextBox 3">
            <a:extLst>
              <a:ext uri="{FF2B5EF4-FFF2-40B4-BE49-F238E27FC236}">
                <a16:creationId xmlns:a16="http://schemas.microsoft.com/office/drawing/2014/main" id="{59AA469C-7A12-2BC6-8249-37C2ED593B54}"/>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319711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 grpId="0" build="p"/>
      <p:bldP spid="498" grpId="0" build="p"/>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802FF-91F1-D0B6-C283-63B7841B80C9}"/>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1A5C622D-E9A0-1F00-39B6-E80EE9D36150}"/>
              </a:ext>
            </a:extLst>
          </p:cNvPr>
          <p:cNvSpPr>
            <a:spLocks noGrp="1"/>
          </p:cNvSpPr>
          <p:nvPr>
            <p:ph type="title"/>
          </p:nvPr>
        </p:nvSpPr>
        <p:spPr>
          <a:xfrm>
            <a:off x="208955" y="437562"/>
            <a:ext cx="4711500" cy="572700"/>
          </a:xfrm>
        </p:spPr>
        <p:txBody>
          <a:bodyPr/>
          <a:lstStyle/>
          <a:p>
            <a:r>
              <a:rPr lang="en-US"/>
              <a:t>Methods</a:t>
            </a:r>
          </a:p>
        </p:txBody>
      </p:sp>
      <p:grpSp>
        <p:nvGrpSpPr>
          <p:cNvPr id="44" name="Group 43">
            <a:extLst>
              <a:ext uri="{FF2B5EF4-FFF2-40B4-BE49-F238E27FC236}">
                <a16:creationId xmlns:a16="http://schemas.microsoft.com/office/drawing/2014/main" id="{43840A32-EA20-5029-484A-054BBAFBD731}"/>
              </a:ext>
            </a:extLst>
          </p:cNvPr>
          <p:cNvGrpSpPr/>
          <p:nvPr/>
        </p:nvGrpSpPr>
        <p:grpSpPr>
          <a:xfrm>
            <a:off x="456214" y="1224557"/>
            <a:ext cx="3199861" cy="1390574"/>
            <a:chOff x="5194348" y="1271978"/>
            <a:chExt cx="3199861" cy="1390574"/>
          </a:xfrm>
        </p:grpSpPr>
        <p:grpSp>
          <p:nvGrpSpPr>
            <p:cNvPr id="40" name="Group 39">
              <a:extLst>
                <a:ext uri="{FF2B5EF4-FFF2-40B4-BE49-F238E27FC236}">
                  <a16:creationId xmlns:a16="http://schemas.microsoft.com/office/drawing/2014/main" id="{31613C08-01C1-A97D-CC98-90EEE2280CAF}"/>
                </a:ext>
              </a:extLst>
            </p:cNvPr>
            <p:cNvGrpSpPr/>
            <p:nvPr/>
          </p:nvGrpSpPr>
          <p:grpSpPr>
            <a:xfrm>
              <a:off x="5194348" y="1271978"/>
              <a:ext cx="460753" cy="463852"/>
              <a:chOff x="5194348" y="1324492"/>
              <a:chExt cx="460753" cy="463852"/>
            </a:xfrm>
          </p:grpSpPr>
          <p:sp>
            <p:nvSpPr>
              <p:cNvPr id="32" name="Oval 31">
                <a:extLst>
                  <a:ext uri="{FF2B5EF4-FFF2-40B4-BE49-F238E27FC236}">
                    <a16:creationId xmlns:a16="http://schemas.microsoft.com/office/drawing/2014/main" id="{E009328E-7B5F-F7E8-919D-38FFC31FA7F7}"/>
                  </a:ext>
                </a:extLst>
              </p:cNvPr>
              <p:cNvSpPr/>
              <p:nvPr/>
            </p:nvSpPr>
            <p:spPr>
              <a:xfrm>
                <a:off x="5194348" y="1324492"/>
                <a:ext cx="460753" cy="463852"/>
              </a:xfrm>
              <a:prstGeom prst="ellipse">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Google Shape;7013;p143">
                <a:extLst>
                  <a:ext uri="{FF2B5EF4-FFF2-40B4-BE49-F238E27FC236}">
                    <a16:creationId xmlns:a16="http://schemas.microsoft.com/office/drawing/2014/main" id="{5E0B3568-5D45-E1C1-4E22-2C474159EC43}"/>
                  </a:ext>
                </a:extLst>
              </p:cNvPr>
              <p:cNvSpPr/>
              <p:nvPr/>
            </p:nvSpPr>
            <p:spPr>
              <a:xfrm>
                <a:off x="5301064" y="1396499"/>
                <a:ext cx="247320" cy="297913"/>
              </a:xfrm>
              <a:custGeom>
                <a:avLst/>
                <a:gdLst/>
                <a:ahLst/>
                <a:cxnLst/>
                <a:rect l="l" t="t" r="r" b="b"/>
                <a:pathLst>
                  <a:path w="10807" h="12666" extrusionOk="0">
                    <a:moveTo>
                      <a:pt x="5419" y="851"/>
                    </a:moveTo>
                    <a:cubicBezTo>
                      <a:pt x="5640" y="851"/>
                      <a:pt x="5797" y="1040"/>
                      <a:pt x="5829" y="1261"/>
                    </a:cubicBezTo>
                    <a:cubicBezTo>
                      <a:pt x="5829" y="1513"/>
                      <a:pt x="6049" y="1670"/>
                      <a:pt x="6270" y="1670"/>
                    </a:cubicBezTo>
                    <a:lnTo>
                      <a:pt x="7940" y="1670"/>
                    </a:lnTo>
                    <a:cubicBezTo>
                      <a:pt x="8160" y="1670"/>
                      <a:pt x="8318" y="1859"/>
                      <a:pt x="8349" y="2048"/>
                    </a:cubicBezTo>
                    <a:lnTo>
                      <a:pt x="8349" y="2489"/>
                    </a:lnTo>
                    <a:lnTo>
                      <a:pt x="2615" y="2489"/>
                    </a:lnTo>
                    <a:lnTo>
                      <a:pt x="2615" y="2048"/>
                    </a:lnTo>
                    <a:lnTo>
                      <a:pt x="2521" y="2048"/>
                    </a:lnTo>
                    <a:cubicBezTo>
                      <a:pt x="2521" y="1828"/>
                      <a:pt x="2741" y="1670"/>
                      <a:pt x="2962" y="1670"/>
                    </a:cubicBezTo>
                    <a:lnTo>
                      <a:pt x="4569" y="1670"/>
                    </a:lnTo>
                    <a:cubicBezTo>
                      <a:pt x="4821" y="1670"/>
                      <a:pt x="5010" y="1481"/>
                      <a:pt x="5010" y="1261"/>
                    </a:cubicBezTo>
                    <a:cubicBezTo>
                      <a:pt x="5010" y="1040"/>
                      <a:pt x="5199" y="882"/>
                      <a:pt x="5419" y="851"/>
                    </a:cubicBezTo>
                    <a:close/>
                    <a:moveTo>
                      <a:pt x="8203" y="5651"/>
                    </a:moveTo>
                    <a:cubicBezTo>
                      <a:pt x="8417" y="5651"/>
                      <a:pt x="8629" y="5730"/>
                      <a:pt x="8790" y="5892"/>
                    </a:cubicBezTo>
                    <a:lnTo>
                      <a:pt x="8885" y="5955"/>
                    </a:lnTo>
                    <a:cubicBezTo>
                      <a:pt x="9200" y="6270"/>
                      <a:pt x="9200" y="6805"/>
                      <a:pt x="8885" y="7152"/>
                    </a:cubicBezTo>
                    <a:lnTo>
                      <a:pt x="5577" y="10428"/>
                    </a:lnTo>
                    <a:cubicBezTo>
                      <a:pt x="5419" y="10586"/>
                      <a:pt x="5199" y="10665"/>
                      <a:pt x="4978" y="10665"/>
                    </a:cubicBezTo>
                    <a:cubicBezTo>
                      <a:pt x="4758" y="10665"/>
                      <a:pt x="4537" y="10586"/>
                      <a:pt x="4380" y="10428"/>
                    </a:cubicBezTo>
                    <a:lnTo>
                      <a:pt x="2773" y="8822"/>
                    </a:lnTo>
                    <a:cubicBezTo>
                      <a:pt x="2458" y="8507"/>
                      <a:pt x="2458" y="7971"/>
                      <a:pt x="2773" y="7656"/>
                    </a:cubicBezTo>
                    <a:lnTo>
                      <a:pt x="2836" y="7561"/>
                    </a:lnTo>
                    <a:cubicBezTo>
                      <a:pt x="2993" y="7404"/>
                      <a:pt x="3214" y="7325"/>
                      <a:pt x="3434" y="7325"/>
                    </a:cubicBezTo>
                    <a:cubicBezTo>
                      <a:pt x="3655" y="7325"/>
                      <a:pt x="3876" y="7404"/>
                      <a:pt x="4033" y="7561"/>
                    </a:cubicBezTo>
                    <a:lnTo>
                      <a:pt x="4978" y="8507"/>
                    </a:lnTo>
                    <a:lnTo>
                      <a:pt x="7625" y="5860"/>
                    </a:lnTo>
                    <a:cubicBezTo>
                      <a:pt x="7793" y="5722"/>
                      <a:pt x="7999" y="5651"/>
                      <a:pt x="8203" y="5651"/>
                    </a:cubicBezTo>
                    <a:close/>
                    <a:moveTo>
                      <a:pt x="5419" y="0"/>
                    </a:moveTo>
                    <a:cubicBezTo>
                      <a:pt x="4852" y="0"/>
                      <a:pt x="4411" y="347"/>
                      <a:pt x="4222" y="851"/>
                    </a:cubicBezTo>
                    <a:lnTo>
                      <a:pt x="2930" y="851"/>
                    </a:lnTo>
                    <a:cubicBezTo>
                      <a:pt x="2363" y="851"/>
                      <a:pt x="1954" y="1198"/>
                      <a:pt x="1733" y="1670"/>
                    </a:cubicBezTo>
                    <a:lnTo>
                      <a:pt x="442" y="1670"/>
                    </a:lnTo>
                    <a:cubicBezTo>
                      <a:pt x="221" y="1670"/>
                      <a:pt x="0" y="1859"/>
                      <a:pt x="0" y="2048"/>
                    </a:cubicBezTo>
                    <a:lnTo>
                      <a:pt x="0" y="12256"/>
                    </a:lnTo>
                    <a:cubicBezTo>
                      <a:pt x="0" y="12508"/>
                      <a:pt x="221" y="12665"/>
                      <a:pt x="442" y="12665"/>
                    </a:cubicBezTo>
                    <a:lnTo>
                      <a:pt x="10366" y="12665"/>
                    </a:lnTo>
                    <a:cubicBezTo>
                      <a:pt x="10618" y="12665"/>
                      <a:pt x="10807" y="12445"/>
                      <a:pt x="10807" y="12256"/>
                    </a:cubicBezTo>
                    <a:lnTo>
                      <a:pt x="10807" y="2048"/>
                    </a:lnTo>
                    <a:cubicBezTo>
                      <a:pt x="10807" y="1828"/>
                      <a:pt x="10618" y="1670"/>
                      <a:pt x="10366" y="1670"/>
                    </a:cubicBezTo>
                    <a:lnTo>
                      <a:pt x="9074" y="1670"/>
                    </a:lnTo>
                    <a:cubicBezTo>
                      <a:pt x="8916" y="1198"/>
                      <a:pt x="8444" y="851"/>
                      <a:pt x="7877" y="851"/>
                    </a:cubicBezTo>
                    <a:lnTo>
                      <a:pt x="6585" y="851"/>
                    </a:lnTo>
                    <a:cubicBezTo>
                      <a:pt x="6427" y="378"/>
                      <a:pt x="5955" y="0"/>
                      <a:pt x="5419"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TextBox 40">
              <a:extLst>
                <a:ext uri="{FF2B5EF4-FFF2-40B4-BE49-F238E27FC236}">
                  <a16:creationId xmlns:a16="http://schemas.microsoft.com/office/drawing/2014/main" id="{81AF07E9-5CDF-970F-1E31-63B58EE36791}"/>
                </a:ext>
              </a:extLst>
            </p:cNvPr>
            <p:cNvSpPr txBox="1"/>
            <p:nvPr/>
          </p:nvSpPr>
          <p:spPr>
            <a:xfrm>
              <a:off x="5761817" y="1319238"/>
              <a:ext cx="1632978" cy="369332"/>
            </a:xfrm>
            <a:prstGeom prst="rect">
              <a:avLst/>
            </a:prstGeom>
            <a:noFill/>
          </p:spPr>
          <p:txBody>
            <a:bodyPr wrap="square" rtlCol="0">
              <a:spAutoFit/>
            </a:bodyPr>
            <a:lstStyle/>
            <a:p>
              <a:r>
                <a:rPr lang="en-US" sz="1800">
                  <a:latin typeface="Montserrat" panose="00000500000000000000" pitchFamily="2" charset="0"/>
                </a:rPr>
                <a:t>Procedure</a:t>
              </a:r>
            </a:p>
          </p:txBody>
        </p:sp>
        <p:sp>
          <p:nvSpPr>
            <p:cNvPr id="42" name="TextBox 41">
              <a:extLst>
                <a:ext uri="{FF2B5EF4-FFF2-40B4-BE49-F238E27FC236}">
                  <a16:creationId xmlns:a16="http://schemas.microsoft.com/office/drawing/2014/main" id="{A0997407-297D-F3EA-6207-8F27E1716F09}"/>
                </a:ext>
              </a:extLst>
            </p:cNvPr>
            <p:cNvSpPr txBox="1"/>
            <p:nvPr/>
          </p:nvSpPr>
          <p:spPr>
            <a:xfrm>
              <a:off x="5194348" y="1831555"/>
              <a:ext cx="3199861" cy="830997"/>
            </a:xfrm>
            <a:prstGeom prst="rect">
              <a:avLst/>
            </a:prstGeom>
            <a:noFill/>
          </p:spPr>
          <p:txBody>
            <a:bodyPr wrap="square" rtlCol="0">
              <a:spAutoFit/>
            </a:bodyPr>
            <a:lstStyle/>
            <a:p>
              <a:r>
                <a:rPr lang="en-US" sz="1200">
                  <a:latin typeface="Montserrat" panose="00000500000000000000" pitchFamily="2" charset="0"/>
                </a:rPr>
                <a:t>Analyzed results from 3 most quasi-experimental methods</a:t>
              </a:r>
            </a:p>
            <a:p>
              <a:pPr marL="171450" indent="-171450">
                <a:buFont typeface="Arial" panose="020B0604020202020204" pitchFamily="34" charset="0"/>
                <a:buChar char="•"/>
              </a:pPr>
              <a:r>
                <a:rPr lang="en-US" sz="1200">
                  <a:latin typeface="Montserrat" panose="00000500000000000000" pitchFamily="2" charset="0"/>
                </a:rPr>
                <a:t>Minimizes selection processing effects</a:t>
              </a:r>
            </a:p>
          </p:txBody>
        </p:sp>
      </p:grpSp>
      <p:sp>
        <p:nvSpPr>
          <p:cNvPr id="2" name="TextBox 1">
            <a:extLst>
              <a:ext uri="{FF2B5EF4-FFF2-40B4-BE49-F238E27FC236}">
                <a16:creationId xmlns:a16="http://schemas.microsoft.com/office/drawing/2014/main" id="{725F5B2C-3438-7FD1-FDA0-4F5A593129F6}"/>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541047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6C9EE-A352-63FB-4C4E-4A9EDE1EF7D7}"/>
              </a:ext>
            </a:extLst>
          </p:cNvPr>
          <p:cNvSpPr>
            <a:spLocks noGrp="1"/>
          </p:cNvSpPr>
          <p:nvPr>
            <p:ph type="title"/>
          </p:nvPr>
        </p:nvSpPr>
        <p:spPr/>
        <p:txBody>
          <a:bodyPr/>
          <a:lstStyle/>
          <a:p>
            <a:r>
              <a:rPr lang="en-US"/>
              <a:t>Three Types of Studies</a:t>
            </a:r>
          </a:p>
        </p:txBody>
      </p:sp>
      <p:sp>
        <p:nvSpPr>
          <p:cNvPr id="3" name="Text Placeholder 2">
            <a:extLst>
              <a:ext uri="{FF2B5EF4-FFF2-40B4-BE49-F238E27FC236}">
                <a16:creationId xmlns:a16="http://schemas.microsoft.com/office/drawing/2014/main" id="{D6F337EC-2BC5-634E-2685-69D3F5D22EDE}"/>
              </a:ext>
            </a:extLst>
          </p:cNvPr>
          <p:cNvSpPr>
            <a:spLocks noGrp="1"/>
          </p:cNvSpPr>
          <p:nvPr>
            <p:ph type="body" idx="1"/>
          </p:nvPr>
        </p:nvSpPr>
        <p:spPr>
          <a:xfrm>
            <a:off x="713250" y="1184694"/>
            <a:ext cx="7717500" cy="3295800"/>
          </a:xfrm>
        </p:spPr>
        <p:txBody>
          <a:bodyPr/>
          <a:lstStyle/>
          <a:p>
            <a:pPr>
              <a:spcAft>
                <a:spcPts val="600"/>
              </a:spcAft>
              <a:buSzPct val="100000"/>
              <a:buFont typeface="+mj-lt"/>
              <a:buAutoNum type="arabicPeriod"/>
            </a:pPr>
            <a:r>
              <a:rPr lang="en-US" sz="1600"/>
              <a:t>Control prior intelligence</a:t>
            </a:r>
          </a:p>
          <a:p>
            <a:pPr lvl="1">
              <a:spcAft>
                <a:spcPts val="600"/>
              </a:spcAft>
              <a:buSzPct val="100000"/>
              <a:buFont typeface="Arial" panose="020B0604020202020204" pitchFamily="34" charset="0"/>
              <a:buChar char="•"/>
            </a:pPr>
            <a:r>
              <a:rPr lang="en-US"/>
              <a:t>Longitudinal study</a:t>
            </a:r>
          </a:p>
          <a:p>
            <a:pPr lvl="1">
              <a:spcAft>
                <a:spcPts val="600"/>
              </a:spcAft>
              <a:buSzPct val="100000"/>
              <a:buFont typeface="Arial" panose="020B0604020202020204" pitchFamily="34" charset="0"/>
              <a:buChar char="•"/>
            </a:pPr>
            <a:r>
              <a:rPr lang="en-US"/>
              <a:t>Cognitive testing data collected </a:t>
            </a:r>
            <a:r>
              <a:rPr lang="en-US" i="1"/>
              <a:t>before</a:t>
            </a:r>
            <a:r>
              <a:rPr lang="en-US"/>
              <a:t> and </a:t>
            </a:r>
            <a:r>
              <a:rPr lang="en-US" i="1"/>
              <a:t>after</a:t>
            </a:r>
            <a:r>
              <a:rPr lang="en-US"/>
              <a:t> variation in education duration</a:t>
            </a:r>
          </a:p>
          <a:p>
            <a:pPr>
              <a:spcAft>
                <a:spcPts val="600"/>
              </a:spcAft>
              <a:buSzPct val="100000"/>
              <a:buFont typeface="+mj-lt"/>
              <a:buAutoNum type="arabicPeriod"/>
            </a:pPr>
            <a:r>
              <a:rPr lang="en-US" sz="1600"/>
              <a:t>Policy change</a:t>
            </a:r>
          </a:p>
          <a:p>
            <a:pPr lvl="1">
              <a:spcAft>
                <a:spcPts val="600"/>
              </a:spcAft>
              <a:buSzPct val="100000"/>
              <a:buFont typeface="Arial" panose="020B0604020202020204" pitchFamily="34" charset="0"/>
              <a:buChar char="•"/>
            </a:pPr>
            <a:r>
              <a:rPr lang="en-US"/>
              <a:t>Studies in which education duration changes because of some broader factor not specific to the individual (e.g., 1960s education reform in Norway)</a:t>
            </a:r>
          </a:p>
          <a:p>
            <a:pPr>
              <a:spcAft>
                <a:spcPts val="600"/>
              </a:spcAft>
              <a:buSzPct val="100000"/>
              <a:buFont typeface="+mj-lt"/>
              <a:buAutoNum type="arabicPeriod"/>
            </a:pPr>
            <a:r>
              <a:rPr lang="en-US" sz="1600"/>
              <a:t>School-age cutoff</a:t>
            </a:r>
          </a:p>
          <a:p>
            <a:pPr lvl="1">
              <a:spcAft>
                <a:spcPts val="600"/>
              </a:spcAft>
              <a:buSzPct val="100000"/>
              <a:buFont typeface="Arial" panose="020B0604020202020204" pitchFamily="34" charset="0"/>
              <a:buChar char="•"/>
            </a:pPr>
            <a:r>
              <a:rPr lang="en-US"/>
              <a:t>Regression-discontinuity analysis used to study impact of school district date-of-birth cutoffs for school entry</a:t>
            </a:r>
          </a:p>
        </p:txBody>
      </p:sp>
      <p:sp>
        <p:nvSpPr>
          <p:cNvPr id="4" name="TextBox 3">
            <a:extLst>
              <a:ext uri="{FF2B5EF4-FFF2-40B4-BE49-F238E27FC236}">
                <a16:creationId xmlns:a16="http://schemas.microsoft.com/office/drawing/2014/main" id="{803FD796-8386-6725-3F68-495766554C18}"/>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199725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6EB4C-AAD8-F050-52D1-D8CEFA278B8E}"/>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91F9E34C-1957-33D0-B7E8-65F996B2B242}"/>
              </a:ext>
            </a:extLst>
          </p:cNvPr>
          <p:cNvSpPr>
            <a:spLocks noGrp="1"/>
          </p:cNvSpPr>
          <p:nvPr>
            <p:ph type="title"/>
          </p:nvPr>
        </p:nvSpPr>
        <p:spPr>
          <a:xfrm>
            <a:off x="208955" y="437562"/>
            <a:ext cx="4711500" cy="572700"/>
          </a:xfrm>
        </p:spPr>
        <p:txBody>
          <a:bodyPr/>
          <a:lstStyle/>
          <a:p>
            <a:r>
              <a:rPr lang="en-US"/>
              <a:t>Methods</a:t>
            </a:r>
          </a:p>
        </p:txBody>
      </p:sp>
      <p:grpSp>
        <p:nvGrpSpPr>
          <p:cNvPr id="44" name="Group 43">
            <a:extLst>
              <a:ext uri="{FF2B5EF4-FFF2-40B4-BE49-F238E27FC236}">
                <a16:creationId xmlns:a16="http://schemas.microsoft.com/office/drawing/2014/main" id="{9CDE2AAB-4D5B-C0E3-7A28-E5203B8DC42F}"/>
              </a:ext>
            </a:extLst>
          </p:cNvPr>
          <p:cNvGrpSpPr/>
          <p:nvPr/>
        </p:nvGrpSpPr>
        <p:grpSpPr>
          <a:xfrm>
            <a:off x="456214" y="1224557"/>
            <a:ext cx="3199861" cy="3421899"/>
            <a:chOff x="5194348" y="1271978"/>
            <a:chExt cx="3199861" cy="3421899"/>
          </a:xfrm>
        </p:grpSpPr>
        <p:grpSp>
          <p:nvGrpSpPr>
            <p:cNvPr id="40" name="Group 39">
              <a:extLst>
                <a:ext uri="{FF2B5EF4-FFF2-40B4-BE49-F238E27FC236}">
                  <a16:creationId xmlns:a16="http://schemas.microsoft.com/office/drawing/2014/main" id="{2EE17392-23AB-286C-D54E-BC028C8F0108}"/>
                </a:ext>
              </a:extLst>
            </p:cNvPr>
            <p:cNvGrpSpPr/>
            <p:nvPr/>
          </p:nvGrpSpPr>
          <p:grpSpPr>
            <a:xfrm>
              <a:off x="5194348" y="1271978"/>
              <a:ext cx="460753" cy="463852"/>
              <a:chOff x="5194348" y="1324492"/>
              <a:chExt cx="460753" cy="463852"/>
            </a:xfrm>
          </p:grpSpPr>
          <p:sp>
            <p:nvSpPr>
              <p:cNvPr id="32" name="Oval 31">
                <a:extLst>
                  <a:ext uri="{FF2B5EF4-FFF2-40B4-BE49-F238E27FC236}">
                    <a16:creationId xmlns:a16="http://schemas.microsoft.com/office/drawing/2014/main" id="{1E6C5934-5B79-7844-616A-C160FB8B4460}"/>
                  </a:ext>
                </a:extLst>
              </p:cNvPr>
              <p:cNvSpPr/>
              <p:nvPr/>
            </p:nvSpPr>
            <p:spPr>
              <a:xfrm>
                <a:off x="5194348" y="1324492"/>
                <a:ext cx="460753" cy="463852"/>
              </a:xfrm>
              <a:prstGeom prst="ellipse">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Google Shape;7013;p143">
                <a:extLst>
                  <a:ext uri="{FF2B5EF4-FFF2-40B4-BE49-F238E27FC236}">
                    <a16:creationId xmlns:a16="http://schemas.microsoft.com/office/drawing/2014/main" id="{8699B45E-F12E-1493-6B51-88A55A3BD687}"/>
                  </a:ext>
                </a:extLst>
              </p:cNvPr>
              <p:cNvSpPr/>
              <p:nvPr/>
            </p:nvSpPr>
            <p:spPr>
              <a:xfrm>
                <a:off x="5301064" y="1396499"/>
                <a:ext cx="247320" cy="297913"/>
              </a:xfrm>
              <a:custGeom>
                <a:avLst/>
                <a:gdLst/>
                <a:ahLst/>
                <a:cxnLst/>
                <a:rect l="l" t="t" r="r" b="b"/>
                <a:pathLst>
                  <a:path w="10807" h="12666" extrusionOk="0">
                    <a:moveTo>
                      <a:pt x="5419" y="851"/>
                    </a:moveTo>
                    <a:cubicBezTo>
                      <a:pt x="5640" y="851"/>
                      <a:pt x="5797" y="1040"/>
                      <a:pt x="5829" y="1261"/>
                    </a:cubicBezTo>
                    <a:cubicBezTo>
                      <a:pt x="5829" y="1513"/>
                      <a:pt x="6049" y="1670"/>
                      <a:pt x="6270" y="1670"/>
                    </a:cubicBezTo>
                    <a:lnTo>
                      <a:pt x="7940" y="1670"/>
                    </a:lnTo>
                    <a:cubicBezTo>
                      <a:pt x="8160" y="1670"/>
                      <a:pt x="8318" y="1859"/>
                      <a:pt x="8349" y="2048"/>
                    </a:cubicBezTo>
                    <a:lnTo>
                      <a:pt x="8349" y="2489"/>
                    </a:lnTo>
                    <a:lnTo>
                      <a:pt x="2615" y="2489"/>
                    </a:lnTo>
                    <a:lnTo>
                      <a:pt x="2615" y="2048"/>
                    </a:lnTo>
                    <a:lnTo>
                      <a:pt x="2521" y="2048"/>
                    </a:lnTo>
                    <a:cubicBezTo>
                      <a:pt x="2521" y="1828"/>
                      <a:pt x="2741" y="1670"/>
                      <a:pt x="2962" y="1670"/>
                    </a:cubicBezTo>
                    <a:lnTo>
                      <a:pt x="4569" y="1670"/>
                    </a:lnTo>
                    <a:cubicBezTo>
                      <a:pt x="4821" y="1670"/>
                      <a:pt x="5010" y="1481"/>
                      <a:pt x="5010" y="1261"/>
                    </a:cubicBezTo>
                    <a:cubicBezTo>
                      <a:pt x="5010" y="1040"/>
                      <a:pt x="5199" y="882"/>
                      <a:pt x="5419" y="851"/>
                    </a:cubicBezTo>
                    <a:close/>
                    <a:moveTo>
                      <a:pt x="8203" y="5651"/>
                    </a:moveTo>
                    <a:cubicBezTo>
                      <a:pt x="8417" y="5651"/>
                      <a:pt x="8629" y="5730"/>
                      <a:pt x="8790" y="5892"/>
                    </a:cubicBezTo>
                    <a:lnTo>
                      <a:pt x="8885" y="5955"/>
                    </a:lnTo>
                    <a:cubicBezTo>
                      <a:pt x="9200" y="6270"/>
                      <a:pt x="9200" y="6805"/>
                      <a:pt x="8885" y="7152"/>
                    </a:cubicBezTo>
                    <a:lnTo>
                      <a:pt x="5577" y="10428"/>
                    </a:lnTo>
                    <a:cubicBezTo>
                      <a:pt x="5419" y="10586"/>
                      <a:pt x="5199" y="10665"/>
                      <a:pt x="4978" y="10665"/>
                    </a:cubicBezTo>
                    <a:cubicBezTo>
                      <a:pt x="4758" y="10665"/>
                      <a:pt x="4537" y="10586"/>
                      <a:pt x="4380" y="10428"/>
                    </a:cubicBezTo>
                    <a:lnTo>
                      <a:pt x="2773" y="8822"/>
                    </a:lnTo>
                    <a:cubicBezTo>
                      <a:pt x="2458" y="8507"/>
                      <a:pt x="2458" y="7971"/>
                      <a:pt x="2773" y="7656"/>
                    </a:cubicBezTo>
                    <a:lnTo>
                      <a:pt x="2836" y="7561"/>
                    </a:lnTo>
                    <a:cubicBezTo>
                      <a:pt x="2993" y="7404"/>
                      <a:pt x="3214" y="7325"/>
                      <a:pt x="3434" y="7325"/>
                    </a:cubicBezTo>
                    <a:cubicBezTo>
                      <a:pt x="3655" y="7325"/>
                      <a:pt x="3876" y="7404"/>
                      <a:pt x="4033" y="7561"/>
                    </a:cubicBezTo>
                    <a:lnTo>
                      <a:pt x="4978" y="8507"/>
                    </a:lnTo>
                    <a:lnTo>
                      <a:pt x="7625" y="5860"/>
                    </a:lnTo>
                    <a:cubicBezTo>
                      <a:pt x="7793" y="5722"/>
                      <a:pt x="7999" y="5651"/>
                      <a:pt x="8203" y="5651"/>
                    </a:cubicBezTo>
                    <a:close/>
                    <a:moveTo>
                      <a:pt x="5419" y="0"/>
                    </a:moveTo>
                    <a:cubicBezTo>
                      <a:pt x="4852" y="0"/>
                      <a:pt x="4411" y="347"/>
                      <a:pt x="4222" y="851"/>
                    </a:cubicBezTo>
                    <a:lnTo>
                      <a:pt x="2930" y="851"/>
                    </a:lnTo>
                    <a:cubicBezTo>
                      <a:pt x="2363" y="851"/>
                      <a:pt x="1954" y="1198"/>
                      <a:pt x="1733" y="1670"/>
                    </a:cubicBezTo>
                    <a:lnTo>
                      <a:pt x="442" y="1670"/>
                    </a:lnTo>
                    <a:cubicBezTo>
                      <a:pt x="221" y="1670"/>
                      <a:pt x="0" y="1859"/>
                      <a:pt x="0" y="2048"/>
                    </a:cubicBezTo>
                    <a:lnTo>
                      <a:pt x="0" y="12256"/>
                    </a:lnTo>
                    <a:cubicBezTo>
                      <a:pt x="0" y="12508"/>
                      <a:pt x="221" y="12665"/>
                      <a:pt x="442" y="12665"/>
                    </a:cubicBezTo>
                    <a:lnTo>
                      <a:pt x="10366" y="12665"/>
                    </a:lnTo>
                    <a:cubicBezTo>
                      <a:pt x="10618" y="12665"/>
                      <a:pt x="10807" y="12445"/>
                      <a:pt x="10807" y="12256"/>
                    </a:cubicBezTo>
                    <a:lnTo>
                      <a:pt x="10807" y="2048"/>
                    </a:lnTo>
                    <a:cubicBezTo>
                      <a:pt x="10807" y="1828"/>
                      <a:pt x="10618" y="1670"/>
                      <a:pt x="10366" y="1670"/>
                    </a:cubicBezTo>
                    <a:lnTo>
                      <a:pt x="9074" y="1670"/>
                    </a:lnTo>
                    <a:cubicBezTo>
                      <a:pt x="8916" y="1198"/>
                      <a:pt x="8444" y="851"/>
                      <a:pt x="7877" y="851"/>
                    </a:cubicBezTo>
                    <a:lnTo>
                      <a:pt x="6585" y="851"/>
                    </a:lnTo>
                    <a:cubicBezTo>
                      <a:pt x="6427" y="378"/>
                      <a:pt x="5955" y="0"/>
                      <a:pt x="5419"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TextBox 40">
              <a:extLst>
                <a:ext uri="{FF2B5EF4-FFF2-40B4-BE49-F238E27FC236}">
                  <a16:creationId xmlns:a16="http://schemas.microsoft.com/office/drawing/2014/main" id="{7F5E608F-7581-9326-5D70-2F7CFD40A4C0}"/>
                </a:ext>
              </a:extLst>
            </p:cNvPr>
            <p:cNvSpPr txBox="1"/>
            <p:nvPr/>
          </p:nvSpPr>
          <p:spPr>
            <a:xfrm>
              <a:off x="5761817" y="1319238"/>
              <a:ext cx="1632978" cy="369332"/>
            </a:xfrm>
            <a:prstGeom prst="rect">
              <a:avLst/>
            </a:prstGeom>
            <a:noFill/>
          </p:spPr>
          <p:txBody>
            <a:bodyPr wrap="square" rtlCol="0">
              <a:spAutoFit/>
            </a:bodyPr>
            <a:lstStyle/>
            <a:p>
              <a:r>
                <a:rPr lang="en-US" sz="1800">
                  <a:latin typeface="Montserrat" panose="00000500000000000000" pitchFamily="2" charset="0"/>
                </a:rPr>
                <a:t>Procedure</a:t>
              </a:r>
            </a:p>
          </p:txBody>
        </p:sp>
        <p:sp>
          <p:nvSpPr>
            <p:cNvPr id="42" name="TextBox 41">
              <a:extLst>
                <a:ext uri="{FF2B5EF4-FFF2-40B4-BE49-F238E27FC236}">
                  <a16:creationId xmlns:a16="http://schemas.microsoft.com/office/drawing/2014/main" id="{97197649-F156-A600-A356-A5D83B5EE4BB}"/>
                </a:ext>
              </a:extLst>
            </p:cNvPr>
            <p:cNvSpPr txBox="1"/>
            <p:nvPr/>
          </p:nvSpPr>
          <p:spPr>
            <a:xfrm>
              <a:off x="5194348" y="1831555"/>
              <a:ext cx="3199861" cy="2862322"/>
            </a:xfrm>
            <a:prstGeom prst="rect">
              <a:avLst/>
            </a:prstGeom>
            <a:noFill/>
          </p:spPr>
          <p:txBody>
            <a:bodyPr wrap="square" rtlCol="0">
              <a:spAutoFit/>
            </a:bodyPr>
            <a:lstStyle/>
            <a:p>
              <a:r>
                <a:rPr lang="en-US" sz="1200">
                  <a:latin typeface="Montserrat" panose="00000500000000000000" pitchFamily="2" charset="0"/>
                </a:rPr>
                <a:t>Analyzed results from 3 most quasi-experimental methods</a:t>
              </a:r>
            </a:p>
            <a:p>
              <a:pPr marL="171450" indent="-171450">
                <a:buFont typeface="Arial" panose="020B0604020202020204" pitchFamily="34" charset="0"/>
                <a:buChar char="•"/>
              </a:pPr>
              <a:r>
                <a:rPr lang="en-US" sz="1200">
                  <a:latin typeface="Montserrat" panose="00000500000000000000" pitchFamily="2" charset="0"/>
                </a:rPr>
                <a:t>Minimizes selection processing effects</a:t>
              </a:r>
            </a:p>
            <a:p>
              <a:endParaRPr lang="en-US" sz="1200">
                <a:latin typeface="Montserrat" panose="00000500000000000000" pitchFamily="2" charset="0"/>
              </a:endParaRPr>
            </a:p>
            <a:p>
              <a:r>
                <a:rPr lang="en-US" sz="1200" u="sng">
                  <a:latin typeface="Montserrat" panose="00000500000000000000" pitchFamily="2" charset="0"/>
                </a:rPr>
                <a:t>Inclusion Criteria</a:t>
              </a:r>
              <a:r>
                <a:rPr lang="en-US" sz="1200">
                  <a:latin typeface="Montserrat" panose="00000500000000000000" pitchFamily="2" charset="0"/>
                </a:rPr>
                <a:t>:</a:t>
              </a:r>
            </a:p>
            <a:p>
              <a:pPr marL="228600" indent="-228600">
                <a:buFont typeface="+mj-lt"/>
                <a:buAutoNum type="arabicPeriod"/>
              </a:pPr>
              <a:r>
                <a:rPr lang="en-US" sz="1200">
                  <a:latin typeface="Montserrat" panose="00000500000000000000" pitchFamily="2" charset="0"/>
                </a:rPr>
                <a:t>Objective and continuous outcome cognitive measures</a:t>
              </a:r>
            </a:p>
            <a:p>
              <a:pPr marL="228600" indent="-228600">
                <a:buFont typeface="+mj-lt"/>
                <a:buAutoNum type="arabicPeriod"/>
              </a:pPr>
              <a:r>
                <a:rPr lang="en-US" sz="1200">
                  <a:latin typeface="Montserrat" panose="00000500000000000000" pitchFamily="2" charset="0"/>
                </a:rPr>
                <a:t>Variation in education </a:t>
              </a:r>
              <a:r>
                <a:rPr lang="en-US" sz="1200" i="1">
                  <a:latin typeface="Montserrat" panose="00000500000000000000" pitchFamily="2" charset="0"/>
                </a:rPr>
                <a:t>after</a:t>
              </a:r>
              <a:r>
                <a:rPr lang="en-US" sz="1200">
                  <a:latin typeface="Montserrat" panose="00000500000000000000" pitchFamily="2" charset="0"/>
                </a:rPr>
                <a:t> age 6</a:t>
              </a:r>
            </a:p>
            <a:p>
              <a:pPr marL="228600" indent="-228600">
                <a:buFont typeface="+mj-lt"/>
                <a:buAutoNum type="arabicPeriod"/>
              </a:pPr>
              <a:r>
                <a:rPr lang="en-US" sz="1200">
                  <a:latin typeface="Montserrat" panose="00000500000000000000" pitchFamily="2" charset="0"/>
                </a:rPr>
                <a:t>Population studied generally health &amp; neurotypical</a:t>
              </a:r>
            </a:p>
            <a:p>
              <a:pPr marL="228600" indent="-228600">
                <a:buFont typeface="+mj-lt"/>
                <a:buAutoNum type="arabicPeriod"/>
              </a:pPr>
              <a:r>
                <a:rPr lang="en-US" sz="1200">
                  <a:latin typeface="Montserrat" panose="00000500000000000000" pitchFamily="2" charset="0"/>
                </a:rPr>
                <a:t>Fit into 1 of the 3 study design types</a:t>
              </a:r>
            </a:p>
            <a:p>
              <a:endParaRPr lang="en-US" sz="1200">
                <a:latin typeface="Montserrat" panose="00000500000000000000" pitchFamily="2" charset="0"/>
              </a:endParaRPr>
            </a:p>
            <a:p>
              <a:r>
                <a:rPr lang="en-US" sz="1200">
                  <a:latin typeface="Montserrat" panose="00000500000000000000" pitchFamily="2" charset="0"/>
                </a:rPr>
                <a:t>28 studies </a:t>
              </a:r>
              <a:r>
                <a:rPr lang="en-US" sz="1200">
                  <a:latin typeface="Montserrat" panose="00000500000000000000" pitchFamily="2" charset="0"/>
                  <a:sym typeface="Wingdings" panose="05000000000000000000" pitchFamily="2" charset="2"/>
                </a:rPr>
                <a:t> 42 datasets  142 effect sizes  615,812 individuals</a:t>
              </a:r>
            </a:p>
          </p:txBody>
        </p:sp>
      </p:grpSp>
      <p:pic>
        <p:nvPicPr>
          <p:cNvPr id="2" name="Picture 1">
            <a:extLst>
              <a:ext uri="{FF2B5EF4-FFF2-40B4-BE49-F238E27FC236}">
                <a16:creationId xmlns:a16="http://schemas.microsoft.com/office/drawing/2014/main" id="{D7C70BCE-9B0F-2E19-8F5B-7AAB067CF999}"/>
              </a:ext>
            </a:extLst>
          </p:cNvPr>
          <p:cNvPicPr>
            <a:picLocks noChangeAspect="1"/>
          </p:cNvPicPr>
          <p:nvPr/>
        </p:nvPicPr>
        <p:blipFill>
          <a:blip r:embed="rId3"/>
          <a:stretch>
            <a:fillRect/>
          </a:stretch>
        </p:blipFill>
        <p:spPr>
          <a:xfrm>
            <a:off x="3656075" y="366069"/>
            <a:ext cx="4020458" cy="1486351"/>
          </a:xfrm>
          <a:prstGeom prst="rect">
            <a:avLst/>
          </a:prstGeom>
        </p:spPr>
      </p:pic>
      <p:grpSp>
        <p:nvGrpSpPr>
          <p:cNvPr id="3" name="Group 2">
            <a:extLst>
              <a:ext uri="{FF2B5EF4-FFF2-40B4-BE49-F238E27FC236}">
                <a16:creationId xmlns:a16="http://schemas.microsoft.com/office/drawing/2014/main" id="{E278866B-9F96-6988-E32D-89A29224A802}"/>
              </a:ext>
            </a:extLst>
          </p:cNvPr>
          <p:cNvGrpSpPr/>
          <p:nvPr/>
        </p:nvGrpSpPr>
        <p:grpSpPr>
          <a:xfrm>
            <a:off x="4088780" y="1923913"/>
            <a:ext cx="4534830" cy="2867901"/>
            <a:chOff x="5194348" y="1271978"/>
            <a:chExt cx="3199861" cy="2867901"/>
          </a:xfrm>
        </p:grpSpPr>
        <p:sp>
          <p:nvSpPr>
            <p:cNvPr id="7" name="Oval 6">
              <a:extLst>
                <a:ext uri="{FF2B5EF4-FFF2-40B4-BE49-F238E27FC236}">
                  <a16:creationId xmlns:a16="http://schemas.microsoft.com/office/drawing/2014/main" id="{D0B343C9-B28C-1A49-4198-9AB7C35708B9}"/>
                </a:ext>
              </a:extLst>
            </p:cNvPr>
            <p:cNvSpPr/>
            <p:nvPr/>
          </p:nvSpPr>
          <p:spPr>
            <a:xfrm>
              <a:off x="5194349" y="1271978"/>
              <a:ext cx="340969" cy="463852"/>
            </a:xfrm>
            <a:prstGeom prst="ellipse">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E0B69D-5FE9-A1DE-2881-70B1D1FE35E3}"/>
                </a:ext>
              </a:extLst>
            </p:cNvPr>
            <p:cNvSpPr txBox="1"/>
            <p:nvPr/>
          </p:nvSpPr>
          <p:spPr>
            <a:xfrm>
              <a:off x="5761817" y="1319238"/>
              <a:ext cx="2336046" cy="369332"/>
            </a:xfrm>
            <a:prstGeom prst="rect">
              <a:avLst/>
            </a:prstGeom>
            <a:noFill/>
          </p:spPr>
          <p:txBody>
            <a:bodyPr wrap="square" rtlCol="0">
              <a:spAutoFit/>
            </a:bodyPr>
            <a:lstStyle/>
            <a:p>
              <a:r>
                <a:rPr lang="en-US" sz="1800">
                  <a:latin typeface="Montserrat" panose="00000500000000000000" pitchFamily="2" charset="0"/>
                </a:rPr>
                <a:t>Statistical Analysis</a:t>
              </a:r>
            </a:p>
          </p:txBody>
        </p:sp>
        <p:sp>
          <p:nvSpPr>
            <p:cNvPr id="6" name="TextBox 5">
              <a:extLst>
                <a:ext uri="{FF2B5EF4-FFF2-40B4-BE49-F238E27FC236}">
                  <a16:creationId xmlns:a16="http://schemas.microsoft.com/office/drawing/2014/main" id="{DCB13E6B-5A4E-F0DA-981A-B0A7C07FA7BE}"/>
                </a:ext>
              </a:extLst>
            </p:cNvPr>
            <p:cNvSpPr txBox="1"/>
            <p:nvPr/>
          </p:nvSpPr>
          <p:spPr>
            <a:xfrm>
              <a:off x="5194348" y="1831555"/>
              <a:ext cx="3199861" cy="2308324"/>
            </a:xfrm>
            <a:prstGeom prst="rect">
              <a:avLst/>
            </a:prstGeom>
            <a:noFill/>
          </p:spPr>
          <p:txBody>
            <a:bodyPr wrap="square" rtlCol="0">
              <a:spAutoFit/>
            </a:bodyPr>
            <a:lstStyle/>
            <a:p>
              <a:r>
                <a:rPr lang="en-US" sz="1200">
                  <a:latin typeface="Montserrat" panose="00000500000000000000" pitchFamily="2" charset="0"/>
                  <a:sym typeface="Wingdings" panose="05000000000000000000" pitchFamily="2" charset="2"/>
                </a:rPr>
                <a:t>Rescaled each effect size into the # of IQ point units, on the standard IQ scale (</a:t>
              </a:r>
              <a:r>
                <a:rPr lang="en-US" sz="1200" i="1">
                  <a:latin typeface="Montserrat" panose="00000500000000000000" pitchFamily="2" charset="0"/>
                  <a:sym typeface="Wingdings" panose="05000000000000000000" pitchFamily="2" charset="2"/>
                </a:rPr>
                <a:t>M</a:t>
              </a:r>
              <a:r>
                <a:rPr lang="en-US" sz="1200">
                  <a:latin typeface="Montserrat" panose="00000500000000000000" pitchFamily="2" charset="0"/>
                  <a:sym typeface="Wingdings" panose="05000000000000000000" pitchFamily="2" charset="2"/>
                </a:rPr>
                <a:t> = 100, </a:t>
              </a:r>
              <a:r>
                <a:rPr lang="en-US" sz="1200" i="1">
                  <a:latin typeface="Montserrat" panose="00000500000000000000" pitchFamily="2" charset="0"/>
                  <a:sym typeface="Wingdings" panose="05000000000000000000" pitchFamily="2" charset="2"/>
                </a:rPr>
                <a:t>SD</a:t>
              </a:r>
              <a:r>
                <a:rPr lang="en-US" sz="1200">
                  <a:latin typeface="Montserrat" panose="00000500000000000000" pitchFamily="2" charset="0"/>
                  <a:sym typeface="Wingdings" panose="05000000000000000000" pitchFamily="2" charset="2"/>
                </a:rPr>
                <a:t> = 15), associated with 1 additional year of education</a:t>
              </a:r>
            </a:p>
            <a:p>
              <a:endParaRPr lang="en-US" sz="1200">
                <a:latin typeface="Montserrat" panose="00000500000000000000" pitchFamily="2" charset="0"/>
                <a:sym typeface="Wingdings" panose="05000000000000000000" pitchFamily="2" charset="2"/>
              </a:endParaRPr>
            </a:p>
            <a:p>
              <a:r>
                <a:rPr lang="en-US" sz="1200">
                  <a:latin typeface="Montserrat" panose="00000500000000000000" pitchFamily="2" charset="0"/>
                  <a:sym typeface="Wingdings" panose="05000000000000000000" pitchFamily="2" charset="2"/>
                </a:rPr>
                <a:t>Used random-effects meta-analytic structural equation modeling</a:t>
              </a:r>
            </a:p>
            <a:p>
              <a:endParaRPr lang="en-US" sz="1200">
                <a:latin typeface="Montserrat" panose="00000500000000000000" pitchFamily="2" charset="0"/>
                <a:sym typeface="Wingdings" panose="05000000000000000000" pitchFamily="2" charset="2"/>
              </a:endParaRPr>
            </a:p>
            <a:p>
              <a:r>
                <a:rPr lang="en-US" sz="1200">
                  <a:latin typeface="Montserrat" panose="00000500000000000000" pitchFamily="2" charset="0"/>
                  <a:sym typeface="Wingdings" panose="05000000000000000000" pitchFamily="2" charset="2"/>
                </a:rPr>
                <a:t>Tested moderators (age at outcome test, outcome test category, age at early test or at policy change, sex, design)</a:t>
              </a:r>
            </a:p>
            <a:p>
              <a:endParaRPr lang="en-US" sz="1200">
                <a:latin typeface="Montserrat" panose="00000500000000000000" pitchFamily="2" charset="0"/>
                <a:sym typeface="Wingdings" panose="05000000000000000000" pitchFamily="2" charset="2"/>
              </a:endParaRPr>
            </a:p>
            <a:p>
              <a:r>
                <a:rPr lang="en-US" sz="1200">
                  <a:latin typeface="Montserrat" panose="00000500000000000000" pitchFamily="2" charset="0"/>
                  <a:sym typeface="Wingdings" panose="05000000000000000000" pitchFamily="2" charset="2"/>
                </a:rPr>
                <a:t>Tested for publication bias</a:t>
              </a:r>
            </a:p>
          </p:txBody>
        </p:sp>
      </p:grpSp>
      <p:grpSp>
        <p:nvGrpSpPr>
          <p:cNvPr id="9" name="Google Shape;6877;p143">
            <a:extLst>
              <a:ext uri="{FF2B5EF4-FFF2-40B4-BE49-F238E27FC236}">
                <a16:creationId xmlns:a16="http://schemas.microsoft.com/office/drawing/2014/main" id="{057A1B2C-0C46-C7E1-1DB8-D01E7059C35C}"/>
              </a:ext>
            </a:extLst>
          </p:cNvPr>
          <p:cNvGrpSpPr/>
          <p:nvPr/>
        </p:nvGrpSpPr>
        <p:grpSpPr>
          <a:xfrm>
            <a:off x="4204010" y="2023087"/>
            <a:ext cx="252762" cy="276894"/>
            <a:chOff x="-41111350" y="3239100"/>
            <a:chExt cx="318200" cy="317433"/>
          </a:xfrm>
          <a:solidFill>
            <a:schemeClr val="bg1"/>
          </a:solidFill>
        </p:grpSpPr>
        <p:sp>
          <p:nvSpPr>
            <p:cNvPr id="10" name="Google Shape;6878;p143">
              <a:extLst>
                <a:ext uri="{FF2B5EF4-FFF2-40B4-BE49-F238E27FC236}">
                  <a16:creationId xmlns:a16="http://schemas.microsoft.com/office/drawing/2014/main" id="{8618B3A9-7813-EDE9-67B0-6692669DAF79}"/>
                </a:ext>
              </a:extLst>
            </p:cNvPr>
            <p:cNvSpPr/>
            <p:nvPr/>
          </p:nvSpPr>
          <p:spPr>
            <a:xfrm>
              <a:off x="-41111350" y="3239100"/>
              <a:ext cx="145725" cy="144925"/>
            </a:xfrm>
            <a:custGeom>
              <a:avLst/>
              <a:gdLst/>
              <a:ahLst/>
              <a:cxnLst/>
              <a:rect l="l" t="t" r="r" b="b"/>
              <a:pathLst>
                <a:path w="5829" h="5797" extrusionOk="0">
                  <a:moveTo>
                    <a:pt x="2930" y="1670"/>
                  </a:moveTo>
                  <a:cubicBezTo>
                    <a:pt x="3119" y="1670"/>
                    <a:pt x="3308" y="1859"/>
                    <a:pt x="3308" y="2048"/>
                  </a:cubicBezTo>
                  <a:lnTo>
                    <a:pt x="3308" y="2489"/>
                  </a:lnTo>
                  <a:lnTo>
                    <a:pt x="3749" y="2489"/>
                  </a:lnTo>
                  <a:cubicBezTo>
                    <a:pt x="4001" y="2489"/>
                    <a:pt x="4159" y="2678"/>
                    <a:pt x="4159" y="2930"/>
                  </a:cubicBezTo>
                  <a:cubicBezTo>
                    <a:pt x="4159" y="3151"/>
                    <a:pt x="3938" y="3340"/>
                    <a:pt x="3749" y="3340"/>
                  </a:cubicBezTo>
                  <a:lnTo>
                    <a:pt x="3308" y="3340"/>
                  </a:lnTo>
                  <a:lnTo>
                    <a:pt x="3308" y="3781"/>
                  </a:lnTo>
                  <a:cubicBezTo>
                    <a:pt x="3308" y="4001"/>
                    <a:pt x="3119" y="4159"/>
                    <a:pt x="2930" y="4159"/>
                  </a:cubicBezTo>
                  <a:cubicBezTo>
                    <a:pt x="2710" y="4159"/>
                    <a:pt x="2520" y="3970"/>
                    <a:pt x="2520" y="3781"/>
                  </a:cubicBezTo>
                  <a:lnTo>
                    <a:pt x="2520" y="3340"/>
                  </a:lnTo>
                  <a:lnTo>
                    <a:pt x="2079" y="3340"/>
                  </a:lnTo>
                  <a:cubicBezTo>
                    <a:pt x="1859" y="3340"/>
                    <a:pt x="1701" y="3151"/>
                    <a:pt x="1701" y="2930"/>
                  </a:cubicBezTo>
                  <a:cubicBezTo>
                    <a:pt x="1701" y="2678"/>
                    <a:pt x="1859" y="2489"/>
                    <a:pt x="2079" y="2489"/>
                  </a:cubicBezTo>
                  <a:lnTo>
                    <a:pt x="2520" y="2489"/>
                  </a:lnTo>
                  <a:lnTo>
                    <a:pt x="2520" y="2048"/>
                  </a:lnTo>
                  <a:cubicBezTo>
                    <a:pt x="2520" y="1827"/>
                    <a:pt x="2710" y="1670"/>
                    <a:pt x="2930" y="1670"/>
                  </a:cubicBezTo>
                  <a:close/>
                  <a:moveTo>
                    <a:pt x="441" y="0"/>
                  </a:moveTo>
                  <a:cubicBezTo>
                    <a:pt x="189" y="0"/>
                    <a:pt x="0" y="189"/>
                    <a:pt x="0" y="441"/>
                  </a:cubicBezTo>
                  <a:lnTo>
                    <a:pt x="0" y="5387"/>
                  </a:lnTo>
                  <a:cubicBezTo>
                    <a:pt x="32" y="5639"/>
                    <a:pt x="221" y="5797"/>
                    <a:pt x="441" y="5797"/>
                  </a:cubicBezTo>
                  <a:lnTo>
                    <a:pt x="5387" y="5797"/>
                  </a:lnTo>
                  <a:cubicBezTo>
                    <a:pt x="5639" y="5797"/>
                    <a:pt x="5829" y="5608"/>
                    <a:pt x="5829" y="5387"/>
                  </a:cubicBezTo>
                  <a:lnTo>
                    <a:pt x="5829" y="441"/>
                  </a:lnTo>
                  <a:cubicBezTo>
                    <a:pt x="5829" y="189"/>
                    <a:pt x="5639" y="0"/>
                    <a:pt x="53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879;p143">
              <a:extLst>
                <a:ext uri="{FF2B5EF4-FFF2-40B4-BE49-F238E27FC236}">
                  <a16:creationId xmlns:a16="http://schemas.microsoft.com/office/drawing/2014/main" id="{6C8F803A-275F-67F1-8E4F-A096869666D8}"/>
                </a:ext>
              </a:extLst>
            </p:cNvPr>
            <p:cNvSpPr/>
            <p:nvPr/>
          </p:nvSpPr>
          <p:spPr>
            <a:xfrm>
              <a:off x="-41110575" y="3412375"/>
              <a:ext cx="146525" cy="144150"/>
            </a:xfrm>
            <a:custGeom>
              <a:avLst/>
              <a:gdLst/>
              <a:ahLst/>
              <a:cxnLst/>
              <a:rect l="l" t="t" r="r" b="b"/>
              <a:pathLst>
                <a:path w="5861" h="5766" extrusionOk="0">
                  <a:moveTo>
                    <a:pt x="3450" y="1859"/>
                  </a:moveTo>
                  <a:cubicBezTo>
                    <a:pt x="3561" y="1859"/>
                    <a:pt x="3671" y="1890"/>
                    <a:pt x="3750" y="1953"/>
                  </a:cubicBezTo>
                  <a:cubicBezTo>
                    <a:pt x="3907" y="2111"/>
                    <a:pt x="3907" y="2395"/>
                    <a:pt x="3750" y="2552"/>
                  </a:cubicBezTo>
                  <a:lnTo>
                    <a:pt x="3466" y="2836"/>
                  </a:lnTo>
                  <a:lnTo>
                    <a:pt x="3750" y="3119"/>
                  </a:lnTo>
                  <a:cubicBezTo>
                    <a:pt x="3907" y="3277"/>
                    <a:pt x="3907" y="3529"/>
                    <a:pt x="3750" y="3686"/>
                  </a:cubicBezTo>
                  <a:cubicBezTo>
                    <a:pt x="3671" y="3765"/>
                    <a:pt x="3561" y="3804"/>
                    <a:pt x="3450" y="3804"/>
                  </a:cubicBezTo>
                  <a:cubicBezTo>
                    <a:pt x="3340" y="3804"/>
                    <a:pt x="3230" y="3765"/>
                    <a:pt x="3151" y="3686"/>
                  </a:cubicBezTo>
                  <a:lnTo>
                    <a:pt x="2899" y="3434"/>
                  </a:lnTo>
                  <a:lnTo>
                    <a:pt x="2616" y="3686"/>
                  </a:lnTo>
                  <a:cubicBezTo>
                    <a:pt x="2537" y="3765"/>
                    <a:pt x="2426" y="3804"/>
                    <a:pt x="2316" y="3804"/>
                  </a:cubicBezTo>
                  <a:cubicBezTo>
                    <a:pt x="2206" y="3804"/>
                    <a:pt x="2096" y="3765"/>
                    <a:pt x="2017" y="3686"/>
                  </a:cubicBezTo>
                  <a:cubicBezTo>
                    <a:pt x="1859" y="3529"/>
                    <a:pt x="1859" y="3277"/>
                    <a:pt x="2017" y="3119"/>
                  </a:cubicBezTo>
                  <a:lnTo>
                    <a:pt x="2300" y="2836"/>
                  </a:lnTo>
                  <a:lnTo>
                    <a:pt x="2017" y="2552"/>
                  </a:lnTo>
                  <a:cubicBezTo>
                    <a:pt x="1859" y="2395"/>
                    <a:pt x="1859" y="2111"/>
                    <a:pt x="2017" y="1953"/>
                  </a:cubicBezTo>
                  <a:cubicBezTo>
                    <a:pt x="2096" y="1890"/>
                    <a:pt x="2206" y="1859"/>
                    <a:pt x="2316" y="1859"/>
                  </a:cubicBezTo>
                  <a:cubicBezTo>
                    <a:pt x="2426" y="1859"/>
                    <a:pt x="2537" y="1890"/>
                    <a:pt x="2616" y="1953"/>
                  </a:cubicBezTo>
                  <a:lnTo>
                    <a:pt x="2899" y="2237"/>
                  </a:lnTo>
                  <a:lnTo>
                    <a:pt x="3151" y="1953"/>
                  </a:lnTo>
                  <a:cubicBezTo>
                    <a:pt x="3230" y="1890"/>
                    <a:pt x="3340" y="1859"/>
                    <a:pt x="3450" y="1859"/>
                  </a:cubicBezTo>
                  <a:close/>
                  <a:moveTo>
                    <a:pt x="442" y="0"/>
                  </a:moveTo>
                  <a:cubicBezTo>
                    <a:pt x="221" y="0"/>
                    <a:pt x="1" y="189"/>
                    <a:pt x="1" y="378"/>
                  </a:cubicBezTo>
                  <a:lnTo>
                    <a:pt x="1" y="5356"/>
                  </a:lnTo>
                  <a:cubicBezTo>
                    <a:pt x="1" y="5608"/>
                    <a:pt x="221" y="5766"/>
                    <a:pt x="442" y="5766"/>
                  </a:cubicBezTo>
                  <a:lnTo>
                    <a:pt x="5419" y="5766"/>
                  </a:lnTo>
                  <a:cubicBezTo>
                    <a:pt x="5640" y="5766"/>
                    <a:pt x="5861" y="5545"/>
                    <a:pt x="5861" y="5356"/>
                  </a:cubicBezTo>
                  <a:lnTo>
                    <a:pt x="5861" y="378"/>
                  </a:lnTo>
                  <a:cubicBezTo>
                    <a:pt x="5861" y="158"/>
                    <a:pt x="5640" y="0"/>
                    <a:pt x="54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880;p143">
              <a:extLst>
                <a:ext uri="{FF2B5EF4-FFF2-40B4-BE49-F238E27FC236}">
                  <a16:creationId xmlns:a16="http://schemas.microsoft.com/office/drawing/2014/main" id="{6E1B128C-7D28-5F2C-2768-9FBC229CD691}"/>
                </a:ext>
              </a:extLst>
            </p:cNvPr>
            <p:cNvSpPr/>
            <p:nvPr/>
          </p:nvSpPr>
          <p:spPr>
            <a:xfrm>
              <a:off x="-40938875" y="3239100"/>
              <a:ext cx="145725" cy="144925"/>
            </a:xfrm>
            <a:custGeom>
              <a:avLst/>
              <a:gdLst/>
              <a:ahLst/>
              <a:cxnLst/>
              <a:rect l="l" t="t" r="r" b="b"/>
              <a:pathLst>
                <a:path w="5829" h="5797" extrusionOk="0">
                  <a:moveTo>
                    <a:pt x="3750" y="2457"/>
                  </a:moveTo>
                  <a:cubicBezTo>
                    <a:pt x="3970" y="2457"/>
                    <a:pt x="4128" y="2646"/>
                    <a:pt x="4128" y="2867"/>
                  </a:cubicBezTo>
                  <a:cubicBezTo>
                    <a:pt x="4159" y="3151"/>
                    <a:pt x="3970" y="3308"/>
                    <a:pt x="3750" y="3308"/>
                  </a:cubicBezTo>
                  <a:lnTo>
                    <a:pt x="2080" y="3308"/>
                  </a:lnTo>
                  <a:cubicBezTo>
                    <a:pt x="1859" y="3308"/>
                    <a:pt x="1702" y="3119"/>
                    <a:pt x="1702" y="2867"/>
                  </a:cubicBezTo>
                  <a:cubicBezTo>
                    <a:pt x="1702" y="2646"/>
                    <a:pt x="1891" y="2457"/>
                    <a:pt x="2080" y="2457"/>
                  </a:cubicBezTo>
                  <a:close/>
                  <a:moveTo>
                    <a:pt x="442" y="0"/>
                  </a:moveTo>
                  <a:cubicBezTo>
                    <a:pt x="190" y="0"/>
                    <a:pt x="1" y="189"/>
                    <a:pt x="1" y="441"/>
                  </a:cubicBezTo>
                  <a:lnTo>
                    <a:pt x="1" y="5387"/>
                  </a:lnTo>
                  <a:cubicBezTo>
                    <a:pt x="1" y="5639"/>
                    <a:pt x="190" y="5797"/>
                    <a:pt x="442" y="5797"/>
                  </a:cubicBezTo>
                  <a:lnTo>
                    <a:pt x="5388" y="5797"/>
                  </a:lnTo>
                  <a:cubicBezTo>
                    <a:pt x="5640" y="5797"/>
                    <a:pt x="5829" y="5608"/>
                    <a:pt x="5829" y="5387"/>
                  </a:cubicBezTo>
                  <a:lnTo>
                    <a:pt x="5829" y="441"/>
                  </a:lnTo>
                  <a:cubicBezTo>
                    <a:pt x="5829" y="189"/>
                    <a:pt x="5640" y="0"/>
                    <a:pt x="53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881;p143">
              <a:extLst>
                <a:ext uri="{FF2B5EF4-FFF2-40B4-BE49-F238E27FC236}">
                  <a16:creationId xmlns:a16="http://schemas.microsoft.com/office/drawing/2014/main" id="{15119BDA-853E-188D-B631-FDCE81546E11}"/>
                </a:ext>
              </a:extLst>
            </p:cNvPr>
            <p:cNvSpPr/>
            <p:nvPr/>
          </p:nvSpPr>
          <p:spPr>
            <a:xfrm>
              <a:off x="-40938875" y="3411582"/>
              <a:ext cx="145725" cy="144951"/>
            </a:xfrm>
            <a:custGeom>
              <a:avLst/>
              <a:gdLst/>
              <a:ahLst/>
              <a:cxnLst/>
              <a:rect l="l" t="t" r="r" b="b"/>
              <a:pathLst>
                <a:path w="5829" h="5798" extrusionOk="0">
                  <a:moveTo>
                    <a:pt x="3750" y="1639"/>
                  </a:moveTo>
                  <a:cubicBezTo>
                    <a:pt x="3970" y="1639"/>
                    <a:pt x="4128" y="1859"/>
                    <a:pt x="4128" y="2080"/>
                  </a:cubicBezTo>
                  <a:cubicBezTo>
                    <a:pt x="4159" y="2332"/>
                    <a:pt x="3970" y="2490"/>
                    <a:pt x="3750" y="2490"/>
                  </a:cubicBezTo>
                  <a:lnTo>
                    <a:pt x="2080" y="2490"/>
                  </a:lnTo>
                  <a:cubicBezTo>
                    <a:pt x="1859" y="2490"/>
                    <a:pt x="1702" y="2269"/>
                    <a:pt x="1702" y="2080"/>
                  </a:cubicBezTo>
                  <a:cubicBezTo>
                    <a:pt x="1702" y="1859"/>
                    <a:pt x="1891" y="1639"/>
                    <a:pt x="2080" y="1639"/>
                  </a:cubicBezTo>
                  <a:close/>
                  <a:moveTo>
                    <a:pt x="3750" y="3309"/>
                  </a:moveTo>
                  <a:cubicBezTo>
                    <a:pt x="3970" y="3309"/>
                    <a:pt x="4128" y="3498"/>
                    <a:pt x="4128" y="3687"/>
                  </a:cubicBezTo>
                  <a:cubicBezTo>
                    <a:pt x="4159" y="3970"/>
                    <a:pt x="3970" y="4128"/>
                    <a:pt x="3750" y="4128"/>
                  </a:cubicBezTo>
                  <a:lnTo>
                    <a:pt x="2080" y="4128"/>
                  </a:lnTo>
                  <a:cubicBezTo>
                    <a:pt x="1859" y="4128"/>
                    <a:pt x="1702" y="3939"/>
                    <a:pt x="1702" y="3687"/>
                  </a:cubicBezTo>
                  <a:cubicBezTo>
                    <a:pt x="1702" y="3466"/>
                    <a:pt x="1891" y="3309"/>
                    <a:pt x="2080" y="3309"/>
                  </a:cubicBezTo>
                  <a:close/>
                  <a:moveTo>
                    <a:pt x="442" y="1"/>
                  </a:moveTo>
                  <a:cubicBezTo>
                    <a:pt x="190" y="1"/>
                    <a:pt x="1" y="190"/>
                    <a:pt x="1" y="379"/>
                  </a:cubicBezTo>
                  <a:lnTo>
                    <a:pt x="1" y="5388"/>
                  </a:lnTo>
                  <a:cubicBezTo>
                    <a:pt x="1" y="5640"/>
                    <a:pt x="190" y="5798"/>
                    <a:pt x="442" y="5798"/>
                  </a:cubicBezTo>
                  <a:lnTo>
                    <a:pt x="5388" y="5798"/>
                  </a:lnTo>
                  <a:cubicBezTo>
                    <a:pt x="5640" y="5798"/>
                    <a:pt x="5829" y="5577"/>
                    <a:pt x="5829" y="5388"/>
                  </a:cubicBezTo>
                  <a:lnTo>
                    <a:pt x="5829" y="410"/>
                  </a:lnTo>
                  <a:cubicBezTo>
                    <a:pt x="5829" y="190"/>
                    <a:pt x="5640" y="1"/>
                    <a:pt x="53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87827B11-B09D-D8EF-AD86-A23E2D2E7DDF}"/>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4487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8A5CC-F353-1572-4820-36AD919C0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E2352-203D-C7C3-1B36-B3500D69EA38}"/>
              </a:ext>
            </a:extLst>
          </p:cNvPr>
          <p:cNvSpPr>
            <a:spLocks noGrp="1"/>
          </p:cNvSpPr>
          <p:nvPr>
            <p:ph type="title"/>
          </p:nvPr>
        </p:nvSpPr>
        <p:spPr>
          <a:xfrm>
            <a:off x="713225" y="435060"/>
            <a:ext cx="7276426" cy="1274793"/>
          </a:xfrm>
        </p:spPr>
        <p:txBody>
          <a:bodyPr/>
          <a:lstStyle/>
          <a:p>
            <a:pPr algn="ctr"/>
            <a:r>
              <a:rPr lang="en-US" sz="2400"/>
              <a:t>For all three study designs, longer educational duration is associated with increased intelligence test scores</a:t>
            </a:r>
          </a:p>
        </p:txBody>
      </p:sp>
      <p:graphicFrame>
        <p:nvGraphicFramePr>
          <p:cNvPr id="4" name="Table 3">
            <a:extLst>
              <a:ext uri="{FF2B5EF4-FFF2-40B4-BE49-F238E27FC236}">
                <a16:creationId xmlns:a16="http://schemas.microsoft.com/office/drawing/2014/main" id="{B16BE779-C7C0-81E1-18F7-18E729EC690D}"/>
              </a:ext>
            </a:extLst>
          </p:cNvPr>
          <p:cNvGraphicFramePr>
            <a:graphicFrameLocks/>
          </p:cNvGraphicFramePr>
          <p:nvPr>
            <p:extLst>
              <p:ext uri="{D42A27DB-BD31-4B8C-83A1-F6EECF244321}">
                <p14:modId xmlns:p14="http://schemas.microsoft.com/office/powerpoint/2010/main" val="3327462941"/>
              </p:ext>
            </p:extLst>
          </p:nvPr>
        </p:nvGraphicFramePr>
        <p:xfrm>
          <a:off x="1783709" y="1709853"/>
          <a:ext cx="5135455" cy="2261935"/>
        </p:xfrm>
        <a:graphic>
          <a:graphicData uri="http://schemas.openxmlformats.org/drawingml/2006/table">
            <a:tbl>
              <a:tblPr firstRow="1" bandRow="1">
                <a:tableStyleId>{2D5ABB26-0587-4C30-8999-92F81FD0307C}</a:tableStyleId>
              </a:tblPr>
              <a:tblGrid>
                <a:gridCol w="2395471">
                  <a:extLst>
                    <a:ext uri="{9D8B030D-6E8A-4147-A177-3AD203B41FA5}">
                      <a16:colId xmlns:a16="http://schemas.microsoft.com/office/drawing/2014/main" val="2956583695"/>
                    </a:ext>
                  </a:extLst>
                </a:gridCol>
                <a:gridCol w="1220222">
                  <a:extLst>
                    <a:ext uri="{9D8B030D-6E8A-4147-A177-3AD203B41FA5}">
                      <a16:colId xmlns:a16="http://schemas.microsoft.com/office/drawing/2014/main" val="517277826"/>
                    </a:ext>
                  </a:extLst>
                </a:gridCol>
                <a:gridCol w="753517">
                  <a:extLst>
                    <a:ext uri="{9D8B030D-6E8A-4147-A177-3AD203B41FA5}">
                      <a16:colId xmlns:a16="http://schemas.microsoft.com/office/drawing/2014/main" val="335219040"/>
                    </a:ext>
                  </a:extLst>
                </a:gridCol>
                <a:gridCol w="766245">
                  <a:extLst>
                    <a:ext uri="{9D8B030D-6E8A-4147-A177-3AD203B41FA5}">
                      <a16:colId xmlns:a16="http://schemas.microsoft.com/office/drawing/2014/main" val="1591583265"/>
                    </a:ext>
                  </a:extLst>
                </a:gridCol>
              </a:tblGrid>
              <a:tr h="452387">
                <a:tc>
                  <a:txBody>
                    <a:bodyPr/>
                    <a:lstStyle/>
                    <a:p>
                      <a:r>
                        <a:rPr lang="en-US" sz="1200" b="1">
                          <a:latin typeface="Times New Roman" panose="02020603050405020304" pitchFamily="18" charset="0"/>
                          <a:cs typeface="Times New Roman" panose="02020603050405020304" pitchFamily="18" charset="0"/>
                        </a:rPr>
                        <a:t>Study Design</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b="1">
                          <a:latin typeface="Times New Roman" panose="02020603050405020304" pitchFamily="18" charset="0"/>
                          <a:cs typeface="Times New Roman" panose="02020603050405020304" pitchFamily="18" charset="0"/>
                        </a:rPr>
                        <a:t>Effect Size</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b="1">
                          <a:latin typeface="Times New Roman" panose="02020603050405020304" pitchFamily="18" charset="0"/>
                          <a:cs typeface="Times New Roman" panose="02020603050405020304" pitchFamily="18" charset="0"/>
                        </a:rPr>
                        <a:t>SE</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b="1" i="1">
                          <a:latin typeface="Times New Roman" panose="02020603050405020304" pitchFamily="18" charset="0"/>
                          <a:cs typeface="Times New Roman" panose="02020603050405020304" pitchFamily="18" charset="0"/>
                        </a:rPr>
                        <a:t>p</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0011328"/>
                  </a:ext>
                </a:extLst>
              </a:tr>
              <a:tr h="452387">
                <a:tc>
                  <a:txBody>
                    <a:bodyPr/>
                    <a:lstStyle/>
                    <a:p>
                      <a:r>
                        <a:rPr lang="en-US" sz="1200">
                          <a:latin typeface="Times New Roman" panose="02020603050405020304" pitchFamily="18" charset="0"/>
                          <a:cs typeface="Times New Roman" panose="02020603050405020304" pitchFamily="18" charset="0"/>
                        </a:rPr>
                        <a:t>Control Prior Intelligence</a:t>
                      </a:r>
                    </a:p>
                  </a:txBody>
                  <a:tcPr>
                    <a:lnT w="12700" cap="flat" cmpd="sng" algn="ctr">
                      <a:solidFill>
                        <a:schemeClr val="tx1"/>
                      </a:solidFill>
                      <a:prstDash val="solid"/>
                      <a:round/>
                      <a:headEnd type="none" w="med" len="med"/>
                      <a:tailEnd type="none" w="med" len="med"/>
                    </a:lnT>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1.197</a:t>
                      </a:r>
                    </a:p>
                  </a:txBody>
                  <a:tcPr>
                    <a:lnT w="12700" cap="flat" cmpd="sng" algn="ctr">
                      <a:solidFill>
                        <a:schemeClr val="tx1"/>
                      </a:solidFill>
                      <a:prstDash val="solid"/>
                      <a:round/>
                      <a:headEnd type="none" w="med" len="med"/>
                      <a:tailEnd type="none" w="med" len="med"/>
                    </a:lnT>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0.203</a:t>
                      </a:r>
                    </a:p>
                  </a:txBody>
                  <a:tcPr>
                    <a:lnT w="12700" cap="flat" cmpd="sng" algn="ctr">
                      <a:solidFill>
                        <a:schemeClr val="tx1"/>
                      </a:solidFill>
                      <a:prstDash val="solid"/>
                      <a:round/>
                      <a:headEnd type="none" w="med" len="med"/>
                      <a:tailEnd type="none" w="med" len="med"/>
                    </a:lnT>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&lt;.001</a:t>
                      </a:r>
                    </a:p>
                  </a:txBody>
                  <a:tcP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119894546"/>
                  </a:ext>
                </a:extLst>
              </a:tr>
              <a:tr h="452387">
                <a:tc>
                  <a:txBody>
                    <a:bodyPr/>
                    <a:lstStyle/>
                    <a:p>
                      <a:r>
                        <a:rPr lang="en-US" sz="1200">
                          <a:latin typeface="Times New Roman" panose="02020603050405020304" pitchFamily="18" charset="0"/>
                          <a:cs typeface="Times New Roman" panose="02020603050405020304" pitchFamily="18" charset="0"/>
                        </a:rPr>
                        <a:t>Policy Change</a:t>
                      </a:r>
                    </a:p>
                  </a:txBody>
                  <a:tcPr>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2.506</a:t>
                      </a:r>
                    </a:p>
                  </a:txBody>
                  <a:tcPr>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0.583</a:t>
                      </a:r>
                    </a:p>
                  </a:txBody>
                  <a:tcPr>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&lt;.001</a:t>
                      </a:r>
                    </a:p>
                  </a:txBody>
                  <a:tcPr>
                    <a:solidFill>
                      <a:schemeClr val="bg1"/>
                    </a:solidFill>
                  </a:tcPr>
                </a:tc>
                <a:extLst>
                  <a:ext uri="{0D108BD9-81ED-4DB2-BD59-A6C34878D82A}">
                    <a16:rowId xmlns:a16="http://schemas.microsoft.com/office/drawing/2014/main" val="4284649539"/>
                  </a:ext>
                </a:extLst>
              </a:tr>
              <a:tr h="452387">
                <a:tc>
                  <a:txBody>
                    <a:bodyPr/>
                    <a:lstStyle/>
                    <a:p>
                      <a:r>
                        <a:rPr lang="en-US" sz="1200">
                          <a:latin typeface="Times New Roman" panose="02020603050405020304" pitchFamily="18" charset="0"/>
                          <a:cs typeface="Times New Roman" panose="02020603050405020304" pitchFamily="18" charset="0"/>
                        </a:rPr>
                        <a:t>School-Age Cutoff</a:t>
                      </a:r>
                    </a:p>
                  </a:txBody>
                  <a:tcPr>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5.229</a:t>
                      </a:r>
                    </a:p>
                  </a:txBody>
                  <a:tcPr>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0.530</a:t>
                      </a:r>
                    </a:p>
                  </a:txBody>
                  <a:tcPr>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&lt;.001</a:t>
                      </a:r>
                    </a:p>
                  </a:txBody>
                  <a:tcPr>
                    <a:solidFill>
                      <a:schemeClr val="bg1"/>
                    </a:solidFill>
                  </a:tcPr>
                </a:tc>
                <a:extLst>
                  <a:ext uri="{0D108BD9-81ED-4DB2-BD59-A6C34878D82A}">
                    <a16:rowId xmlns:a16="http://schemas.microsoft.com/office/drawing/2014/main" val="2582618387"/>
                  </a:ext>
                </a:extLst>
              </a:tr>
              <a:tr h="452387">
                <a:tc>
                  <a:txBody>
                    <a:bodyPr/>
                    <a:lstStyle/>
                    <a:p>
                      <a:r>
                        <a:rPr lang="en-US" sz="1200">
                          <a:latin typeface="Times New Roman" panose="02020603050405020304" pitchFamily="18" charset="0"/>
                          <a:cs typeface="Times New Roman" panose="02020603050405020304" pitchFamily="18" charset="0"/>
                        </a:rPr>
                        <a:t>Total (Average)</a:t>
                      </a:r>
                    </a:p>
                  </a:txBody>
                  <a:tcPr>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3.394</a:t>
                      </a:r>
                    </a:p>
                  </a:txBody>
                  <a:tcPr>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0.503</a:t>
                      </a:r>
                    </a:p>
                  </a:txBody>
                  <a:tcPr>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a:latin typeface="Times New Roman" panose="02020603050405020304" pitchFamily="18" charset="0"/>
                          <a:cs typeface="Times New Roman" panose="02020603050405020304" pitchFamily="18" charset="0"/>
                        </a:rPr>
                        <a:t>&lt;.001</a:t>
                      </a:r>
                    </a:p>
                  </a:txBody>
                  <a:tcP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96851002"/>
                  </a:ext>
                </a:extLst>
              </a:tr>
            </a:tbl>
          </a:graphicData>
        </a:graphic>
      </p:graphicFrame>
      <p:sp>
        <p:nvSpPr>
          <p:cNvPr id="6" name="TextBox 5">
            <a:extLst>
              <a:ext uri="{FF2B5EF4-FFF2-40B4-BE49-F238E27FC236}">
                <a16:creationId xmlns:a16="http://schemas.microsoft.com/office/drawing/2014/main" id="{3E3F1D49-FFB9-DFCA-C1DD-6E20F9735335}"/>
              </a:ext>
            </a:extLst>
          </p:cNvPr>
          <p:cNvSpPr txBox="1"/>
          <p:nvPr/>
        </p:nvSpPr>
        <p:spPr>
          <a:xfrm>
            <a:off x="1783709" y="4185220"/>
            <a:ext cx="5135455" cy="523220"/>
          </a:xfrm>
          <a:prstGeom prst="rect">
            <a:avLst/>
          </a:prstGeom>
          <a:noFill/>
        </p:spPr>
        <p:txBody>
          <a:bodyPr wrap="square" rtlCol="0">
            <a:spAutoFit/>
          </a:bodyPr>
          <a:lstStyle/>
          <a:p>
            <a:pPr algn="ctr"/>
            <a:r>
              <a:rPr lang="en-US">
                <a:latin typeface="Montserrat" panose="00000500000000000000" pitchFamily="2" charset="0"/>
              </a:rPr>
              <a:t>The effect of 1 additional year of education was estimated at approx. 1 to 5 standardized IQ points</a:t>
            </a:r>
          </a:p>
        </p:txBody>
      </p:sp>
      <p:sp>
        <p:nvSpPr>
          <p:cNvPr id="3" name="TextBox 2">
            <a:extLst>
              <a:ext uri="{FF2B5EF4-FFF2-40B4-BE49-F238E27FC236}">
                <a16:creationId xmlns:a16="http://schemas.microsoft.com/office/drawing/2014/main" id="{D1AC7778-6FD6-B60B-7D85-3065563BEE59}"/>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432432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67CA7-981A-A55A-D0F4-2C6F84E718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215A6-C06D-1295-ABA7-7A3C7C1C0439}"/>
              </a:ext>
            </a:extLst>
          </p:cNvPr>
          <p:cNvSpPr>
            <a:spLocks noGrp="1"/>
          </p:cNvSpPr>
          <p:nvPr>
            <p:ph type="title"/>
          </p:nvPr>
        </p:nvSpPr>
        <p:spPr/>
        <p:txBody>
          <a:bodyPr/>
          <a:lstStyle/>
          <a:p>
            <a:r>
              <a:rPr lang="en-US" sz="3600"/>
              <a:t>Moderator Analyses</a:t>
            </a:r>
          </a:p>
        </p:txBody>
      </p:sp>
      <p:sp>
        <p:nvSpPr>
          <p:cNvPr id="3" name="Text Placeholder 2">
            <a:extLst>
              <a:ext uri="{FF2B5EF4-FFF2-40B4-BE49-F238E27FC236}">
                <a16:creationId xmlns:a16="http://schemas.microsoft.com/office/drawing/2014/main" id="{76636144-F48F-8671-267F-C6C7CE701962}"/>
              </a:ext>
            </a:extLst>
          </p:cNvPr>
          <p:cNvSpPr>
            <a:spLocks noGrp="1"/>
          </p:cNvSpPr>
          <p:nvPr>
            <p:ph type="body" idx="1"/>
          </p:nvPr>
        </p:nvSpPr>
        <p:spPr/>
        <p:txBody>
          <a:bodyPr/>
          <a:lstStyle/>
          <a:p>
            <a:pPr marL="114300" indent="0">
              <a:buSzPct val="100000"/>
              <a:buNone/>
            </a:pPr>
            <a:r>
              <a:rPr lang="en-US" sz="1400" u="sng"/>
              <a:t>Control prior intelligence</a:t>
            </a:r>
          </a:p>
          <a:p>
            <a:pPr>
              <a:buSzPct val="100000"/>
            </a:pPr>
            <a:r>
              <a:rPr lang="en-US" sz="1400"/>
              <a:t>Age at early test – </a:t>
            </a:r>
            <a:r>
              <a:rPr lang="en-US" sz="1400" i="1"/>
              <a:t>not significant</a:t>
            </a:r>
            <a:endParaRPr lang="en-US" sz="1400"/>
          </a:p>
          <a:p>
            <a:pPr>
              <a:buSzPct val="100000"/>
            </a:pPr>
            <a:r>
              <a:rPr lang="en-US" sz="1400"/>
              <a:t>Time lag between tests – </a:t>
            </a:r>
            <a:r>
              <a:rPr lang="en-US" sz="1400" i="1"/>
              <a:t>significant</a:t>
            </a:r>
          </a:p>
          <a:p>
            <a:pPr lvl="1">
              <a:buSzPct val="100000"/>
            </a:pPr>
            <a:r>
              <a:rPr lang="en-US" sz="1200"/>
              <a:t>Smallest age gap (5 years) – 2.398 IQ points</a:t>
            </a:r>
          </a:p>
          <a:p>
            <a:pPr lvl="1">
              <a:buSzPct val="100000"/>
            </a:pPr>
            <a:r>
              <a:rPr lang="en-US" sz="1200"/>
              <a:t>Largest age gap (72.44) – 0.317 IQ points</a:t>
            </a:r>
            <a:endParaRPr lang="en-US" sz="1400"/>
          </a:p>
          <a:p>
            <a:pPr marL="114300" indent="0">
              <a:buSzPct val="100000"/>
              <a:buNone/>
            </a:pPr>
            <a:endParaRPr lang="en-US" sz="1400"/>
          </a:p>
          <a:p>
            <a:pPr marL="114300" indent="0">
              <a:buSzPct val="100000"/>
              <a:buNone/>
            </a:pPr>
            <a:endParaRPr lang="en-US" sz="1400"/>
          </a:p>
          <a:p>
            <a:pPr marL="114300" indent="0">
              <a:buSzPct val="100000"/>
              <a:buNone/>
            </a:pPr>
            <a:r>
              <a:rPr lang="en-US" sz="1400" u="sng"/>
              <a:t>Policy-change design</a:t>
            </a:r>
            <a:endParaRPr lang="en-US" sz="1400"/>
          </a:p>
          <a:p>
            <a:pPr>
              <a:buSzPct val="100000"/>
            </a:pPr>
            <a:r>
              <a:rPr lang="en-US" sz="1400"/>
              <a:t>Age at change – </a:t>
            </a:r>
            <a:r>
              <a:rPr lang="en-US" sz="1400" i="1"/>
              <a:t>not significant</a:t>
            </a:r>
            <a:endParaRPr lang="en-US" sz="1400"/>
          </a:p>
          <a:p>
            <a:pPr marL="114300" indent="0">
              <a:buSzPct val="100000"/>
              <a:buNone/>
            </a:pPr>
            <a:endParaRPr lang="en-US" sz="1400"/>
          </a:p>
          <a:p>
            <a:pPr marL="114300" indent="0">
              <a:buSzPct val="100000"/>
              <a:buNone/>
            </a:pPr>
            <a:endParaRPr lang="en-US" sz="1400"/>
          </a:p>
        </p:txBody>
      </p:sp>
      <p:sp>
        <p:nvSpPr>
          <p:cNvPr id="4" name="TextBox 3">
            <a:extLst>
              <a:ext uri="{FF2B5EF4-FFF2-40B4-BE49-F238E27FC236}">
                <a16:creationId xmlns:a16="http://schemas.microsoft.com/office/drawing/2014/main" id="{9A427377-85A7-8E98-897F-B8A5164125FC}"/>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01662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8A5CC-F353-1572-4820-36AD919C0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E2352-203D-C7C3-1B36-B3500D69EA38}"/>
              </a:ext>
            </a:extLst>
          </p:cNvPr>
          <p:cNvSpPr>
            <a:spLocks noGrp="1"/>
          </p:cNvSpPr>
          <p:nvPr>
            <p:ph type="title"/>
          </p:nvPr>
        </p:nvSpPr>
        <p:spPr>
          <a:xfrm>
            <a:off x="713225" y="435060"/>
            <a:ext cx="7276426" cy="1274793"/>
          </a:xfrm>
        </p:spPr>
        <p:txBody>
          <a:bodyPr/>
          <a:lstStyle/>
          <a:p>
            <a:pPr algn="ctr"/>
            <a:r>
              <a:rPr lang="en-US" sz="2400"/>
              <a:t>Outcome age was a significant moderator for control prior intelligence studies, but not for the other two study designs</a:t>
            </a:r>
          </a:p>
        </p:txBody>
      </p:sp>
      <p:pic>
        <p:nvPicPr>
          <p:cNvPr id="4" name="Picture 3">
            <a:extLst>
              <a:ext uri="{FF2B5EF4-FFF2-40B4-BE49-F238E27FC236}">
                <a16:creationId xmlns:a16="http://schemas.microsoft.com/office/drawing/2014/main" id="{3A4973FB-2FBC-910E-FBEE-0D33F6DB094A}"/>
              </a:ext>
            </a:extLst>
          </p:cNvPr>
          <p:cNvPicPr>
            <a:picLocks noChangeAspect="1"/>
          </p:cNvPicPr>
          <p:nvPr/>
        </p:nvPicPr>
        <p:blipFill>
          <a:blip r:embed="rId3"/>
          <a:stretch>
            <a:fillRect/>
          </a:stretch>
        </p:blipFill>
        <p:spPr>
          <a:xfrm>
            <a:off x="252918" y="1847721"/>
            <a:ext cx="4163439" cy="2240395"/>
          </a:xfrm>
          <a:prstGeom prst="rect">
            <a:avLst/>
          </a:prstGeom>
        </p:spPr>
      </p:pic>
      <p:pic>
        <p:nvPicPr>
          <p:cNvPr id="9" name="Picture 8">
            <a:extLst>
              <a:ext uri="{FF2B5EF4-FFF2-40B4-BE49-F238E27FC236}">
                <a16:creationId xmlns:a16="http://schemas.microsoft.com/office/drawing/2014/main" id="{E7229EEA-C2C2-AF59-880A-4564054C1F5C}"/>
              </a:ext>
            </a:extLst>
          </p:cNvPr>
          <p:cNvPicPr>
            <a:picLocks noChangeAspect="1"/>
          </p:cNvPicPr>
          <p:nvPr/>
        </p:nvPicPr>
        <p:blipFill>
          <a:blip r:embed="rId4"/>
          <a:stretch>
            <a:fillRect/>
          </a:stretch>
        </p:blipFill>
        <p:spPr>
          <a:xfrm>
            <a:off x="4797872" y="1847721"/>
            <a:ext cx="4093210" cy="2240395"/>
          </a:xfrm>
          <a:prstGeom prst="rect">
            <a:avLst/>
          </a:prstGeom>
        </p:spPr>
      </p:pic>
      <p:sp>
        <p:nvSpPr>
          <p:cNvPr id="3" name="Arrow: Up 2">
            <a:extLst>
              <a:ext uri="{FF2B5EF4-FFF2-40B4-BE49-F238E27FC236}">
                <a16:creationId xmlns:a16="http://schemas.microsoft.com/office/drawing/2014/main" id="{071BD1A0-EFFD-A25E-3A5E-05CB4C5EADD0}"/>
              </a:ext>
            </a:extLst>
          </p:cNvPr>
          <p:cNvSpPr/>
          <p:nvPr/>
        </p:nvSpPr>
        <p:spPr>
          <a:xfrm>
            <a:off x="1102210" y="3809081"/>
            <a:ext cx="45719" cy="279031"/>
          </a:xfrm>
          <a:prstGeom prst="upArrow">
            <a:avLst/>
          </a:prstGeom>
          <a:solidFill>
            <a:srgbClr val="7390C1"/>
          </a:solidFill>
          <a:ln>
            <a:solidFill>
              <a:srgbClr val="7390C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CA3CFAF-B5AD-3682-693A-DB0A84EBD23C}"/>
              </a:ext>
            </a:extLst>
          </p:cNvPr>
          <p:cNvSpPr txBox="1"/>
          <p:nvPr/>
        </p:nvSpPr>
        <p:spPr>
          <a:xfrm>
            <a:off x="590763" y="4088115"/>
            <a:ext cx="1068611" cy="646331"/>
          </a:xfrm>
          <a:prstGeom prst="rect">
            <a:avLst/>
          </a:prstGeom>
          <a:noFill/>
        </p:spPr>
        <p:txBody>
          <a:bodyPr wrap="square" rtlCol="0">
            <a:spAutoFit/>
          </a:bodyPr>
          <a:lstStyle/>
          <a:p>
            <a:pPr algn="ctr"/>
            <a:r>
              <a:rPr lang="en-US" sz="900" u="sng"/>
              <a:t>Age 18</a:t>
            </a:r>
            <a:r>
              <a:rPr lang="en-US" sz="900"/>
              <a:t>: </a:t>
            </a:r>
          </a:p>
          <a:p>
            <a:pPr algn="ctr"/>
            <a:r>
              <a:rPr lang="en-US" sz="900"/>
              <a:t>2.154 IQ points gained per year of education</a:t>
            </a:r>
          </a:p>
        </p:txBody>
      </p:sp>
      <p:sp>
        <p:nvSpPr>
          <p:cNvPr id="6" name="Arrow: Up 5">
            <a:extLst>
              <a:ext uri="{FF2B5EF4-FFF2-40B4-BE49-F238E27FC236}">
                <a16:creationId xmlns:a16="http://schemas.microsoft.com/office/drawing/2014/main" id="{7E813EE6-6F70-4153-F5BC-4B1312481799}"/>
              </a:ext>
            </a:extLst>
          </p:cNvPr>
          <p:cNvSpPr/>
          <p:nvPr/>
        </p:nvSpPr>
        <p:spPr>
          <a:xfrm>
            <a:off x="3961192" y="3809083"/>
            <a:ext cx="45719" cy="279031"/>
          </a:xfrm>
          <a:prstGeom prst="upArrow">
            <a:avLst/>
          </a:prstGeom>
          <a:solidFill>
            <a:srgbClr val="7390C1"/>
          </a:solidFill>
          <a:ln>
            <a:solidFill>
              <a:srgbClr val="7390C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E695379-1EEB-DE25-D78C-9ECB808C403F}"/>
              </a:ext>
            </a:extLst>
          </p:cNvPr>
          <p:cNvSpPr txBox="1"/>
          <p:nvPr/>
        </p:nvSpPr>
        <p:spPr>
          <a:xfrm>
            <a:off x="3449745" y="4088115"/>
            <a:ext cx="1068611" cy="646331"/>
          </a:xfrm>
          <a:prstGeom prst="rect">
            <a:avLst/>
          </a:prstGeom>
          <a:noFill/>
        </p:spPr>
        <p:txBody>
          <a:bodyPr wrap="square" rtlCol="0">
            <a:spAutoFit/>
          </a:bodyPr>
          <a:lstStyle/>
          <a:p>
            <a:pPr algn="ctr"/>
            <a:r>
              <a:rPr lang="en-US" sz="900" u="sng"/>
              <a:t>Age 83</a:t>
            </a:r>
            <a:r>
              <a:rPr lang="en-US" sz="900"/>
              <a:t>:</a:t>
            </a:r>
          </a:p>
          <a:p>
            <a:pPr algn="ctr"/>
            <a:r>
              <a:rPr lang="en-US" sz="900"/>
              <a:t>0.485 IQ points gained per year of education</a:t>
            </a:r>
          </a:p>
        </p:txBody>
      </p:sp>
      <p:sp>
        <p:nvSpPr>
          <p:cNvPr id="8" name="Arrow: Up 7">
            <a:extLst>
              <a:ext uri="{FF2B5EF4-FFF2-40B4-BE49-F238E27FC236}">
                <a16:creationId xmlns:a16="http://schemas.microsoft.com/office/drawing/2014/main" id="{D3555743-9AB9-B35F-02B3-94B8A8D3B142}"/>
              </a:ext>
            </a:extLst>
          </p:cNvPr>
          <p:cNvSpPr/>
          <p:nvPr/>
        </p:nvSpPr>
        <p:spPr>
          <a:xfrm>
            <a:off x="5596397" y="3809081"/>
            <a:ext cx="45719" cy="279031"/>
          </a:xfrm>
          <a:prstGeom prst="upArrow">
            <a:avLst/>
          </a:prstGeom>
          <a:solidFill>
            <a:srgbClr val="D1666E"/>
          </a:solidFill>
          <a:ln>
            <a:solidFill>
              <a:srgbClr val="D166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D05FF1C-38A5-8031-BD19-7BA44961811A}"/>
              </a:ext>
            </a:extLst>
          </p:cNvPr>
          <p:cNvSpPr txBox="1"/>
          <p:nvPr/>
        </p:nvSpPr>
        <p:spPr>
          <a:xfrm>
            <a:off x="5084950" y="4088115"/>
            <a:ext cx="1068611" cy="646331"/>
          </a:xfrm>
          <a:prstGeom prst="rect">
            <a:avLst/>
          </a:prstGeom>
          <a:noFill/>
        </p:spPr>
        <p:txBody>
          <a:bodyPr wrap="square" rtlCol="0">
            <a:spAutoFit/>
          </a:bodyPr>
          <a:lstStyle/>
          <a:p>
            <a:pPr algn="ctr"/>
            <a:r>
              <a:rPr lang="en-US" sz="900" u="sng"/>
              <a:t>Age 18</a:t>
            </a:r>
            <a:r>
              <a:rPr lang="en-US" sz="900"/>
              <a:t>:</a:t>
            </a:r>
          </a:p>
          <a:p>
            <a:pPr algn="ctr"/>
            <a:r>
              <a:rPr lang="en-US" sz="900"/>
              <a:t>1.690 IQ points gained per year of education</a:t>
            </a:r>
          </a:p>
        </p:txBody>
      </p:sp>
      <p:sp>
        <p:nvSpPr>
          <p:cNvPr id="11" name="Arrow: Up 10">
            <a:extLst>
              <a:ext uri="{FF2B5EF4-FFF2-40B4-BE49-F238E27FC236}">
                <a16:creationId xmlns:a16="http://schemas.microsoft.com/office/drawing/2014/main" id="{3F464A80-75DA-670F-5C17-DB5C13BC50A6}"/>
              </a:ext>
            </a:extLst>
          </p:cNvPr>
          <p:cNvSpPr/>
          <p:nvPr/>
        </p:nvSpPr>
        <p:spPr>
          <a:xfrm>
            <a:off x="7943932" y="3809082"/>
            <a:ext cx="45719" cy="279031"/>
          </a:xfrm>
          <a:prstGeom prst="upArrow">
            <a:avLst/>
          </a:prstGeom>
          <a:solidFill>
            <a:srgbClr val="D1666E"/>
          </a:solidFill>
          <a:ln>
            <a:solidFill>
              <a:srgbClr val="D166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8EF5FFA-DCB0-1012-506C-A20A29170958}"/>
              </a:ext>
            </a:extLst>
          </p:cNvPr>
          <p:cNvSpPr txBox="1"/>
          <p:nvPr/>
        </p:nvSpPr>
        <p:spPr>
          <a:xfrm>
            <a:off x="7432485" y="4088115"/>
            <a:ext cx="1068611" cy="646331"/>
          </a:xfrm>
          <a:prstGeom prst="rect">
            <a:avLst/>
          </a:prstGeom>
          <a:noFill/>
        </p:spPr>
        <p:txBody>
          <a:bodyPr wrap="square" rtlCol="0">
            <a:spAutoFit/>
          </a:bodyPr>
          <a:lstStyle/>
          <a:p>
            <a:pPr algn="ctr"/>
            <a:r>
              <a:rPr lang="en-US" sz="900" u="sng"/>
              <a:t>Age 71</a:t>
            </a:r>
            <a:r>
              <a:rPr lang="en-US" sz="900"/>
              <a:t>:</a:t>
            </a:r>
          </a:p>
          <a:p>
            <a:pPr algn="ctr"/>
            <a:r>
              <a:rPr lang="en-US" sz="900"/>
              <a:t>2.413 IQ points gained per year of education</a:t>
            </a:r>
          </a:p>
        </p:txBody>
      </p:sp>
      <p:sp>
        <p:nvSpPr>
          <p:cNvPr id="13" name="TextBox 12">
            <a:extLst>
              <a:ext uri="{FF2B5EF4-FFF2-40B4-BE49-F238E27FC236}">
                <a16:creationId xmlns:a16="http://schemas.microsoft.com/office/drawing/2014/main" id="{1530FC3C-D447-9BDA-EBDE-B894030D5F68}"/>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31023553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67CA7-981A-A55A-D0F4-2C6F84E718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215A6-C06D-1295-ABA7-7A3C7C1C0439}"/>
              </a:ext>
            </a:extLst>
          </p:cNvPr>
          <p:cNvSpPr>
            <a:spLocks noGrp="1"/>
          </p:cNvSpPr>
          <p:nvPr>
            <p:ph type="title"/>
          </p:nvPr>
        </p:nvSpPr>
        <p:spPr>
          <a:xfrm>
            <a:off x="123080" y="232952"/>
            <a:ext cx="5577330" cy="1245652"/>
          </a:xfrm>
        </p:spPr>
        <p:txBody>
          <a:bodyPr/>
          <a:lstStyle/>
          <a:p>
            <a:r>
              <a:rPr lang="en-US" sz="3600"/>
              <a:t>Composite, Fluid, Crystallized</a:t>
            </a:r>
          </a:p>
        </p:txBody>
      </p:sp>
      <p:sp>
        <p:nvSpPr>
          <p:cNvPr id="3" name="Text Placeholder 2">
            <a:extLst>
              <a:ext uri="{FF2B5EF4-FFF2-40B4-BE49-F238E27FC236}">
                <a16:creationId xmlns:a16="http://schemas.microsoft.com/office/drawing/2014/main" id="{76636144-F48F-8671-267F-C6C7CE701962}"/>
              </a:ext>
            </a:extLst>
          </p:cNvPr>
          <p:cNvSpPr>
            <a:spLocks noGrp="1"/>
          </p:cNvSpPr>
          <p:nvPr>
            <p:ph type="body" idx="1"/>
          </p:nvPr>
        </p:nvSpPr>
        <p:spPr>
          <a:xfrm>
            <a:off x="713224" y="1402675"/>
            <a:ext cx="7717500" cy="3295800"/>
          </a:xfrm>
        </p:spPr>
        <p:txBody>
          <a:bodyPr/>
          <a:lstStyle/>
          <a:p>
            <a:pPr marL="114300" indent="0">
              <a:spcAft>
                <a:spcPts val="1200"/>
              </a:spcAft>
              <a:buSzPct val="100000"/>
              <a:buNone/>
            </a:pPr>
            <a:r>
              <a:rPr lang="en-US" sz="1400" u="sng"/>
              <a:t>Control prior intelligence:</a:t>
            </a:r>
            <a:endParaRPr lang="en-US" sz="1400"/>
          </a:p>
          <a:p>
            <a:pPr>
              <a:spcAft>
                <a:spcPts val="1200"/>
              </a:spcAft>
              <a:buSzPct val="100000"/>
            </a:pPr>
            <a:r>
              <a:rPr lang="en-US" sz="1400"/>
              <a:t>Significantly stronger educational impact effects on </a:t>
            </a:r>
            <a:r>
              <a:rPr lang="en-US" sz="1400" u="sng"/>
              <a:t>composite tests</a:t>
            </a:r>
            <a:r>
              <a:rPr lang="en-US" sz="1400"/>
              <a:t> (1.876 points) than on </a:t>
            </a:r>
            <a:r>
              <a:rPr lang="en-US" sz="1400" u="sng"/>
              <a:t>fluid tests</a:t>
            </a:r>
            <a:r>
              <a:rPr lang="en-US" sz="1400"/>
              <a:t> (0.836 points)</a:t>
            </a:r>
          </a:p>
          <a:p>
            <a:pPr marL="114300" indent="0">
              <a:spcAft>
                <a:spcPts val="1200"/>
              </a:spcAft>
              <a:buSzPct val="100000"/>
              <a:buNone/>
            </a:pPr>
            <a:r>
              <a:rPr lang="en-US" sz="1400" u="sng"/>
              <a:t>Policy-change:</a:t>
            </a:r>
            <a:endParaRPr lang="en-US" sz="1400"/>
          </a:p>
          <a:p>
            <a:pPr>
              <a:spcAft>
                <a:spcPts val="1200"/>
              </a:spcAft>
              <a:buSzPct val="100000"/>
            </a:pPr>
            <a:r>
              <a:rPr lang="en-US" sz="1400"/>
              <a:t>Significant effects for both </a:t>
            </a:r>
            <a:r>
              <a:rPr lang="en-US" sz="1400" u="sng"/>
              <a:t>composite</a:t>
            </a:r>
            <a:r>
              <a:rPr lang="en-US" sz="1400"/>
              <a:t> (2.314 IQ points) and </a:t>
            </a:r>
            <a:r>
              <a:rPr lang="en-US" sz="1400" u="sng"/>
              <a:t>fluid</a:t>
            </a:r>
            <a:r>
              <a:rPr lang="en-US" sz="1400"/>
              <a:t> (2.272 points), but not crystallized tests (1.012 points), but not significantly different from one another</a:t>
            </a:r>
          </a:p>
          <a:p>
            <a:pPr marL="114300" indent="0">
              <a:spcAft>
                <a:spcPts val="1200"/>
              </a:spcAft>
              <a:buSzPct val="100000"/>
              <a:buNone/>
            </a:pPr>
            <a:r>
              <a:rPr lang="en-US" sz="1400" u="sng"/>
              <a:t>School-age cutoff:</a:t>
            </a:r>
            <a:endParaRPr lang="en-US" sz="1400"/>
          </a:p>
          <a:p>
            <a:pPr>
              <a:spcAft>
                <a:spcPts val="1200"/>
              </a:spcAft>
              <a:buSzPct val="100000"/>
            </a:pPr>
            <a:r>
              <a:rPr lang="en-US" sz="1400"/>
              <a:t>Significant effects of 1 year of education on </a:t>
            </a:r>
            <a:r>
              <a:rPr lang="en-US" sz="1400" u="sng"/>
              <a:t>composite</a:t>
            </a:r>
            <a:r>
              <a:rPr lang="en-US" sz="1400"/>
              <a:t>, </a:t>
            </a:r>
            <a:r>
              <a:rPr lang="en-US" sz="1400" u="sng"/>
              <a:t>fluid</a:t>
            </a:r>
            <a:r>
              <a:rPr lang="en-US" sz="1400"/>
              <a:t>, and </a:t>
            </a:r>
            <a:r>
              <a:rPr lang="en-US" sz="1400" u="sng"/>
              <a:t>crystallized</a:t>
            </a:r>
            <a:r>
              <a:rPr lang="en-US" sz="1400"/>
              <a:t> tests (6.534, 5.104, 5.428 points, respectively), but no significant differences</a:t>
            </a:r>
          </a:p>
          <a:p>
            <a:pPr marL="114300" indent="0">
              <a:buSzPct val="100000"/>
              <a:buNone/>
            </a:pPr>
            <a:endParaRPr lang="en-US" sz="1400"/>
          </a:p>
        </p:txBody>
      </p:sp>
      <p:graphicFrame>
        <p:nvGraphicFramePr>
          <p:cNvPr id="4" name="Diagram 3">
            <a:extLst>
              <a:ext uri="{FF2B5EF4-FFF2-40B4-BE49-F238E27FC236}">
                <a16:creationId xmlns:a16="http://schemas.microsoft.com/office/drawing/2014/main" id="{4092EC8B-2DEB-A720-3D80-AE84E32E9759}"/>
              </a:ext>
            </a:extLst>
          </p:cNvPr>
          <p:cNvGraphicFramePr/>
          <p:nvPr>
            <p:extLst>
              <p:ext uri="{D42A27DB-BD31-4B8C-83A1-F6EECF244321}">
                <p14:modId xmlns:p14="http://schemas.microsoft.com/office/powerpoint/2010/main" val="3307739176"/>
              </p:ext>
            </p:extLst>
          </p:nvPr>
        </p:nvGraphicFramePr>
        <p:xfrm>
          <a:off x="5603245" y="-81988"/>
          <a:ext cx="3248927" cy="2039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9784358-4ADB-59F2-CF4E-A915AF197FEE}"/>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47899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67CA7-981A-A55A-D0F4-2C6F84E718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215A6-C06D-1295-ABA7-7A3C7C1C0439}"/>
              </a:ext>
            </a:extLst>
          </p:cNvPr>
          <p:cNvSpPr>
            <a:spLocks noGrp="1"/>
          </p:cNvSpPr>
          <p:nvPr>
            <p:ph type="title"/>
          </p:nvPr>
        </p:nvSpPr>
        <p:spPr>
          <a:xfrm>
            <a:off x="538127" y="445025"/>
            <a:ext cx="5577330" cy="824120"/>
          </a:xfrm>
        </p:spPr>
        <p:txBody>
          <a:bodyPr/>
          <a:lstStyle/>
          <a:p>
            <a:r>
              <a:rPr lang="en-US" sz="3600"/>
              <a:t>Achievement vs. Other</a:t>
            </a:r>
          </a:p>
        </p:txBody>
      </p:sp>
      <p:sp>
        <p:nvSpPr>
          <p:cNvPr id="3" name="Text Placeholder 2">
            <a:extLst>
              <a:ext uri="{FF2B5EF4-FFF2-40B4-BE49-F238E27FC236}">
                <a16:creationId xmlns:a16="http://schemas.microsoft.com/office/drawing/2014/main" id="{76636144-F48F-8671-267F-C6C7CE701962}"/>
              </a:ext>
            </a:extLst>
          </p:cNvPr>
          <p:cNvSpPr>
            <a:spLocks noGrp="1"/>
          </p:cNvSpPr>
          <p:nvPr>
            <p:ph type="body" idx="1"/>
          </p:nvPr>
        </p:nvSpPr>
        <p:spPr>
          <a:xfrm>
            <a:off x="713250" y="1571289"/>
            <a:ext cx="7717500" cy="3295800"/>
          </a:xfrm>
        </p:spPr>
        <p:txBody>
          <a:bodyPr/>
          <a:lstStyle/>
          <a:p>
            <a:pPr marL="114300" indent="0">
              <a:spcAft>
                <a:spcPts val="1200"/>
              </a:spcAft>
              <a:buSzPct val="100000"/>
              <a:buNone/>
            </a:pPr>
            <a:r>
              <a:rPr lang="en-US" sz="1400" u="sng"/>
              <a:t>Policy change:</a:t>
            </a:r>
            <a:endParaRPr lang="en-US" sz="1400"/>
          </a:p>
          <a:p>
            <a:pPr>
              <a:spcAft>
                <a:spcPts val="1200"/>
              </a:spcAft>
              <a:buSzPct val="100000"/>
            </a:pPr>
            <a:r>
              <a:rPr lang="en-US" sz="1400"/>
              <a:t>No significant difference on the education effect on the 7 achievement tests (2.760 points) versus the 23 other tests (1.784 points)</a:t>
            </a:r>
          </a:p>
          <a:p>
            <a:pPr marL="114300" indent="0">
              <a:spcAft>
                <a:spcPts val="1200"/>
              </a:spcAft>
              <a:buSzPct val="100000"/>
              <a:buNone/>
            </a:pPr>
            <a:r>
              <a:rPr lang="en-US" sz="1400" u="sng"/>
              <a:t>School-age cutoff:</a:t>
            </a:r>
            <a:endParaRPr lang="en-US" sz="1400"/>
          </a:p>
          <a:p>
            <a:pPr>
              <a:spcAft>
                <a:spcPts val="1200"/>
              </a:spcAft>
              <a:buSzPct val="100000"/>
            </a:pPr>
            <a:r>
              <a:rPr lang="en-US" sz="1400"/>
              <a:t>Achievement tests (6.231 points) showed a substantially and significantly larger educational effect than other tests (3.839 points)</a:t>
            </a:r>
          </a:p>
        </p:txBody>
      </p:sp>
      <p:graphicFrame>
        <p:nvGraphicFramePr>
          <p:cNvPr id="4" name="Diagram 3">
            <a:extLst>
              <a:ext uri="{FF2B5EF4-FFF2-40B4-BE49-F238E27FC236}">
                <a16:creationId xmlns:a16="http://schemas.microsoft.com/office/drawing/2014/main" id="{4092EC8B-2DEB-A720-3D80-AE84E32E9759}"/>
              </a:ext>
            </a:extLst>
          </p:cNvPr>
          <p:cNvGraphicFramePr/>
          <p:nvPr>
            <p:extLst>
              <p:ext uri="{D42A27DB-BD31-4B8C-83A1-F6EECF244321}">
                <p14:modId xmlns:p14="http://schemas.microsoft.com/office/powerpoint/2010/main" val="3009903789"/>
              </p:ext>
            </p:extLst>
          </p:nvPr>
        </p:nvGraphicFramePr>
        <p:xfrm>
          <a:off x="5460573" y="350197"/>
          <a:ext cx="3514814" cy="12210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27E31A9C-01D1-607F-FE00-5D9E982296B1}"/>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404020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8A5CC-F353-1572-4820-36AD919C0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E2352-203D-C7C3-1B36-B3500D69EA38}"/>
              </a:ext>
            </a:extLst>
          </p:cNvPr>
          <p:cNvSpPr>
            <a:spLocks noGrp="1"/>
          </p:cNvSpPr>
          <p:nvPr>
            <p:ph type="title"/>
          </p:nvPr>
        </p:nvSpPr>
        <p:spPr>
          <a:xfrm>
            <a:off x="713225" y="256102"/>
            <a:ext cx="7276426" cy="1274793"/>
          </a:xfrm>
        </p:spPr>
        <p:txBody>
          <a:bodyPr/>
          <a:lstStyle/>
          <a:p>
            <a:pPr algn="ctr"/>
            <a:r>
              <a:rPr lang="en-US" sz="2400"/>
              <a:t>No evidence of publication bias or p-hacking in the studies with statistically significant results and minimal systematic bias in the results</a:t>
            </a:r>
          </a:p>
        </p:txBody>
      </p:sp>
      <p:pic>
        <p:nvPicPr>
          <p:cNvPr id="5" name="Picture 4">
            <a:extLst>
              <a:ext uri="{FF2B5EF4-FFF2-40B4-BE49-F238E27FC236}">
                <a16:creationId xmlns:a16="http://schemas.microsoft.com/office/drawing/2014/main" id="{2D26ABD4-19C5-C4BC-1FBF-18B3CC54C1DB}"/>
              </a:ext>
            </a:extLst>
          </p:cNvPr>
          <p:cNvPicPr>
            <a:picLocks noChangeAspect="1"/>
          </p:cNvPicPr>
          <p:nvPr/>
        </p:nvPicPr>
        <p:blipFill>
          <a:blip r:embed="rId3"/>
          <a:stretch>
            <a:fillRect/>
          </a:stretch>
        </p:blipFill>
        <p:spPr>
          <a:xfrm>
            <a:off x="2304996" y="1484368"/>
            <a:ext cx="4534007" cy="1604179"/>
          </a:xfrm>
          <a:prstGeom prst="rect">
            <a:avLst/>
          </a:prstGeom>
        </p:spPr>
      </p:pic>
      <p:pic>
        <p:nvPicPr>
          <p:cNvPr id="7" name="Picture 6">
            <a:extLst>
              <a:ext uri="{FF2B5EF4-FFF2-40B4-BE49-F238E27FC236}">
                <a16:creationId xmlns:a16="http://schemas.microsoft.com/office/drawing/2014/main" id="{A8FB6F58-5492-600F-AEAA-B5125FF8AB3D}"/>
              </a:ext>
            </a:extLst>
          </p:cNvPr>
          <p:cNvPicPr>
            <a:picLocks noChangeAspect="1"/>
          </p:cNvPicPr>
          <p:nvPr/>
        </p:nvPicPr>
        <p:blipFill>
          <a:blip r:embed="rId4"/>
          <a:stretch>
            <a:fillRect/>
          </a:stretch>
        </p:blipFill>
        <p:spPr>
          <a:xfrm>
            <a:off x="522203" y="3143654"/>
            <a:ext cx="2316637" cy="1601267"/>
          </a:xfrm>
          <a:prstGeom prst="rect">
            <a:avLst/>
          </a:prstGeom>
        </p:spPr>
      </p:pic>
      <p:pic>
        <p:nvPicPr>
          <p:cNvPr id="10" name="Picture 9">
            <a:extLst>
              <a:ext uri="{FF2B5EF4-FFF2-40B4-BE49-F238E27FC236}">
                <a16:creationId xmlns:a16="http://schemas.microsoft.com/office/drawing/2014/main" id="{8BB5A1DA-E2DE-3C53-A771-B0000C334B15}"/>
              </a:ext>
            </a:extLst>
          </p:cNvPr>
          <p:cNvPicPr>
            <a:picLocks noChangeAspect="1"/>
          </p:cNvPicPr>
          <p:nvPr/>
        </p:nvPicPr>
        <p:blipFill>
          <a:blip r:embed="rId5"/>
          <a:stretch>
            <a:fillRect/>
          </a:stretch>
        </p:blipFill>
        <p:spPr>
          <a:xfrm>
            <a:off x="3377436" y="3143654"/>
            <a:ext cx="2389125" cy="1601267"/>
          </a:xfrm>
          <a:prstGeom prst="rect">
            <a:avLst/>
          </a:prstGeom>
        </p:spPr>
      </p:pic>
      <p:pic>
        <p:nvPicPr>
          <p:cNvPr id="12" name="Picture 11">
            <a:extLst>
              <a:ext uri="{FF2B5EF4-FFF2-40B4-BE49-F238E27FC236}">
                <a16:creationId xmlns:a16="http://schemas.microsoft.com/office/drawing/2014/main" id="{613E93C0-D788-690A-016E-EEFA7DE93B49}"/>
              </a:ext>
            </a:extLst>
          </p:cNvPr>
          <p:cNvPicPr>
            <a:picLocks noChangeAspect="1"/>
          </p:cNvPicPr>
          <p:nvPr/>
        </p:nvPicPr>
        <p:blipFill>
          <a:blip r:embed="rId6"/>
          <a:stretch>
            <a:fillRect/>
          </a:stretch>
        </p:blipFill>
        <p:spPr>
          <a:xfrm>
            <a:off x="6212330" y="3140742"/>
            <a:ext cx="2454219" cy="1604179"/>
          </a:xfrm>
          <a:prstGeom prst="rect">
            <a:avLst/>
          </a:prstGeom>
        </p:spPr>
      </p:pic>
      <p:sp>
        <p:nvSpPr>
          <p:cNvPr id="3" name="TextBox 2">
            <a:extLst>
              <a:ext uri="{FF2B5EF4-FFF2-40B4-BE49-F238E27FC236}">
                <a16:creationId xmlns:a16="http://schemas.microsoft.com/office/drawing/2014/main" id="{B658152B-8B99-405E-2218-43109EA11192}"/>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2552286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2AD3-A961-87E2-9140-A952027D96D2}"/>
              </a:ext>
            </a:extLst>
          </p:cNvPr>
          <p:cNvSpPr>
            <a:spLocks noGrp="1"/>
          </p:cNvSpPr>
          <p:nvPr>
            <p:ph type="title"/>
          </p:nvPr>
        </p:nvSpPr>
        <p:spPr/>
        <p:txBody>
          <a:bodyPr/>
          <a:lstStyle/>
          <a:p>
            <a:r>
              <a:rPr lang="en-US"/>
              <a:t>Discussion Questions</a:t>
            </a:r>
          </a:p>
        </p:txBody>
      </p:sp>
      <p:sp>
        <p:nvSpPr>
          <p:cNvPr id="3" name="Text Placeholder 2">
            <a:extLst>
              <a:ext uri="{FF2B5EF4-FFF2-40B4-BE49-F238E27FC236}">
                <a16:creationId xmlns:a16="http://schemas.microsoft.com/office/drawing/2014/main" id="{E2253938-D09A-3020-A8F7-CBD76021F44C}"/>
              </a:ext>
            </a:extLst>
          </p:cNvPr>
          <p:cNvSpPr>
            <a:spLocks noGrp="1"/>
          </p:cNvSpPr>
          <p:nvPr>
            <p:ph type="body" idx="1"/>
          </p:nvPr>
        </p:nvSpPr>
        <p:spPr>
          <a:xfrm>
            <a:off x="713225" y="1017725"/>
            <a:ext cx="7717500" cy="3477830"/>
          </a:xfrm>
        </p:spPr>
        <p:txBody>
          <a:bodyPr/>
          <a:lstStyle/>
          <a:p>
            <a:pPr>
              <a:buSzPct val="100000"/>
            </a:pPr>
            <a:r>
              <a:rPr lang="en-US" sz="1200" dirty="0">
                <a:latin typeface="Montserrat SemiBold" panose="00000700000000000000" pitchFamily="2" charset="0"/>
              </a:rPr>
              <a:t>Madison: </a:t>
            </a:r>
            <a:r>
              <a:rPr lang="en-US" sz="1200" dirty="0"/>
              <a:t>The meta-analysis includes a substantial number of effect sizes indexing the relationship between time in school and achievement test performance (versus standard intelligence tests). Given that achievement tests often directly measure academic exposure, how might the exclusion of these effect sizes change the study's overall findings about the relationship between education and intelligence? Is the claim they make in the paper an accurate representation of the findings?</a:t>
            </a:r>
          </a:p>
          <a:p>
            <a:pPr>
              <a:buSzPct val="100000"/>
            </a:pPr>
            <a:r>
              <a:rPr lang="en-US" sz="1200" dirty="0">
                <a:latin typeface="Montserrat SemiBold" panose="00000700000000000000" pitchFamily="2" charset="0"/>
              </a:rPr>
              <a:t>Lang:</a:t>
            </a:r>
            <a:r>
              <a:rPr lang="en-US" sz="1200" dirty="0">
                <a:latin typeface="Montserrat" panose="00000500000000000000" pitchFamily="2" charset="0"/>
              </a:rPr>
              <a:t> The authors made a huge claim that their results "support the hypothesis that education has a causal effect on intelligence test scores," but they also go on to note that they looked at the effect of the quantity of education on youth intelligence rather than the quality of education. This makes me think about the role of gifted programs in schools that take kids with higher IQ scores and put them through more rigorous curriculum than their peers with lower IQ scores. The quantity of education for both groups is still the same, but the quality is quite different. Additionally, quantity was operationalized as the number of years youth engage in education, but there are other metrics of quantity that may be more informative, such as how many face-to-face hours youth had with an instructor. Therefore, could the quality of the education confound these findings?</a:t>
            </a:r>
          </a:p>
          <a:p>
            <a:pPr>
              <a:buSzPct val="100000"/>
            </a:pPr>
            <a:r>
              <a:rPr lang="en-US" sz="1200" dirty="0">
                <a:latin typeface="Montserrat SemiBold" panose="00000700000000000000" pitchFamily="2" charset="0"/>
              </a:rPr>
              <a:t>Britney:</a:t>
            </a:r>
            <a:r>
              <a:rPr lang="en-US" sz="1200" dirty="0">
                <a:latin typeface="Montserrat" panose="00000500000000000000" pitchFamily="2" charset="0"/>
              </a:rPr>
              <a:t> Going off Lane’s previous question, aside from formal education, how might other learning experiences produce similar or different intelligence gains? </a:t>
            </a:r>
            <a:endParaRPr lang="en-US" sz="1200" dirty="0">
              <a:latin typeface="Montserrat SemiBold" panose="00000700000000000000" pitchFamily="2" charset="0"/>
            </a:endParaRPr>
          </a:p>
        </p:txBody>
      </p:sp>
      <p:sp>
        <p:nvSpPr>
          <p:cNvPr id="4" name="TextBox 3">
            <a:extLst>
              <a:ext uri="{FF2B5EF4-FFF2-40B4-BE49-F238E27FC236}">
                <a16:creationId xmlns:a16="http://schemas.microsoft.com/office/drawing/2014/main" id="{E336959D-EEFA-8471-E060-9DA6C89E4D59}"/>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33105559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F1C60D-62C8-3B40-8740-E9990A609299}"/>
              </a:ext>
            </a:extLst>
          </p:cNvPr>
          <p:cNvSpPr>
            <a:spLocks noGrp="1"/>
          </p:cNvSpPr>
          <p:nvPr>
            <p:ph type="ctrTitle"/>
          </p:nvPr>
        </p:nvSpPr>
        <p:spPr>
          <a:xfrm>
            <a:off x="1039950" y="1986668"/>
            <a:ext cx="7064100" cy="1170164"/>
          </a:xfrm>
        </p:spPr>
        <p:txBody>
          <a:bodyPr/>
          <a:lstStyle/>
          <a:p>
            <a:r>
              <a:rPr lang="en-US" dirty="0"/>
              <a:t>Thank you!</a:t>
            </a:r>
          </a:p>
        </p:txBody>
      </p:sp>
      <p:sp>
        <p:nvSpPr>
          <p:cNvPr id="6" name="TextBox 5">
            <a:extLst>
              <a:ext uri="{FF2B5EF4-FFF2-40B4-BE49-F238E27FC236}">
                <a16:creationId xmlns:a16="http://schemas.microsoft.com/office/drawing/2014/main" id="{8E1F1E7D-6DCC-74F3-C15E-1C0B9C966392}"/>
              </a:ext>
            </a:extLst>
          </p:cNvPr>
          <p:cNvSpPr txBox="1"/>
          <p:nvPr/>
        </p:nvSpPr>
        <p:spPr>
          <a:xfrm>
            <a:off x="8160848" y="4881890"/>
            <a:ext cx="983152" cy="261610"/>
          </a:xfrm>
          <a:prstGeom prst="rect">
            <a:avLst/>
          </a:prstGeom>
          <a:noFill/>
        </p:spPr>
        <p:txBody>
          <a:bodyPr wrap="square" rtlCol="0">
            <a:spAutoFit/>
          </a:bodyPr>
          <a:lstStyle/>
          <a:p>
            <a:r>
              <a:rPr lang="en-US" sz="1100" dirty="0">
                <a:latin typeface="Montserrat" panose="00000500000000000000" pitchFamily="2" charset="0"/>
              </a:rPr>
              <a:t>Del Solar</a:t>
            </a:r>
          </a:p>
        </p:txBody>
      </p:sp>
    </p:spTree>
    <p:extLst>
      <p:ext uri="{BB962C8B-B14F-4D97-AF65-F5344CB8AC3E}">
        <p14:creationId xmlns:p14="http://schemas.microsoft.com/office/powerpoint/2010/main" val="3347451883"/>
      </p:ext>
    </p:extLst>
  </p:cSld>
  <p:clrMapOvr>
    <a:masterClrMapping/>
  </p:clrMapOvr>
</p:sld>
</file>

<file path=ppt/theme/theme1.xml><?xml version="1.0" encoding="utf-8"?>
<a:theme xmlns:a="http://schemas.openxmlformats.org/drawingml/2006/main"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4576</Words>
  <Application>Microsoft Office PowerPoint</Application>
  <PresentationFormat>On-screen Show (16:9)</PresentationFormat>
  <Paragraphs>412</Paragraphs>
  <Slides>44</Slides>
  <Notes>43</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Lato</vt:lpstr>
      <vt:lpstr>Wingdings</vt:lpstr>
      <vt:lpstr>Times New Roman</vt:lpstr>
      <vt:lpstr>Montserrat</vt:lpstr>
      <vt:lpstr>Vidaloka</vt:lpstr>
      <vt:lpstr>Montserrat SemiBold</vt:lpstr>
      <vt:lpstr>Minimalist Business Slides XL by Slidesgo</vt:lpstr>
      <vt:lpstr>Cognitive Development</vt:lpstr>
      <vt:lpstr>Topics: Intelligence/Cognitive Ability</vt:lpstr>
      <vt:lpstr>Definitions</vt:lpstr>
      <vt:lpstr>Q: What do you think are some key factors that contribute to or are used to assess intelligence across different developmental stages?</vt:lpstr>
      <vt:lpstr>Measurement</vt:lpstr>
      <vt:lpstr>Lab-based assessments of intelligence</vt:lpstr>
      <vt:lpstr>PowerPoint Presentation</vt:lpstr>
      <vt:lpstr>Study Aims</vt:lpstr>
      <vt:lpstr>Methods</vt:lpstr>
      <vt:lpstr>Infants’ scores on the spatial change-detection task significantly predicted their preschool performance on CMTT and symbolic math-test (controlling for general cognitive ability, age, and spatial STM)</vt:lpstr>
      <vt:lpstr>Normed assessments of cognitive development in infancy</vt:lpstr>
      <vt:lpstr>Discussion Questions</vt:lpstr>
      <vt:lpstr>Genes and the Environment</vt:lpstr>
      <vt:lpstr>Genes and the Environment</vt:lpstr>
      <vt:lpstr>PowerPoint Presentation</vt:lpstr>
      <vt:lpstr>Study Aims</vt:lpstr>
      <vt:lpstr>Methods</vt:lpstr>
      <vt:lpstr>Model 1: SES was unrelated to mental ability at 10 months, but related to change in mental ability between 10 months and 2 years</vt:lpstr>
      <vt:lpstr>Model 2: At the population level, genes began to play a role in the development of mental ability between 10 months and 2 years</vt:lpstr>
      <vt:lpstr>Model 3: Genetic influences on mental ability were larger for children in higher-SES homes than for children in lower-SES homes (by 2 years of age)</vt:lpstr>
      <vt:lpstr>PowerPoint Presentation</vt:lpstr>
      <vt:lpstr>Study Aims</vt:lpstr>
      <vt:lpstr>Method</vt:lpstr>
      <vt:lpstr>Studies from the U.S. supported a moderately sized Gene x SES interaction on intelligence and academic achievement</vt:lpstr>
      <vt:lpstr>In studies conducted outside the U.S. (Western Europe &amp; Australia), there was a nonsignificant and negative Gene x SES effect on intelligence and academic achievement</vt:lpstr>
      <vt:lpstr>No evidence of publication bias, p-hacking or selective reporting  Robustness checks did not meaningfully change presence of effects</vt:lpstr>
      <vt:lpstr>Discussion Questions</vt:lpstr>
      <vt:lpstr>Intervention</vt:lpstr>
      <vt:lpstr>The Abecedarian Project: Overview</vt:lpstr>
      <vt:lpstr>PowerPoint Presentation</vt:lpstr>
      <vt:lpstr>Education and Intelligence</vt:lpstr>
      <vt:lpstr>PowerPoint Presentation</vt:lpstr>
      <vt:lpstr>Study Aims</vt:lpstr>
      <vt:lpstr>Methods</vt:lpstr>
      <vt:lpstr>Three Types of Studies</vt:lpstr>
      <vt:lpstr>Methods</vt:lpstr>
      <vt:lpstr>For all three study designs, longer educational duration is associated with increased intelligence test scores</vt:lpstr>
      <vt:lpstr>Moderator Analyses</vt:lpstr>
      <vt:lpstr>Outcome age was a significant moderator for control prior intelligence studies, but not for the other two study designs</vt:lpstr>
      <vt:lpstr>Composite, Fluid, Crystallized</vt:lpstr>
      <vt:lpstr>Achievement vs. Other</vt:lpstr>
      <vt:lpstr>No evidence of publication bias or p-hacking in the studies with statistically significant results and minimal systematic bias in the results</vt:lpstr>
      <vt:lpstr>Discussion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Britney</dc:creator>
  <cp:lastModifiedBy>Messinger, Daniel S., Ph.D.</cp:lastModifiedBy>
  <cp:revision>1</cp:revision>
  <dcterms:modified xsi:type="dcterms:W3CDTF">2025-02-18T17:17:14Z</dcterms:modified>
</cp:coreProperties>
</file>