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2" r:id="rId1"/>
    <p:sldMasterId id="2147484014" r:id="rId2"/>
    <p:sldMasterId id="2147484026" r:id="rId3"/>
    <p:sldMasterId id="2147484038" r:id="rId4"/>
  </p:sldMasterIdLst>
  <p:notesMasterIdLst>
    <p:notesMasterId r:id="rId120"/>
  </p:notesMasterIdLst>
  <p:handoutMasterIdLst>
    <p:handoutMasterId r:id="rId121"/>
  </p:handoutMasterIdLst>
  <p:sldIdLst>
    <p:sldId id="256" r:id="rId5"/>
    <p:sldId id="502" r:id="rId6"/>
    <p:sldId id="511" r:id="rId7"/>
    <p:sldId id="509" r:id="rId8"/>
    <p:sldId id="551" r:id="rId9"/>
    <p:sldId id="510" r:id="rId10"/>
    <p:sldId id="418" r:id="rId11"/>
    <p:sldId id="419" r:id="rId12"/>
    <p:sldId id="374" r:id="rId13"/>
    <p:sldId id="376" r:id="rId14"/>
    <p:sldId id="375" r:id="rId15"/>
    <p:sldId id="552" r:id="rId16"/>
    <p:sldId id="379" r:id="rId17"/>
    <p:sldId id="380" r:id="rId18"/>
    <p:sldId id="381" r:id="rId19"/>
    <p:sldId id="383" r:id="rId20"/>
    <p:sldId id="384" r:id="rId21"/>
    <p:sldId id="385" r:id="rId22"/>
    <p:sldId id="386" r:id="rId23"/>
    <p:sldId id="412" r:id="rId24"/>
    <p:sldId id="388" r:id="rId25"/>
    <p:sldId id="405" r:id="rId26"/>
    <p:sldId id="389" r:id="rId27"/>
    <p:sldId id="390" r:id="rId28"/>
    <p:sldId id="391" r:id="rId29"/>
    <p:sldId id="392" r:id="rId30"/>
    <p:sldId id="503" r:id="rId31"/>
    <p:sldId id="433" r:id="rId32"/>
    <p:sldId id="434" r:id="rId33"/>
    <p:sldId id="435" r:id="rId34"/>
    <p:sldId id="440" r:id="rId35"/>
    <p:sldId id="445" r:id="rId36"/>
    <p:sldId id="450" r:id="rId37"/>
    <p:sldId id="436" r:id="rId38"/>
    <p:sldId id="439" r:id="rId39"/>
    <p:sldId id="441" r:id="rId40"/>
    <p:sldId id="437" r:id="rId41"/>
    <p:sldId id="438" r:id="rId42"/>
    <p:sldId id="442" r:id="rId43"/>
    <p:sldId id="448" r:id="rId44"/>
    <p:sldId id="449" r:id="rId45"/>
    <p:sldId id="446" r:id="rId46"/>
    <p:sldId id="447" r:id="rId47"/>
    <p:sldId id="555" r:id="rId48"/>
    <p:sldId id="554" r:id="rId49"/>
    <p:sldId id="257" r:id="rId50"/>
    <p:sldId id="259" r:id="rId51"/>
    <p:sldId id="260" r:id="rId52"/>
    <p:sldId id="578" r:id="rId53"/>
    <p:sldId id="261" r:id="rId54"/>
    <p:sldId id="262" r:id="rId55"/>
    <p:sldId id="263" r:id="rId56"/>
    <p:sldId id="264" r:id="rId57"/>
    <p:sldId id="265" r:id="rId58"/>
    <p:sldId id="565" r:id="rId59"/>
    <p:sldId id="556" r:id="rId60"/>
    <p:sldId id="557" r:id="rId61"/>
    <p:sldId id="559" r:id="rId62"/>
    <p:sldId id="560" r:id="rId63"/>
    <p:sldId id="566" r:id="rId64"/>
    <p:sldId id="562" r:id="rId65"/>
    <p:sldId id="563" r:id="rId66"/>
    <p:sldId id="567" r:id="rId67"/>
    <p:sldId id="561" r:id="rId68"/>
    <p:sldId id="564" r:id="rId69"/>
    <p:sldId id="558" r:id="rId70"/>
    <p:sldId id="568" r:id="rId71"/>
    <p:sldId id="569" r:id="rId72"/>
    <p:sldId id="579" r:id="rId73"/>
    <p:sldId id="572" r:id="rId74"/>
    <p:sldId id="573" r:id="rId75"/>
    <p:sldId id="574" r:id="rId76"/>
    <p:sldId id="575" r:id="rId77"/>
    <p:sldId id="576" r:id="rId78"/>
    <p:sldId id="577" r:id="rId79"/>
    <p:sldId id="570" r:id="rId80"/>
    <p:sldId id="571" r:id="rId81"/>
    <p:sldId id="468" r:id="rId82"/>
    <p:sldId id="469" r:id="rId83"/>
    <p:sldId id="470" r:id="rId84"/>
    <p:sldId id="471" r:id="rId85"/>
    <p:sldId id="472" r:id="rId86"/>
    <p:sldId id="473" r:id="rId87"/>
    <p:sldId id="505" r:id="rId88"/>
    <p:sldId id="506" r:id="rId89"/>
    <p:sldId id="507" r:id="rId90"/>
    <p:sldId id="508" r:id="rId91"/>
    <p:sldId id="474" r:id="rId92"/>
    <p:sldId id="475" r:id="rId93"/>
    <p:sldId id="476" r:id="rId94"/>
    <p:sldId id="477" r:id="rId95"/>
    <p:sldId id="553" r:id="rId96"/>
    <p:sldId id="479" r:id="rId97"/>
    <p:sldId id="480" r:id="rId98"/>
    <p:sldId id="481" r:id="rId99"/>
    <p:sldId id="482" r:id="rId100"/>
    <p:sldId id="483" r:id="rId101"/>
    <p:sldId id="484" r:id="rId102"/>
    <p:sldId id="494" r:id="rId103"/>
    <p:sldId id="495" r:id="rId104"/>
    <p:sldId id="496" r:id="rId105"/>
    <p:sldId id="497" r:id="rId106"/>
    <p:sldId id="498" r:id="rId107"/>
    <p:sldId id="499" r:id="rId108"/>
    <p:sldId id="500" r:id="rId109"/>
    <p:sldId id="452" r:id="rId110"/>
    <p:sldId id="453" r:id="rId111"/>
    <p:sldId id="454" r:id="rId112"/>
    <p:sldId id="455" r:id="rId113"/>
    <p:sldId id="456" r:id="rId114"/>
    <p:sldId id="457" r:id="rId115"/>
    <p:sldId id="458" r:id="rId116"/>
    <p:sldId id="459" r:id="rId117"/>
    <p:sldId id="460" r:id="rId118"/>
    <p:sldId id="461" r:id="rId11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86285" autoAdjust="0"/>
  </p:normalViewPr>
  <p:slideViewPr>
    <p:cSldViewPr>
      <p:cViewPr>
        <p:scale>
          <a:sx n="110" d="100"/>
          <a:sy n="110" d="100"/>
        </p:scale>
        <p:origin x="425" y="-213"/>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theme" Target="theme/theme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handoutMaster" Target="handoutMasters/handoutMaster1.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3A0FDE-4A8A-4758-8938-4BA01E109C2C}" type="doc">
      <dgm:prSet loTypeId="urn:microsoft.com/office/officeart/2005/8/layout/hProcess9" loCatId="process" qsTypeId="urn:microsoft.com/office/officeart/2005/8/quickstyle/simple1" qsCatId="simple" csTypeId="urn:microsoft.com/office/officeart/2005/8/colors/accent1_2" csCatId="accent1" phldr="1"/>
      <dgm:spPr/>
    </dgm:pt>
    <dgm:pt modelId="{7D892178-934A-46C1-B96A-68F17FAF2425}">
      <dgm:prSet phldrT="[Text]"/>
      <dgm:spPr/>
      <dgm:t>
        <a:bodyPr/>
        <a:lstStyle/>
        <a:p>
          <a:r>
            <a:rPr lang="en-US" dirty="0"/>
            <a:t>Low SES</a:t>
          </a:r>
        </a:p>
      </dgm:t>
    </dgm:pt>
    <dgm:pt modelId="{2CB0A1F2-47D7-4061-91A1-C007FCE1D2C3}" type="parTrans" cxnId="{801DC5C1-6F5A-4E82-A37B-1017F62F3390}">
      <dgm:prSet/>
      <dgm:spPr/>
      <dgm:t>
        <a:bodyPr/>
        <a:lstStyle/>
        <a:p>
          <a:endParaRPr lang="en-US"/>
        </a:p>
      </dgm:t>
    </dgm:pt>
    <dgm:pt modelId="{1FC17BBF-8180-4AE1-85A5-5942957B9744}" type="sibTrans" cxnId="{801DC5C1-6F5A-4E82-A37B-1017F62F3390}">
      <dgm:prSet/>
      <dgm:spPr/>
      <dgm:t>
        <a:bodyPr/>
        <a:lstStyle/>
        <a:p>
          <a:endParaRPr lang="en-US"/>
        </a:p>
      </dgm:t>
    </dgm:pt>
    <dgm:pt modelId="{50BBD83B-2A87-4173-B9CF-07C5C59C67B4}">
      <dgm:prSet phldrT="[Text]"/>
      <dgm:spPr/>
      <dgm:t>
        <a:bodyPr/>
        <a:lstStyle/>
        <a:p>
          <a:r>
            <a:rPr lang="en-US" dirty="0"/>
            <a:t>Stress</a:t>
          </a:r>
        </a:p>
      </dgm:t>
    </dgm:pt>
    <dgm:pt modelId="{C46CEF04-AC54-4162-BF09-60D2FE8343C9}" type="parTrans" cxnId="{03774C58-D25C-4AE6-9120-1611CC8B2C8F}">
      <dgm:prSet/>
      <dgm:spPr/>
      <dgm:t>
        <a:bodyPr/>
        <a:lstStyle/>
        <a:p>
          <a:endParaRPr lang="en-US"/>
        </a:p>
      </dgm:t>
    </dgm:pt>
    <dgm:pt modelId="{62191775-6134-45A9-ADA9-A30A1617BA50}" type="sibTrans" cxnId="{03774C58-D25C-4AE6-9120-1611CC8B2C8F}">
      <dgm:prSet/>
      <dgm:spPr/>
      <dgm:t>
        <a:bodyPr/>
        <a:lstStyle/>
        <a:p>
          <a:endParaRPr lang="en-US"/>
        </a:p>
      </dgm:t>
    </dgm:pt>
    <dgm:pt modelId="{699B5346-1A84-48F0-AD37-4C76C83AF681}">
      <dgm:prSet phldrT="[Text]"/>
      <dgm:spPr/>
      <dgm:t>
        <a:bodyPr/>
        <a:lstStyle/>
        <a:p>
          <a:r>
            <a:rPr lang="en-US" dirty="0"/>
            <a:t>HPA axis disturbance</a:t>
          </a:r>
        </a:p>
      </dgm:t>
    </dgm:pt>
    <dgm:pt modelId="{315BCC92-4817-4CCE-AD81-94E05FD060F4}" type="parTrans" cxnId="{46EBE1D9-E657-4861-AECE-339810F39ECE}">
      <dgm:prSet/>
      <dgm:spPr/>
      <dgm:t>
        <a:bodyPr/>
        <a:lstStyle/>
        <a:p>
          <a:endParaRPr lang="en-US"/>
        </a:p>
      </dgm:t>
    </dgm:pt>
    <dgm:pt modelId="{34F2228F-F0CE-4C5C-ADCC-4EAE0F3FB704}" type="sibTrans" cxnId="{46EBE1D9-E657-4861-AECE-339810F39ECE}">
      <dgm:prSet/>
      <dgm:spPr/>
      <dgm:t>
        <a:bodyPr/>
        <a:lstStyle/>
        <a:p>
          <a:endParaRPr lang="en-US"/>
        </a:p>
      </dgm:t>
    </dgm:pt>
    <dgm:pt modelId="{0F2956C3-60CF-46BE-91F3-69E8EC672503}">
      <dgm:prSet/>
      <dgm:spPr/>
      <dgm:t>
        <a:bodyPr/>
        <a:lstStyle/>
        <a:p>
          <a:r>
            <a:rPr lang="en-US" dirty="0"/>
            <a:t>Psychiatric &amp; Physical ailments</a:t>
          </a:r>
        </a:p>
      </dgm:t>
    </dgm:pt>
    <dgm:pt modelId="{3E70157A-3A18-46BB-A248-0B06937B29B4}" type="parTrans" cxnId="{7CF5DA6F-C730-4AB1-A3D0-5D1C642B8AB2}">
      <dgm:prSet/>
      <dgm:spPr/>
      <dgm:t>
        <a:bodyPr/>
        <a:lstStyle/>
        <a:p>
          <a:endParaRPr lang="en-US"/>
        </a:p>
      </dgm:t>
    </dgm:pt>
    <dgm:pt modelId="{BE09088E-78B0-4CC8-BBF4-C78191D33B3C}" type="sibTrans" cxnId="{7CF5DA6F-C730-4AB1-A3D0-5D1C642B8AB2}">
      <dgm:prSet/>
      <dgm:spPr/>
      <dgm:t>
        <a:bodyPr/>
        <a:lstStyle/>
        <a:p>
          <a:endParaRPr lang="en-US"/>
        </a:p>
      </dgm:t>
    </dgm:pt>
    <dgm:pt modelId="{4D40931D-B74D-45DD-918D-0A563CF2F573}" type="pres">
      <dgm:prSet presAssocID="{C23A0FDE-4A8A-4758-8938-4BA01E109C2C}" presName="CompostProcess" presStyleCnt="0">
        <dgm:presLayoutVars>
          <dgm:dir/>
          <dgm:resizeHandles val="exact"/>
        </dgm:presLayoutVars>
      </dgm:prSet>
      <dgm:spPr/>
    </dgm:pt>
    <dgm:pt modelId="{2C3CDCD9-29B2-441D-B0E3-B5A32FA3A596}" type="pres">
      <dgm:prSet presAssocID="{C23A0FDE-4A8A-4758-8938-4BA01E109C2C}" presName="arrow" presStyleLbl="bgShp" presStyleIdx="0" presStyleCnt="1"/>
      <dgm:spPr/>
    </dgm:pt>
    <dgm:pt modelId="{62167965-62EA-4459-80FF-C37B1E08CE66}" type="pres">
      <dgm:prSet presAssocID="{C23A0FDE-4A8A-4758-8938-4BA01E109C2C}" presName="linearProcess" presStyleCnt="0"/>
      <dgm:spPr/>
    </dgm:pt>
    <dgm:pt modelId="{8735F966-0B0C-4C66-9FD4-183C54D51820}" type="pres">
      <dgm:prSet presAssocID="{7D892178-934A-46C1-B96A-68F17FAF2425}" presName="textNode" presStyleLbl="node1" presStyleIdx="0" presStyleCnt="4">
        <dgm:presLayoutVars>
          <dgm:bulletEnabled val="1"/>
        </dgm:presLayoutVars>
      </dgm:prSet>
      <dgm:spPr/>
    </dgm:pt>
    <dgm:pt modelId="{6BC84061-E1FF-486E-ACE5-AF263450F5C8}" type="pres">
      <dgm:prSet presAssocID="{1FC17BBF-8180-4AE1-85A5-5942957B9744}" presName="sibTrans" presStyleCnt="0"/>
      <dgm:spPr/>
    </dgm:pt>
    <dgm:pt modelId="{7BBB29ED-8BD3-4954-9B4E-7BF443A97AC6}" type="pres">
      <dgm:prSet presAssocID="{50BBD83B-2A87-4173-B9CF-07C5C59C67B4}" presName="textNode" presStyleLbl="node1" presStyleIdx="1" presStyleCnt="4">
        <dgm:presLayoutVars>
          <dgm:bulletEnabled val="1"/>
        </dgm:presLayoutVars>
      </dgm:prSet>
      <dgm:spPr/>
    </dgm:pt>
    <dgm:pt modelId="{866B5920-CF5B-44E0-AF35-5E2AC5D71293}" type="pres">
      <dgm:prSet presAssocID="{62191775-6134-45A9-ADA9-A30A1617BA50}" presName="sibTrans" presStyleCnt="0"/>
      <dgm:spPr/>
    </dgm:pt>
    <dgm:pt modelId="{9F2BA112-D5F8-42C1-A7AB-066FDC56C2B3}" type="pres">
      <dgm:prSet presAssocID="{699B5346-1A84-48F0-AD37-4C76C83AF681}" presName="textNode" presStyleLbl="node1" presStyleIdx="2" presStyleCnt="4">
        <dgm:presLayoutVars>
          <dgm:bulletEnabled val="1"/>
        </dgm:presLayoutVars>
      </dgm:prSet>
      <dgm:spPr/>
    </dgm:pt>
    <dgm:pt modelId="{2D53DCB0-1670-44F1-9202-1758F50E7D8A}" type="pres">
      <dgm:prSet presAssocID="{34F2228F-F0CE-4C5C-ADCC-4EAE0F3FB704}" presName="sibTrans" presStyleCnt="0"/>
      <dgm:spPr/>
    </dgm:pt>
    <dgm:pt modelId="{5D61B378-C1EF-4B66-BE2B-DB59C505FF0C}" type="pres">
      <dgm:prSet presAssocID="{0F2956C3-60CF-46BE-91F3-69E8EC672503}" presName="textNode" presStyleLbl="node1" presStyleIdx="3" presStyleCnt="4">
        <dgm:presLayoutVars>
          <dgm:bulletEnabled val="1"/>
        </dgm:presLayoutVars>
      </dgm:prSet>
      <dgm:spPr/>
    </dgm:pt>
  </dgm:ptLst>
  <dgm:cxnLst>
    <dgm:cxn modelId="{D8D4591A-34EB-4531-93F9-6CC4233A3069}" type="presOf" srcId="{7D892178-934A-46C1-B96A-68F17FAF2425}" destId="{8735F966-0B0C-4C66-9FD4-183C54D51820}" srcOrd="0" destOrd="0" presId="urn:microsoft.com/office/officeart/2005/8/layout/hProcess9"/>
    <dgm:cxn modelId="{BE21761F-5B22-468E-91F3-B248F53CDA68}" type="presOf" srcId="{50BBD83B-2A87-4173-B9CF-07C5C59C67B4}" destId="{7BBB29ED-8BD3-4954-9B4E-7BF443A97AC6}" srcOrd="0" destOrd="0" presId="urn:microsoft.com/office/officeart/2005/8/layout/hProcess9"/>
    <dgm:cxn modelId="{09CF1122-909F-411B-B6E0-323EB43CF7EF}" type="presOf" srcId="{C23A0FDE-4A8A-4758-8938-4BA01E109C2C}" destId="{4D40931D-B74D-45DD-918D-0A563CF2F573}" srcOrd="0" destOrd="0" presId="urn:microsoft.com/office/officeart/2005/8/layout/hProcess9"/>
    <dgm:cxn modelId="{5B0C2D38-30F8-4CF7-BD57-5664AC0CDF97}" type="presOf" srcId="{699B5346-1A84-48F0-AD37-4C76C83AF681}" destId="{9F2BA112-D5F8-42C1-A7AB-066FDC56C2B3}" srcOrd="0" destOrd="0" presId="urn:microsoft.com/office/officeart/2005/8/layout/hProcess9"/>
    <dgm:cxn modelId="{A9F93D68-D185-4717-8369-6EAB2FD9255C}" type="presOf" srcId="{0F2956C3-60CF-46BE-91F3-69E8EC672503}" destId="{5D61B378-C1EF-4B66-BE2B-DB59C505FF0C}" srcOrd="0" destOrd="0" presId="urn:microsoft.com/office/officeart/2005/8/layout/hProcess9"/>
    <dgm:cxn modelId="{7CF5DA6F-C730-4AB1-A3D0-5D1C642B8AB2}" srcId="{C23A0FDE-4A8A-4758-8938-4BA01E109C2C}" destId="{0F2956C3-60CF-46BE-91F3-69E8EC672503}" srcOrd="3" destOrd="0" parTransId="{3E70157A-3A18-46BB-A248-0B06937B29B4}" sibTransId="{BE09088E-78B0-4CC8-BBF4-C78191D33B3C}"/>
    <dgm:cxn modelId="{03774C58-D25C-4AE6-9120-1611CC8B2C8F}" srcId="{C23A0FDE-4A8A-4758-8938-4BA01E109C2C}" destId="{50BBD83B-2A87-4173-B9CF-07C5C59C67B4}" srcOrd="1" destOrd="0" parTransId="{C46CEF04-AC54-4162-BF09-60D2FE8343C9}" sibTransId="{62191775-6134-45A9-ADA9-A30A1617BA50}"/>
    <dgm:cxn modelId="{801DC5C1-6F5A-4E82-A37B-1017F62F3390}" srcId="{C23A0FDE-4A8A-4758-8938-4BA01E109C2C}" destId="{7D892178-934A-46C1-B96A-68F17FAF2425}" srcOrd="0" destOrd="0" parTransId="{2CB0A1F2-47D7-4061-91A1-C007FCE1D2C3}" sibTransId="{1FC17BBF-8180-4AE1-85A5-5942957B9744}"/>
    <dgm:cxn modelId="{46EBE1D9-E657-4861-AECE-339810F39ECE}" srcId="{C23A0FDE-4A8A-4758-8938-4BA01E109C2C}" destId="{699B5346-1A84-48F0-AD37-4C76C83AF681}" srcOrd="2" destOrd="0" parTransId="{315BCC92-4817-4CCE-AD81-94E05FD060F4}" sibTransId="{34F2228F-F0CE-4C5C-ADCC-4EAE0F3FB704}"/>
    <dgm:cxn modelId="{56961B77-88B2-40D1-8E19-8720915907AD}" type="presParOf" srcId="{4D40931D-B74D-45DD-918D-0A563CF2F573}" destId="{2C3CDCD9-29B2-441D-B0E3-B5A32FA3A596}" srcOrd="0" destOrd="0" presId="urn:microsoft.com/office/officeart/2005/8/layout/hProcess9"/>
    <dgm:cxn modelId="{D37178FD-89CD-41DF-BC1D-5BD87A873F0B}" type="presParOf" srcId="{4D40931D-B74D-45DD-918D-0A563CF2F573}" destId="{62167965-62EA-4459-80FF-C37B1E08CE66}" srcOrd="1" destOrd="0" presId="urn:microsoft.com/office/officeart/2005/8/layout/hProcess9"/>
    <dgm:cxn modelId="{84EB99D7-A290-4B08-B409-A70A4102B287}" type="presParOf" srcId="{62167965-62EA-4459-80FF-C37B1E08CE66}" destId="{8735F966-0B0C-4C66-9FD4-183C54D51820}" srcOrd="0" destOrd="0" presId="urn:microsoft.com/office/officeart/2005/8/layout/hProcess9"/>
    <dgm:cxn modelId="{7F37ED55-2F1A-40C9-9945-DEC2397A9341}" type="presParOf" srcId="{62167965-62EA-4459-80FF-C37B1E08CE66}" destId="{6BC84061-E1FF-486E-ACE5-AF263450F5C8}" srcOrd="1" destOrd="0" presId="urn:microsoft.com/office/officeart/2005/8/layout/hProcess9"/>
    <dgm:cxn modelId="{EA45036B-6C6B-408F-A30A-C153B8005F04}" type="presParOf" srcId="{62167965-62EA-4459-80FF-C37B1E08CE66}" destId="{7BBB29ED-8BD3-4954-9B4E-7BF443A97AC6}" srcOrd="2" destOrd="0" presId="urn:microsoft.com/office/officeart/2005/8/layout/hProcess9"/>
    <dgm:cxn modelId="{B0E1CC44-84DB-4A8A-B223-70C558400A18}" type="presParOf" srcId="{62167965-62EA-4459-80FF-C37B1E08CE66}" destId="{866B5920-CF5B-44E0-AF35-5E2AC5D71293}" srcOrd="3" destOrd="0" presId="urn:microsoft.com/office/officeart/2005/8/layout/hProcess9"/>
    <dgm:cxn modelId="{33CE483B-3FC8-4D60-89DB-B1BCF9AFC599}" type="presParOf" srcId="{62167965-62EA-4459-80FF-C37B1E08CE66}" destId="{9F2BA112-D5F8-42C1-A7AB-066FDC56C2B3}" srcOrd="4" destOrd="0" presId="urn:microsoft.com/office/officeart/2005/8/layout/hProcess9"/>
    <dgm:cxn modelId="{37A81FA1-50E7-4E75-B48B-C6224848C867}" type="presParOf" srcId="{62167965-62EA-4459-80FF-C37B1E08CE66}" destId="{2D53DCB0-1670-44F1-9202-1758F50E7D8A}" srcOrd="5" destOrd="0" presId="urn:microsoft.com/office/officeart/2005/8/layout/hProcess9"/>
    <dgm:cxn modelId="{076D4793-6049-43CD-A687-8AC9E929DD3B}" type="presParOf" srcId="{62167965-62EA-4459-80FF-C37B1E08CE66}" destId="{5D61B378-C1EF-4B66-BE2B-DB59C505FF0C}"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3A0FDE-4A8A-4758-8938-4BA01E109C2C}" type="doc">
      <dgm:prSet loTypeId="urn:microsoft.com/office/officeart/2005/8/layout/hProcess9" loCatId="process" qsTypeId="urn:microsoft.com/office/officeart/2005/8/quickstyle/simple1" qsCatId="simple" csTypeId="urn:microsoft.com/office/officeart/2005/8/colors/accent1_2" csCatId="accent1" phldr="1"/>
      <dgm:spPr/>
    </dgm:pt>
    <dgm:pt modelId="{7D892178-934A-46C1-B96A-68F17FAF2425}">
      <dgm:prSet phldrT="[Text]"/>
      <dgm:spPr/>
      <dgm:t>
        <a:bodyPr/>
        <a:lstStyle/>
        <a:p>
          <a:r>
            <a:rPr lang="en-US" dirty="0"/>
            <a:t>Low SES</a:t>
          </a:r>
        </a:p>
      </dgm:t>
    </dgm:pt>
    <dgm:pt modelId="{2CB0A1F2-47D7-4061-91A1-C007FCE1D2C3}" type="parTrans" cxnId="{801DC5C1-6F5A-4E82-A37B-1017F62F3390}">
      <dgm:prSet/>
      <dgm:spPr/>
      <dgm:t>
        <a:bodyPr/>
        <a:lstStyle/>
        <a:p>
          <a:endParaRPr lang="en-US"/>
        </a:p>
      </dgm:t>
    </dgm:pt>
    <dgm:pt modelId="{1FC17BBF-8180-4AE1-85A5-5942957B9744}" type="sibTrans" cxnId="{801DC5C1-6F5A-4E82-A37B-1017F62F3390}">
      <dgm:prSet/>
      <dgm:spPr/>
      <dgm:t>
        <a:bodyPr/>
        <a:lstStyle/>
        <a:p>
          <a:endParaRPr lang="en-US"/>
        </a:p>
      </dgm:t>
    </dgm:pt>
    <dgm:pt modelId="{50BBD83B-2A87-4173-B9CF-07C5C59C67B4}">
      <dgm:prSet phldrT="[Text]"/>
      <dgm:spPr/>
      <dgm:t>
        <a:bodyPr/>
        <a:lstStyle/>
        <a:p>
          <a:r>
            <a:rPr lang="en-US" dirty="0"/>
            <a:t>Higher Home Chaos</a:t>
          </a:r>
        </a:p>
      </dgm:t>
    </dgm:pt>
    <dgm:pt modelId="{C46CEF04-AC54-4162-BF09-60D2FE8343C9}" type="parTrans" cxnId="{03774C58-D25C-4AE6-9120-1611CC8B2C8F}">
      <dgm:prSet/>
      <dgm:spPr/>
      <dgm:t>
        <a:bodyPr/>
        <a:lstStyle/>
        <a:p>
          <a:endParaRPr lang="en-US"/>
        </a:p>
      </dgm:t>
    </dgm:pt>
    <dgm:pt modelId="{62191775-6134-45A9-ADA9-A30A1617BA50}" type="sibTrans" cxnId="{03774C58-D25C-4AE6-9120-1611CC8B2C8F}">
      <dgm:prSet/>
      <dgm:spPr/>
      <dgm:t>
        <a:bodyPr/>
        <a:lstStyle/>
        <a:p>
          <a:endParaRPr lang="en-US"/>
        </a:p>
      </dgm:t>
    </dgm:pt>
    <dgm:pt modelId="{699B5346-1A84-48F0-AD37-4C76C83AF681}">
      <dgm:prSet phldrT="[Text]"/>
      <dgm:spPr/>
      <dgm:t>
        <a:bodyPr/>
        <a:lstStyle/>
        <a:p>
          <a:r>
            <a:rPr lang="en-US" dirty="0"/>
            <a:t>Greater HPA output</a:t>
          </a:r>
        </a:p>
      </dgm:t>
    </dgm:pt>
    <dgm:pt modelId="{315BCC92-4817-4CCE-AD81-94E05FD060F4}" type="parTrans" cxnId="{46EBE1D9-E657-4861-AECE-339810F39ECE}">
      <dgm:prSet/>
      <dgm:spPr/>
      <dgm:t>
        <a:bodyPr/>
        <a:lstStyle/>
        <a:p>
          <a:endParaRPr lang="en-US"/>
        </a:p>
      </dgm:t>
    </dgm:pt>
    <dgm:pt modelId="{34F2228F-F0CE-4C5C-ADCC-4EAE0F3FB704}" type="sibTrans" cxnId="{46EBE1D9-E657-4861-AECE-339810F39ECE}">
      <dgm:prSet/>
      <dgm:spPr/>
      <dgm:t>
        <a:bodyPr/>
        <a:lstStyle/>
        <a:p>
          <a:endParaRPr lang="en-US"/>
        </a:p>
      </dgm:t>
    </dgm:pt>
    <dgm:pt modelId="{4D40931D-B74D-45DD-918D-0A563CF2F573}" type="pres">
      <dgm:prSet presAssocID="{C23A0FDE-4A8A-4758-8938-4BA01E109C2C}" presName="CompostProcess" presStyleCnt="0">
        <dgm:presLayoutVars>
          <dgm:dir/>
          <dgm:resizeHandles val="exact"/>
        </dgm:presLayoutVars>
      </dgm:prSet>
      <dgm:spPr/>
    </dgm:pt>
    <dgm:pt modelId="{2C3CDCD9-29B2-441D-B0E3-B5A32FA3A596}" type="pres">
      <dgm:prSet presAssocID="{C23A0FDE-4A8A-4758-8938-4BA01E109C2C}" presName="arrow" presStyleLbl="bgShp" presStyleIdx="0" presStyleCnt="1"/>
      <dgm:spPr/>
    </dgm:pt>
    <dgm:pt modelId="{62167965-62EA-4459-80FF-C37B1E08CE66}" type="pres">
      <dgm:prSet presAssocID="{C23A0FDE-4A8A-4758-8938-4BA01E109C2C}" presName="linearProcess" presStyleCnt="0"/>
      <dgm:spPr/>
    </dgm:pt>
    <dgm:pt modelId="{8735F966-0B0C-4C66-9FD4-183C54D51820}" type="pres">
      <dgm:prSet presAssocID="{7D892178-934A-46C1-B96A-68F17FAF2425}" presName="textNode" presStyleLbl="node1" presStyleIdx="0" presStyleCnt="3">
        <dgm:presLayoutVars>
          <dgm:bulletEnabled val="1"/>
        </dgm:presLayoutVars>
      </dgm:prSet>
      <dgm:spPr/>
    </dgm:pt>
    <dgm:pt modelId="{6BC84061-E1FF-486E-ACE5-AF263450F5C8}" type="pres">
      <dgm:prSet presAssocID="{1FC17BBF-8180-4AE1-85A5-5942957B9744}" presName="sibTrans" presStyleCnt="0"/>
      <dgm:spPr/>
    </dgm:pt>
    <dgm:pt modelId="{7BBB29ED-8BD3-4954-9B4E-7BF443A97AC6}" type="pres">
      <dgm:prSet presAssocID="{50BBD83B-2A87-4173-B9CF-07C5C59C67B4}" presName="textNode" presStyleLbl="node1" presStyleIdx="1" presStyleCnt="3" custLinFactNeighborX="9195" custLinFactNeighborY="-69186">
        <dgm:presLayoutVars>
          <dgm:bulletEnabled val="1"/>
        </dgm:presLayoutVars>
      </dgm:prSet>
      <dgm:spPr/>
    </dgm:pt>
    <dgm:pt modelId="{866B5920-CF5B-44E0-AF35-5E2AC5D71293}" type="pres">
      <dgm:prSet presAssocID="{62191775-6134-45A9-ADA9-A30A1617BA50}" presName="sibTrans" presStyleCnt="0"/>
      <dgm:spPr/>
    </dgm:pt>
    <dgm:pt modelId="{9F2BA112-D5F8-42C1-A7AB-066FDC56C2B3}" type="pres">
      <dgm:prSet presAssocID="{699B5346-1A84-48F0-AD37-4C76C83AF681}" presName="textNode" presStyleLbl="node1" presStyleIdx="2" presStyleCnt="3">
        <dgm:presLayoutVars>
          <dgm:bulletEnabled val="1"/>
        </dgm:presLayoutVars>
      </dgm:prSet>
      <dgm:spPr/>
    </dgm:pt>
  </dgm:ptLst>
  <dgm:cxnLst>
    <dgm:cxn modelId="{5C826D72-6B5C-49BC-B24D-1B8C14672135}" type="presOf" srcId="{699B5346-1A84-48F0-AD37-4C76C83AF681}" destId="{9F2BA112-D5F8-42C1-A7AB-066FDC56C2B3}" srcOrd="0" destOrd="0" presId="urn:microsoft.com/office/officeart/2005/8/layout/hProcess9"/>
    <dgm:cxn modelId="{03774C58-D25C-4AE6-9120-1611CC8B2C8F}" srcId="{C23A0FDE-4A8A-4758-8938-4BA01E109C2C}" destId="{50BBD83B-2A87-4173-B9CF-07C5C59C67B4}" srcOrd="1" destOrd="0" parTransId="{C46CEF04-AC54-4162-BF09-60D2FE8343C9}" sibTransId="{62191775-6134-45A9-ADA9-A30A1617BA50}"/>
    <dgm:cxn modelId="{FCF1E8B9-5F3C-4CAD-ACBF-191AF56155AF}" type="presOf" srcId="{C23A0FDE-4A8A-4758-8938-4BA01E109C2C}" destId="{4D40931D-B74D-45DD-918D-0A563CF2F573}" srcOrd="0" destOrd="0" presId="urn:microsoft.com/office/officeart/2005/8/layout/hProcess9"/>
    <dgm:cxn modelId="{801DC5C1-6F5A-4E82-A37B-1017F62F3390}" srcId="{C23A0FDE-4A8A-4758-8938-4BA01E109C2C}" destId="{7D892178-934A-46C1-B96A-68F17FAF2425}" srcOrd="0" destOrd="0" parTransId="{2CB0A1F2-47D7-4061-91A1-C007FCE1D2C3}" sibTransId="{1FC17BBF-8180-4AE1-85A5-5942957B9744}"/>
    <dgm:cxn modelId="{C99E25D5-90D3-4880-8EDC-84A5B4AE4A40}" type="presOf" srcId="{7D892178-934A-46C1-B96A-68F17FAF2425}" destId="{8735F966-0B0C-4C66-9FD4-183C54D51820}" srcOrd="0" destOrd="0" presId="urn:microsoft.com/office/officeart/2005/8/layout/hProcess9"/>
    <dgm:cxn modelId="{FF0481D7-6D9B-42C3-A664-34E0257D4B90}" type="presOf" srcId="{50BBD83B-2A87-4173-B9CF-07C5C59C67B4}" destId="{7BBB29ED-8BD3-4954-9B4E-7BF443A97AC6}" srcOrd="0" destOrd="0" presId="urn:microsoft.com/office/officeart/2005/8/layout/hProcess9"/>
    <dgm:cxn modelId="{46EBE1D9-E657-4861-AECE-339810F39ECE}" srcId="{C23A0FDE-4A8A-4758-8938-4BA01E109C2C}" destId="{699B5346-1A84-48F0-AD37-4C76C83AF681}" srcOrd="2" destOrd="0" parTransId="{315BCC92-4817-4CCE-AD81-94E05FD060F4}" sibTransId="{34F2228F-F0CE-4C5C-ADCC-4EAE0F3FB704}"/>
    <dgm:cxn modelId="{9A661E60-A71B-4B01-BD2D-C9C306031DCB}" type="presParOf" srcId="{4D40931D-B74D-45DD-918D-0A563CF2F573}" destId="{2C3CDCD9-29B2-441D-B0E3-B5A32FA3A596}" srcOrd="0" destOrd="0" presId="urn:microsoft.com/office/officeart/2005/8/layout/hProcess9"/>
    <dgm:cxn modelId="{654513D8-F0F6-4B7F-A6FA-ABB2CF7A4185}" type="presParOf" srcId="{4D40931D-B74D-45DD-918D-0A563CF2F573}" destId="{62167965-62EA-4459-80FF-C37B1E08CE66}" srcOrd="1" destOrd="0" presId="urn:microsoft.com/office/officeart/2005/8/layout/hProcess9"/>
    <dgm:cxn modelId="{9482BAA8-EEE1-464E-91B1-E719943F9BA8}" type="presParOf" srcId="{62167965-62EA-4459-80FF-C37B1E08CE66}" destId="{8735F966-0B0C-4C66-9FD4-183C54D51820}" srcOrd="0" destOrd="0" presId="urn:microsoft.com/office/officeart/2005/8/layout/hProcess9"/>
    <dgm:cxn modelId="{8975F8AD-9A4D-4B3D-86F4-43CDA094DEE6}" type="presParOf" srcId="{62167965-62EA-4459-80FF-C37B1E08CE66}" destId="{6BC84061-E1FF-486E-ACE5-AF263450F5C8}" srcOrd="1" destOrd="0" presId="urn:microsoft.com/office/officeart/2005/8/layout/hProcess9"/>
    <dgm:cxn modelId="{557CEF36-EA93-4A61-8A63-48C780FA2AA2}" type="presParOf" srcId="{62167965-62EA-4459-80FF-C37B1E08CE66}" destId="{7BBB29ED-8BD3-4954-9B4E-7BF443A97AC6}" srcOrd="2" destOrd="0" presId="urn:microsoft.com/office/officeart/2005/8/layout/hProcess9"/>
    <dgm:cxn modelId="{E5DA02F8-0F5E-4799-B297-171B57E8D958}" type="presParOf" srcId="{62167965-62EA-4459-80FF-C37B1E08CE66}" destId="{866B5920-CF5B-44E0-AF35-5E2AC5D71293}" srcOrd="3" destOrd="0" presId="urn:microsoft.com/office/officeart/2005/8/layout/hProcess9"/>
    <dgm:cxn modelId="{86BB7660-EF16-4E34-94BA-D850A7502516}" type="presParOf" srcId="{62167965-62EA-4459-80FF-C37B1E08CE66}" destId="{9F2BA112-D5F8-42C1-A7AB-066FDC56C2B3}"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3A0FDE-4A8A-4758-8938-4BA01E109C2C}" type="doc">
      <dgm:prSet loTypeId="urn:microsoft.com/office/officeart/2005/8/layout/hProcess9" loCatId="process" qsTypeId="urn:microsoft.com/office/officeart/2005/8/quickstyle/simple1" qsCatId="simple" csTypeId="urn:microsoft.com/office/officeart/2005/8/colors/accent1_2" csCatId="accent1" phldr="1"/>
      <dgm:spPr/>
    </dgm:pt>
    <dgm:pt modelId="{7D892178-934A-46C1-B96A-68F17FAF2425}">
      <dgm:prSet phldrT="[Text]"/>
      <dgm:spPr/>
      <dgm:t>
        <a:bodyPr/>
        <a:lstStyle/>
        <a:p>
          <a:r>
            <a:rPr lang="en-US" dirty="0"/>
            <a:t>Low SES</a:t>
          </a:r>
        </a:p>
      </dgm:t>
    </dgm:pt>
    <dgm:pt modelId="{2CB0A1F2-47D7-4061-91A1-C007FCE1D2C3}" type="parTrans" cxnId="{801DC5C1-6F5A-4E82-A37B-1017F62F3390}">
      <dgm:prSet/>
      <dgm:spPr/>
      <dgm:t>
        <a:bodyPr/>
        <a:lstStyle/>
        <a:p>
          <a:endParaRPr lang="en-US"/>
        </a:p>
      </dgm:t>
    </dgm:pt>
    <dgm:pt modelId="{1FC17BBF-8180-4AE1-85A5-5942957B9744}" type="sibTrans" cxnId="{801DC5C1-6F5A-4E82-A37B-1017F62F3390}">
      <dgm:prSet/>
      <dgm:spPr/>
      <dgm:t>
        <a:bodyPr/>
        <a:lstStyle/>
        <a:p>
          <a:endParaRPr lang="en-US"/>
        </a:p>
      </dgm:t>
    </dgm:pt>
    <dgm:pt modelId="{50BBD83B-2A87-4173-B9CF-07C5C59C67B4}">
      <dgm:prSet phldrT="[Text]"/>
      <dgm:spPr/>
      <dgm:t>
        <a:bodyPr/>
        <a:lstStyle/>
        <a:p>
          <a:r>
            <a:rPr lang="en-US" dirty="0"/>
            <a:t>Higher Threat Interpretation</a:t>
          </a:r>
        </a:p>
      </dgm:t>
    </dgm:pt>
    <dgm:pt modelId="{C46CEF04-AC54-4162-BF09-60D2FE8343C9}" type="parTrans" cxnId="{03774C58-D25C-4AE6-9120-1611CC8B2C8F}">
      <dgm:prSet/>
      <dgm:spPr/>
      <dgm:t>
        <a:bodyPr/>
        <a:lstStyle/>
        <a:p>
          <a:endParaRPr lang="en-US"/>
        </a:p>
      </dgm:t>
    </dgm:pt>
    <dgm:pt modelId="{62191775-6134-45A9-ADA9-A30A1617BA50}" type="sibTrans" cxnId="{03774C58-D25C-4AE6-9120-1611CC8B2C8F}">
      <dgm:prSet/>
      <dgm:spPr/>
      <dgm:t>
        <a:bodyPr/>
        <a:lstStyle/>
        <a:p>
          <a:endParaRPr lang="en-US"/>
        </a:p>
      </dgm:t>
    </dgm:pt>
    <dgm:pt modelId="{699B5346-1A84-48F0-AD37-4C76C83AF681}">
      <dgm:prSet phldrT="[Text]"/>
      <dgm:spPr/>
      <dgm:t>
        <a:bodyPr/>
        <a:lstStyle/>
        <a:p>
          <a:r>
            <a:rPr lang="en-US" dirty="0"/>
            <a:t>Greater HPA output</a:t>
          </a:r>
        </a:p>
      </dgm:t>
    </dgm:pt>
    <dgm:pt modelId="{315BCC92-4817-4CCE-AD81-94E05FD060F4}" type="parTrans" cxnId="{46EBE1D9-E657-4861-AECE-339810F39ECE}">
      <dgm:prSet/>
      <dgm:spPr/>
      <dgm:t>
        <a:bodyPr/>
        <a:lstStyle/>
        <a:p>
          <a:endParaRPr lang="en-US"/>
        </a:p>
      </dgm:t>
    </dgm:pt>
    <dgm:pt modelId="{34F2228F-F0CE-4C5C-ADCC-4EAE0F3FB704}" type="sibTrans" cxnId="{46EBE1D9-E657-4861-AECE-339810F39ECE}">
      <dgm:prSet/>
      <dgm:spPr/>
      <dgm:t>
        <a:bodyPr/>
        <a:lstStyle/>
        <a:p>
          <a:endParaRPr lang="en-US"/>
        </a:p>
      </dgm:t>
    </dgm:pt>
    <dgm:pt modelId="{4D40931D-B74D-45DD-918D-0A563CF2F573}" type="pres">
      <dgm:prSet presAssocID="{C23A0FDE-4A8A-4758-8938-4BA01E109C2C}" presName="CompostProcess" presStyleCnt="0">
        <dgm:presLayoutVars>
          <dgm:dir/>
          <dgm:resizeHandles val="exact"/>
        </dgm:presLayoutVars>
      </dgm:prSet>
      <dgm:spPr/>
    </dgm:pt>
    <dgm:pt modelId="{2C3CDCD9-29B2-441D-B0E3-B5A32FA3A596}" type="pres">
      <dgm:prSet presAssocID="{C23A0FDE-4A8A-4758-8938-4BA01E109C2C}" presName="arrow" presStyleLbl="bgShp" presStyleIdx="0" presStyleCnt="1"/>
      <dgm:spPr/>
    </dgm:pt>
    <dgm:pt modelId="{62167965-62EA-4459-80FF-C37B1E08CE66}" type="pres">
      <dgm:prSet presAssocID="{C23A0FDE-4A8A-4758-8938-4BA01E109C2C}" presName="linearProcess" presStyleCnt="0"/>
      <dgm:spPr/>
    </dgm:pt>
    <dgm:pt modelId="{8735F966-0B0C-4C66-9FD4-183C54D51820}" type="pres">
      <dgm:prSet presAssocID="{7D892178-934A-46C1-B96A-68F17FAF2425}" presName="textNode" presStyleLbl="node1" presStyleIdx="0" presStyleCnt="3">
        <dgm:presLayoutVars>
          <dgm:bulletEnabled val="1"/>
        </dgm:presLayoutVars>
      </dgm:prSet>
      <dgm:spPr/>
    </dgm:pt>
    <dgm:pt modelId="{6BC84061-E1FF-486E-ACE5-AF263450F5C8}" type="pres">
      <dgm:prSet presAssocID="{1FC17BBF-8180-4AE1-85A5-5942957B9744}" presName="sibTrans" presStyleCnt="0"/>
      <dgm:spPr/>
    </dgm:pt>
    <dgm:pt modelId="{7BBB29ED-8BD3-4954-9B4E-7BF443A97AC6}" type="pres">
      <dgm:prSet presAssocID="{50BBD83B-2A87-4173-B9CF-07C5C59C67B4}" presName="textNode" presStyleLbl="node1" presStyleIdx="1" presStyleCnt="3">
        <dgm:presLayoutVars>
          <dgm:bulletEnabled val="1"/>
        </dgm:presLayoutVars>
      </dgm:prSet>
      <dgm:spPr/>
    </dgm:pt>
    <dgm:pt modelId="{866B5920-CF5B-44E0-AF35-5E2AC5D71293}" type="pres">
      <dgm:prSet presAssocID="{62191775-6134-45A9-ADA9-A30A1617BA50}" presName="sibTrans" presStyleCnt="0"/>
      <dgm:spPr/>
    </dgm:pt>
    <dgm:pt modelId="{9F2BA112-D5F8-42C1-A7AB-066FDC56C2B3}" type="pres">
      <dgm:prSet presAssocID="{699B5346-1A84-48F0-AD37-4C76C83AF681}" presName="textNode" presStyleLbl="node1" presStyleIdx="2" presStyleCnt="3">
        <dgm:presLayoutVars>
          <dgm:bulletEnabled val="1"/>
        </dgm:presLayoutVars>
      </dgm:prSet>
      <dgm:spPr/>
    </dgm:pt>
  </dgm:ptLst>
  <dgm:cxnLst>
    <dgm:cxn modelId="{03774C58-D25C-4AE6-9120-1611CC8B2C8F}" srcId="{C23A0FDE-4A8A-4758-8938-4BA01E109C2C}" destId="{50BBD83B-2A87-4173-B9CF-07C5C59C67B4}" srcOrd="1" destOrd="0" parTransId="{C46CEF04-AC54-4162-BF09-60D2FE8343C9}" sibTransId="{62191775-6134-45A9-ADA9-A30A1617BA50}"/>
    <dgm:cxn modelId="{20B24659-23CE-40CB-B1A5-CB06116FE65F}" type="presOf" srcId="{699B5346-1A84-48F0-AD37-4C76C83AF681}" destId="{9F2BA112-D5F8-42C1-A7AB-066FDC56C2B3}" srcOrd="0" destOrd="0" presId="urn:microsoft.com/office/officeart/2005/8/layout/hProcess9"/>
    <dgm:cxn modelId="{9262179E-D85C-466B-A5B8-A1338D7F9955}" type="presOf" srcId="{7D892178-934A-46C1-B96A-68F17FAF2425}" destId="{8735F966-0B0C-4C66-9FD4-183C54D51820}" srcOrd="0" destOrd="0" presId="urn:microsoft.com/office/officeart/2005/8/layout/hProcess9"/>
    <dgm:cxn modelId="{11293BAC-4DFF-406E-968D-447621919EDB}" type="presOf" srcId="{50BBD83B-2A87-4173-B9CF-07C5C59C67B4}" destId="{7BBB29ED-8BD3-4954-9B4E-7BF443A97AC6}" srcOrd="0" destOrd="0" presId="urn:microsoft.com/office/officeart/2005/8/layout/hProcess9"/>
    <dgm:cxn modelId="{FA1ED0B8-0711-452F-9087-9892AD5DD540}" type="presOf" srcId="{C23A0FDE-4A8A-4758-8938-4BA01E109C2C}" destId="{4D40931D-B74D-45DD-918D-0A563CF2F573}" srcOrd="0" destOrd="0" presId="urn:microsoft.com/office/officeart/2005/8/layout/hProcess9"/>
    <dgm:cxn modelId="{801DC5C1-6F5A-4E82-A37B-1017F62F3390}" srcId="{C23A0FDE-4A8A-4758-8938-4BA01E109C2C}" destId="{7D892178-934A-46C1-B96A-68F17FAF2425}" srcOrd="0" destOrd="0" parTransId="{2CB0A1F2-47D7-4061-91A1-C007FCE1D2C3}" sibTransId="{1FC17BBF-8180-4AE1-85A5-5942957B9744}"/>
    <dgm:cxn modelId="{46EBE1D9-E657-4861-AECE-339810F39ECE}" srcId="{C23A0FDE-4A8A-4758-8938-4BA01E109C2C}" destId="{699B5346-1A84-48F0-AD37-4C76C83AF681}" srcOrd="2" destOrd="0" parTransId="{315BCC92-4817-4CCE-AD81-94E05FD060F4}" sibTransId="{34F2228F-F0CE-4C5C-ADCC-4EAE0F3FB704}"/>
    <dgm:cxn modelId="{B93032A1-885C-45AA-851E-C490C0FCC3FE}" type="presParOf" srcId="{4D40931D-B74D-45DD-918D-0A563CF2F573}" destId="{2C3CDCD9-29B2-441D-B0E3-B5A32FA3A596}" srcOrd="0" destOrd="0" presId="urn:microsoft.com/office/officeart/2005/8/layout/hProcess9"/>
    <dgm:cxn modelId="{50ABFC6C-B849-407A-8D1F-C2E466EFA374}" type="presParOf" srcId="{4D40931D-B74D-45DD-918D-0A563CF2F573}" destId="{62167965-62EA-4459-80FF-C37B1E08CE66}" srcOrd="1" destOrd="0" presId="urn:microsoft.com/office/officeart/2005/8/layout/hProcess9"/>
    <dgm:cxn modelId="{A06B694F-83F0-4D50-8517-66B76DD6A787}" type="presParOf" srcId="{62167965-62EA-4459-80FF-C37B1E08CE66}" destId="{8735F966-0B0C-4C66-9FD4-183C54D51820}" srcOrd="0" destOrd="0" presId="urn:microsoft.com/office/officeart/2005/8/layout/hProcess9"/>
    <dgm:cxn modelId="{46C5E11E-D5EE-4C05-98E7-8EA48AF3B1F5}" type="presParOf" srcId="{62167965-62EA-4459-80FF-C37B1E08CE66}" destId="{6BC84061-E1FF-486E-ACE5-AF263450F5C8}" srcOrd="1" destOrd="0" presId="urn:microsoft.com/office/officeart/2005/8/layout/hProcess9"/>
    <dgm:cxn modelId="{E07F2F59-88C1-4356-85E2-1EBAD20CB5D4}" type="presParOf" srcId="{62167965-62EA-4459-80FF-C37B1E08CE66}" destId="{7BBB29ED-8BD3-4954-9B4E-7BF443A97AC6}" srcOrd="2" destOrd="0" presId="urn:microsoft.com/office/officeart/2005/8/layout/hProcess9"/>
    <dgm:cxn modelId="{9388F4AE-FD5A-44A3-A18B-CCF39AE561A6}" type="presParOf" srcId="{62167965-62EA-4459-80FF-C37B1E08CE66}" destId="{866B5920-CF5B-44E0-AF35-5E2AC5D71293}" srcOrd="3" destOrd="0" presId="urn:microsoft.com/office/officeart/2005/8/layout/hProcess9"/>
    <dgm:cxn modelId="{64457213-5E3A-4C54-A556-2F707355A7F3}" type="presParOf" srcId="{62167965-62EA-4459-80FF-C37B1E08CE66}" destId="{9F2BA112-D5F8-42C1-A7AB-066FDC56C2B3}"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3A0FDE-4A8A-4758-8938-4BA01E109C2C}" type="doc">
      <dgm:prSet loTypeId="urn:microsoft.com/office/officeart/2005/8/layout/hProcess9" loCatId="process" qsTypeId="urn:microsoft.com/office/officeart/2005/8/quickstyle/simple1" qsCatId="simple" csTypeId="urn:microsoft.com/office/officeart/2005/8/colors/accent1_2" csCatId="accent1" phldr="1"/>
      <dgm:spPr/>
    </dgm:pt>
    <dgm:pt modelId="{7D892178-934A-46C1-B96A-68F17FAF2425}">
      <dgm:prSet phldrT="[Text]"/>
      <dgm:spPr/>
      <dgm:t>
        <a:bodyPr/>
        <a:lstStyle/>
        <a:p>
          <a:r>
            <a:rPr lang="en-US" dirty="0"/>
            <a:t>Low SES</a:t>
          </a:r>
        </a:p>
      </dgm:t>
    </dgm:pt>
    <dgm:pt modelId="{2CB0A1F2-47D7-4061-91A1-C007FCE1D2C3}" type="parTrans" cxnId="{801DC5C1-6F5A-4E82-A37B-1017F62F3390}">
      <dgm:prSet/>
      <dgm:spPr/>
      <dgm:t>
        <a:bodyPr/>
        <a:lstStyle/>
        <a:p>
          <a:endParaRPr lang="en-US"/>
        </a:p>
      </dgm:t>
    </dgm:pt>
    <dgm:pt modelId="{1FC17BBF-8180-4AE1-85A5-5942957B9744}" type="sibTrans" cxnId="{801DC5C1-6F5A-4E82-A37B-1017F62F3390}">
      <dgm:prSet/>
      <dgm:spPr/>
      <dgm:t>
        <a:bodyPr/>
        <a:lstStyle/>
        <a:p>
          <a:endParaRPr lang="en-US"/>
        </a:p>
      </dgm:t>
    </dgm:pt>
    <dgm:pt modelId="{50BBD83B-2A87-4173-B9CF-07C5C59C67B4}">
      <dgm:prSet phldrT="[Text]"/>
      <dgm:spPr/>
      <dgm:t>
        <a:bodyPr/>
        <a:lstStyle/>
        <a:p>
          <a:r>
            <a:rPr lang="en-US" dirty="0"/>
            <a:t>Higher Home Chaos</a:t>
          </a:r>
        </a:p>
      </dgm:t>
    </dgm:pt>
    <dgm:pt modelId="{C46CEF04-AC54-4162-BF09-60D2FE8343C9}" type="parTrans" cxnId="{03774C58-D25C-4AE6-9120-1611CC8B2C8F}">
      <dgm:prSet/>
      <dgm:spPr/>
      <dgm:t>
        <a:bodyPr/>
        <a:lstStyle/>
        <a:p>
          <a:endParaRPr lang="en-US"/>
        </a:p>
      </dgm:t>
    </dgm:pt>
    <dgm:pt modelId="{62191775-6134-45A9-ADA9-A30A1617BA50}" type="sibTrans" cxnId="{03774C58-D25C-4AE6-9120-1611CC8B2C8F}">
      <dgm:prSet/>
      <dgm:spPr/>
      <dgm:t>
        <a:bodyPr/>
        <a:lstStyle/>
        <a:p>
          <a:endParaRPr lang="en-US"/>
        </a:p>
      </dgm:t>
    </dgm:pt>
    <dgm:pt modelId="{699B5346-1A84-48F0-AD37-4C76C83AF681}">
      <dgm:prSet phldrT="[Text]"/>
      <dgm:spPr/>
      <dgm:t>
        <a:bodyPr/>
        <a:lstStyle/>
        <a:p>
          <a:r>
            <a:rPr lang="en-US" dirty="0"/>
            <a:t>Greater HPA output</a:t>
          </a:r>
        </a:p>
      </dgm:t>
    </dgm:pt>
    <dgm:pt modelId="{315BCC92-4817-4CCE-AD81-94E05FD060F4}" type="parTrans" cxnId="{46EBE1D9-E657-4861-AECE-339810F39ECE}">
      <dgm:prSet/>
      <dgm:spPr/>
      <dgm:t>
        <a:bodyPr/>
        <a:lstStyle/>
        <a:p>
          <a:endParaRPr lang="en-US"/>
        </a:p>
      </dgm:t>
    </dgm:pt>
    <dgm:pt modelId="{34F2228F-F0CE-4C5C-ADCC-4EAE0F3FB704}" type="sibTrans" cxnId="{46EBE1D9-E657-4861-AECE-339810F39ECE}">
      <dgm:prSet/>
      <dgm:spPr/>
      <dgm:t>
        <a:bodyPr/>
        <a:lstStyle/>
        <a:p>
          <a:endParaRPr lang="en-US"/>
        </a:p>
      </dgm:t>
    </dgm:pt>
    <dgm:pt modelId="{4D40931D-B74D-45DD-918D-0A563CF2F573}" type="pres">
      <dgm:prSet presAssocID="{C23A0FDE-4A8A-4758-8938-4BA01E109C2C}" presName="CompostProcess" presStyleCnt="0">
        <dgm:presLayoutVars>
          <dgm:dir/>
          <dgm:resizeHandles val="exact"/>
        </dgm:presLayoutVars>
      </dgm:prSet>
      <dgm:spPr/>
    </dgm:pt>
    <dgm:pt modelId="{2C3CDCD9-29B2-441D-B0E3-B5A32FA3A596}" type="pres">
      <dgm:prSet presAssocID="{C23A0FDE-4A8A-4758-8938-4BA01E109C2C}" presName="arrow" presStyleLbl="bgShp" presStyleIdx="0" presStyleCnt="1"/>
      <dgm:spPr/>
    </dgm:pt>
    <dgm:pt modelId="{62167965-62EA-4459-80FF-C37B1E08CE66}" type="pres">
      <dgm:prSet presAssocID="{C23A0FDE-4A8A-4758-8938-4BA01E109C2C}" presName="linearProcess" presStyleCnt="0"/>
      <dgm:spPr/>
    </dgm:pt>
    <dgm:pt modelId="{8735F966-0B0C-4C66-9FD4-183C54D51820}" type="pres">
      <dgm:prSet presAssocID="{7D892178-934A-46C1-B96A-68F17FAF2425}" presName="textNode" presStyleLbl="node1" presStyleIdx="0" presStyleCnt="3">
        <dgm:presLayoutVars>
          <dgm:bulletEnabled val="1"/>
        </dgm:presLayoutVars>
      </dgm:prSet>
      <dgm:spPr/>
    </dgm:pt>
    <dgm:pt modelId="{6BC84061-E1FF-486E-ACE5-AF263450F5C8}" type="pres">
      <dgm:prSet presAssocID="{1FC17BBF-8180-4AE1-85A5-5942957B9744}" presName="sibTrans" presStyleCnt="0"/>
      <dgm:spPr/>
    </dgm:pt>
    <dgm:pt modelId="{7BBB29ED-8BD3-4954-9B4E-7BF443A97AC6}" type="pres">
      <dgm:prSet presAssocID="{50BBD83B-2A87-4173-B9CF-07C5C59C67B4}" presName="textNode" presStyleLbl="node1" presStyleIdx="1" presStyleCnt="3">
        <dgm:presLayoutVars>
          <dgm:bulletEnabled val="1"/>
        </dgm:presLayoutVars>
      </dgm:prSet>
      <dgm:spPr/>
    </dgm:pt>
    <dgm:pt modelId="{866B5920-CF5B-44E0-AF35-5E2AC5D71293}" type="pres">
      <dgm:prSet presAssocID="{62191775-6134-45A9-ADA9-A30A1617BA50}" presName="sibTrans" presStyleCnt="0"/>
      <dgm:spPr/>
    </dgm:pt>
    <dgm:pt modelId="{9F2BA112-D5F8-42C1-A7AB-066FDC56C2B3}" type="pres">
      <dgm:prSet presAssocID="{699B5346-1A84-48F0-AD37-4C76C83AF681}" presName="textNode" presStyleLbl="node1" presStyleIdx="2" presStyleCnt="3">
        <dgm:presLayoutVars>
          <dgm:bulletEnabled val="1"/>
        </dgm:presLayoutVars>
      </dgm:prSet>
      <dgm:spPr/>
    </dgm:pt>
  </dgm:ptLst>
  <dgm:cxnLst>
    <dgm:cxn modelId="{BB5A5A05-5326-4670-AA92-88227B9434FE}" type="presOf" srcId="{7D892178-934A-46C1-B96A-68F17FAF2425}" destId="{8735F966-0B0C-4C66-9FD4-183C54D51820}" srcOrd="0" destOrd="0" presId="urn:microsoft.com/office/officeart/2005/8/layout/hProcess9"/>
    <dgm:cxn modelId="{3DD2A43C-203C-4B54-8D49-8F2879D98ECF}" type="presOf" srcId="{699B5346-1A84-48F0-AD37-4C76C83AF681}" destId="{9F2BA112-D5F8-42C1-A7AB-066FDC56C2B3}" srcOrd="0" destOrd="0" presId="urn:microsoft.com/office/officeart/2005/8/layout/hProcess9"/>
    <dgm:cxn modelId="{A6621E57-42D8-446F-9C1D-8E40D9153944}" type="presOf" srcId="{C23A0FDE-4A8A-4758-8938-4BA01E109C2C}" destId="{4D40931D-B74D-45DD-918D-0A563CF2F573}" srcOrd="0" destOrd="0" presId="urn:microsoft.com/office/officeart/2005/8/layout/hProcess9"/>
    <dgm:cxn modelId="{03774C58-D25C-4AE6-9120-1611CC8B2C8F}" srcId="{C23A0FDE-4A8A-4758-8938-4BA01E109C2C}" destId="{50BBD83B-2A87-4173-B9CF-07C5C59C67B4}" srcOrd="1" destOrd="0" parTransId="{C46CEF04-AC54-4162-BF09-60D2FE8343C9}" sibTransId="{62191775-6134-45A9-ADA9-A30A1617BA50}"/>
    <dgm:cxn modelId="{784AEA7D-979B-454E-A319-0F79E30EBD1E}" type="presOf" srcId="{50BBD83B-2A87-4173-B9CF-07C5C59C67B4}" destId="{7BBB29ED-8BD3-4954-9B4E-7BF443A97AC6}" srcOrd="0" destOrd="0" presId="urn:microsoft.com/office/officeart/2005/8/layout/hProcess9"/>
    <dgm:cxn modelId="{801DC5C1-6F5A-4E82-A37B-1017F62F3390}" srcId="{C23A0FDE-4A8A-4758-8938-4BA01E109C2C}" destId="{7D892178-934A-46C1-B96A-68F17FAF2425}" srcOrd="0" destOrd="0" parTransId="{2CB0A1F2-47D7-4061-91A1-C007FCE1D2C3}" sibTransId="{1FC17BBF-8180-4AE1-85A5-5942957B9744}"/>
    <dgm:cxn modelId="{46EBE1D9-E657-4861-AECE-339810F39ECE}" srcId="{C23A0FDE-4A8A-4758-8938-4BA01E109C2C}" destId="{699B5346-1A84-48F0-AD37-4C76C83AF681}" srcOrd="2" destOrd="0" parTransId="{315BCC92-4817-4CCE-AD81-94E05FD060F4}" sibTransId="{34F2228F-F0CE-4C5C-ADCC-4EAE0F3FB704}"/>
    <dgm:cxn modelId="{8D242965-8316-47B2-A469-61FFE2C0B46A}" type="presParOf" srcId="{4D40931D-B74D-45DD-918D-0A563CF2F573}" destId="{2C3CDCD9-29B2-441D-B0E3-B5A32FA3A596}" srcOrd="0" destOrd="0" presId="urn:microsoft.com/office/officeart/2005/8/layout/hProcess9"/>
    <dgm:cxn modelId="{AC03EE4C-7D1E-4C25-BE4D-41EEEB43B19E}" type="presParOf" srcId="{4D40931D-B74D-45DD-918D-0A563CF2F573}" destId="{62167965-62EA-4459-80FF-C37B1E08CE66}" srcOrd="1" destOrd="0" presId="urn:microsoft.com/office/officeart/2005/8/layout/hProcess9"/>
    <dgm:cxn modelId="{7C85F23E-9D6A-4B43-A449-53F11017628D}" type="presParOf" srcId="{62167965-62EA-4459-80FF-C37B1E08CE66}" destId="{8735F966-0B0C-4C66-9FD4-183C54D51820}" srcOrd="0" destOrd="0" presId="urn:microsoft.com/office/officeart/2005/8/layout/hProcess9"/>
    <dgm:cxn modelId="{D95B1747-1359-4AF7-ADCF-358CDA1571C2}" type="presParOf" srcId="{62167965-62EA-4459-80FF-C37B1E08CE66}" destId="{6BC84061-E1FF-486E-ACE5-AF263450F5C8}" srcOrd="1" destOrd="0" presId="urn:microsoft.com/office/officeart/2005/8/layout/hProcess9"/>
    <dgm:cxn modelId="{EC7E301F-8C80-4E68-8F82-F27657DA47A6}" type="presParOf" srcId="{62167965-62EA-4459-80FF-C37B1E08CE66}" destId="{7BBB29ED-8BD3-4954-9B4E-7BF443A97AC6}" srcOrd="2" destOrd="0" presId="urn:microsoft.com/office/officeart/2005/8/layout/hProcess9"/>
    <dgm:cxn modelId="{DBE0DAF6-0EC2-4B81-8918-1E21AA5D0ACA}" type="presParOf" srcId="{62167965-62EA-4459-80FF-C37B1E08CE66}" destId="{866B5920-CF5B-44E0-AF35-5E2AC5D71293}" srcOrd="3" destOrd="0" presId="urn:microsoft.com/office/officeart/2005/8/layout/hProcess9"/>
    <dgm:cxn modelId="{F3FCC510-4F2E-4DC9-BBB7-BEEB37DB1CE5}" type="presParOf" srcId="{62167965-62EA-4459-80FF-C37B1E08CE66}" destId="{9F2BA112-D5F8-42C1-A7AB-066FDC56C2B3}"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3A0FDE-4A8A-4758-8938-4BA01E109C2C}" type="doc">
      <dgm:prSet loTypeId="urn:microsoft.com/office/officeart/2005/8/layout/hProcess9" loCatId="process" qsTypeId="urn:microsoft.com/office/officeart/2005/8/quickstyle/simple1" qsCatId="simple" csTypeId="urn:microsoft.com/office/officeart/2005/8/colors/accent1_2" csCatId="accent1" phldr="1"/>
      <dgm:spPr/>
    </dgm:pt>
    <dgm:pt modelId="{7D892178-934A-46C1-B96A-68F17FAF2425}">
      <dgm:prSet phldrT="[Text]"/>
      <dgm:spPr/>
      <dgm:t>
        <a:bodyPr/>
        <a:lstStyle/>
        <a:p>
          <a:r>
            <a:rPr lang="en-US" dirty="0"/>
            <a:t>Low SES</a:t>
          </a:r>
        </a:p>
      </dgm:t>
    </dgm:pt>
    <dgm:pt modelId="{2CB0A1F2-47D7-4061-91A1-C007FCE1D2C3}" type="parTrans" cxnId="{801DC5C1-6F5A-4E82-A37B-1017F62F3390}">
      <dgm:prSet/>
      <dgm:spPr/>
      <dgm:t>
        <a:bodyPr/>
        <a:lstStyle/>
        <a:p>
          <a:endParaRPr lang="en-US"/>
        </a:p>
      </dgm:t>
    </dgm:pt>
    <dgm:pt modelId="{1FC17BBF-8180-4AE1-85A5-5942957B9744}" type="sibTrans" cxnId="{801DC5C1-6F5A-4E82-A37B-1017F62F3390}">
      <dgm:prSet/>
      <dgm:spPr/>
      <dgm:t>
        <a:bodyPr/>
        <a:lstStyle/>
        <a:p>
          <a:endParaRPr lang="en-US"/>
        </a:p>
      </dgm:t>
    </dgm:pt>
    <dgm:pt modelId="{699B5346-1A84-48F0-AD37-4C76C83AF681}">
      <dgm:prSet phldrT="[Text]"/>
      <dgm:spPr/>
      <dgm:t>
        <a:bodyPr/>
        <a:lstStyle/>
        <a:p>
          <a:r>
            <a:rPr lang="en-US" dirty="0"/>
            <a:t>HPA axis disturbance</a:t>
          </a:r>
        </a:p>
      </dgm:t>
    </dgm:pt>
    <dgm:pt modelId="{315BCC92-4817-4CCE-AD81-94E05FD060F4}" type="parTrans" cxnId="{46EBE1D9-E657-4861-AECE-339810F39ECE}">
      <dgm:prSet/>
      <dgm:spPr/>
      <dgm:t>
        <a:bodyPr/>
        <a:lstStyle/>
        <a:p>
          <a:endParaRPr lang="en-US"/>
        </a:p>
      </dgm:t>
    </dgm:pt>
    <dgm:pt modelId="{34F2228F-F0CE-4C5C-ADCC-4EAE0F3FB704}" type="sibTrans" cxnId="{46EBE1D9-E657-4861-AECE-339810F39ECE}">
      <dgm:prSet/>
      <dgm:spPr/>
      <dgm:t>
        <a:bodyPr/>
        <a:lstStyle/>
        <a:p>
          <a:endParaRPr lang="en-US"/>
        </a:p>
      </dgm:t>
    </dgm:pt>
    <dgm:pt modelId="{4D40931D-B74D-45DD-918D-0A563CF2F573}" type="pres">
      <dgm:prSet presAssocID="{C23A0FDE-4A8A-4758-8938-4BA01E109C2C}" presName="CompostProcess" presStyleCnt="0">
        <dgm:presLayoutVars>
          <dgm:dir/>
          <dgm:resizeHandles val="exact"/>
        </dgm:presLayoutVars>
      </dgm:prSet>
      <dgm:spPr/>
    </dgm:pt>
    <dgm:pt modelId="{2C3CDCD9-29B2-441D-B0E3-B5A32FA3A596}" type="pres">
      <dgm:prSet presAssocID="{C23A0FDE-4A8A-4758-8938-4BA01E109C2C}" presName="arrow" presStyleLbl="bgShp" presStyleIdx="0" presStyleCnt="1"/>
      <dgm:spPr/>
    </dgm:pt>
    <dgm:pt modelId="{62167965-62EA-4459-80FF-C37B1E08CE66}" type="pres">
      <dgm:prSet presAssocID="{C23A0FDE-4A8A-4758-8938-4BA01E109C2C}" presName="linearProcess" presStyleCnt="0"/>
      <dgm:spPr/>
    </dgm:pt>
    <dgm:pt modelId="{8735F966-0B0C-4C66-9FD4-183C54D51820}" type="pres">
      <dgm:prSet presAssocID="{7D892178-934A-46C1-B96A-68F17FAF2425}" presName="textNode" presStyleLbl="node1" presStyleIdx="0" presStyleCnt="2">
        <dgm:presLayoutVars>
          <dgm:bulletEnabled val="1"/>
        </dgm:presLayoutVars>
      </dgm:prSet>
      <dgm:spPr/>
    </dgm:pt>
    <dgm:pt modelId="{6BC84061-E1FF-486E-ACE5-AF263450F5C8}" type="pres">
      <dgm:prSet presAssocID="{1FC17BBF-8180-4AE1-85A5-5942957B9744}" presName="sibTrans" presStyleCnt="0"/>
      <dgm:spPr/>
    </dgm:pt>
    <dgm:pt modelId="{9F2BA112-D5F8-42C1-A7AB-066FDC56C2B3}" type="pres">
      <dgm:prSet presAssocID="{699B5346-1A84-48F0-AD37-4C76C83AF681}" presName="textNode" presStyleLbl="node1" presStyleIdx="1" presStyleCnt="2">
        <dgm:presLayoutVars>
          <dgm:bulletEnabled val="1"/>
        </dgm:presLayoutVars>
      </dgm:prSet>
      <dgm:spPr/>
    </dgm:pt>
  </dgm:ptLst>
  <dgm:cxnLst>
    <dgm:cxn modelId="{63D42313-61B8-4566-8DCD-E4E9E7C8B5BD}" type="presOf" srcId="{7D892178-934A-46C1-B96A-68F17FAF2425}" destId="{8735F966-0B0C-4C66-9FD4-183C54D51820}" srcOrd="0" destOrd="0" presId="urn:microsoft.com/office/officeart/2005/8/layout/hProcess9"/>
    <dgm:cxn modelId="{FE5A136D-20B6-4172-82F1-5F96BF1444AA}" type="presOf" srcId="{699B5346-1A84-48F0-AD37-4C76C83AF681}" destId="{9F2BA112-D5F8-42C1-A7AB-066FDC56C2B3}" srcOrd="0" destOrd="0" presId="urn:microsoft.com/office/officeart/2005/8/layout/hProcess9"/>
    <dgm:cxn modelId="{A84B68BE-DE23-455B-A47B-8469FC5DBE5E}" type="presOf" srcId="{C23A0FDE-4A8A-4758-8938-4BA01E109C2C}" destId="{4D40931D-B74D-45DD-918D-0A563CF2F573}" srcOrd="0" destOrd="0" presId="urn:microsoft.com/office/officeart/2005/8/layout/hProcess9"/>
    <dgm:cxn modelId="{801DC5C1-6F5A-4E82-A37B-1017F62F3390}" srcId="{C23A0FDE-4A8A-4758-8938-4BA01E109C2C}" destId="{7D892178-934A-46C1-B96A-68F17FAF2425}" srcOrd="0" destOrd="0" parTransId="{2CB0A1F2-47D7-4061-91A1-C007FCE1D2C3}" sibTransId="{1FC17BBF-8180-4AE1-85A5-5942957B9744}"/>
    <dgm:cxn modelId="{46EBE1D9-E657-4861-AECE-339810F39ECE}" srcId="{C23A0FDE-4A8A-4758-8938-4BA01E109C2C}" destId="{699B5346-1A84-48F0-AD37-4C76C83AF681}" srcOrd="1" destOrd="0" parTransId="{315BCC92-4817-4CCE-AD81-94E05FD060F4}" sibTransId="{34F2228F-F0CE-4C5C-ADCC-4EAE0F3FB704}"/>
    <dgm:cxn modelId="{4BE05AC8-40DC-4F88-9B94-E4922C58277F}" type="presParOf" srcId="{4D40931D-B74D-45DD-918D-0A563CF2F573}" destId="{2C3CDCD9-29B2-441D-B0E3-B5A32FA3A596}" srcOrd="0" destOrd="0" presId="urn:microsoft.com/office/officeart/2005/8/layout/hProcess9"/>
    <dgm:cxn modelId="{98C090CA-628B-4A09-A9E9-E47CF6DC0751}" type="presParOf" srcId="{4D40931D-B74D-45DD-918D-0A563CF2F573}" destId="{62167965-62EA-4459-80FF-C37B1E08CE66}" srcOrd="1" destOrd="0" presId="urn:microsoft.com/office/officeart/2005/8/layout/hProcess9"/>
    <dgm:cxn modelId="{5CCCE931-9545-4CFC-823B-E464EDD381DA}" type="presParOf" srcId="{62167965-62EA-4459-80FF-C37B1E08CE66}" destId="{8735F966-0B0C-4C66-9FD4-183C54D51820}" srcOrd="0" destOrd="0" presId="urn:microsoft.com/office/officeart/2005/8/layout/hProcess9"/>
    <dgm:cxn modelId="{FD6E8559-9A22-44F0-9872-1C34A58A0061}" type="presParOf" srcId="{62167965-62EA-4459-80FF-C37B1E08CE66}" destId="{6BC84061-E1FF-486E-ACE5-AF263450F5C8}" srcOrd="1" destOrd="0" presId="urn:microsoft.com/office/officeart/2005/8/layout/hProcess9"/>
    <dgm:cxn modelId="{D201143D-B5C9-4B33-8E76-DD7FD1D6C9A8}" type="presParOf" srcId="{62167965-62EA-4459-80FF-C37B1E08CE66}" destId="{9F2BA112-D5F8-42C1-A7AB-066FDC56C2B3}"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CDCD9-29B2-441D-B0E3-B5A32FA3A596}">
      <dsp:nvSpPr>
        <dsp:cNvPr id="0" name=""/>
        <dsp:cNvSpPr/>
      </dsp:nvSpPr>
      <dsp:spPr>
        <a:xfrm>
          <a:off x="571499" y="0"/>
          <a:ext cx="6477000" cy="4064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35F966-0B0C-4C66-9FD4-183C54D51820}">
      <dsp:nvSpPr>
        <dsp:cNvPr id="0" name=""/>
        <dsp:cNvSpPr/>
      </dsp:nvSpPr>
      <dsp:spPr>
        <a:xfrm>
          <a:off x="3813" y="1219199"/>
          <a:ext cx="1834306" cy="162560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Low SES</a:t>
          </a:r>
        </a:p>
      </dsp:txBody>
      <dsp:txXfrm>
        <a:off x="83168" y="1298554"/>
        <a:ext cx="1675596" cy="1466890"/>
      </dsp:txXfrm>
    </dsp:sp>
    <dsp:sp modelId="{7BBB29ED-8BD3-4954-9B4E-7BF443A97AC6}">
      <dsp:nvSpPr>
        <dsp:cNvPr id="0" name=""/>
        <dsp:cNvSpPr/>
      </dsp:nvSpPr>
      <dsp:spPr>
        <a:xfrm>
          <a:off x="1929835" y="1219199"/>
          <a:ext cx="1834306" cy="162560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Stress</a:t>
          </a:r>
        </a:p>
      </dsp:txBody>
      <dsp:txXfrm>
        <a:off x="2009190" y="1298554"/>
        <a:ext cx="1675596" cy="1466890"/>
      </dsp:txXfrm>
    </dsp:sp>
    <dsp:sp modelId="{9F2BA112-D5F8-42C1-A7AB-066FDC56C2B3}">
      <dsp:nvSpPr>
        <dsp:cNvPr id="0" name=""/>
        <dsp:cNvSpPr/>
      </dsp:nvSpPr>
      <dsp:spPr>
        <a:xfrm>
          <a:off x="3855857" y="1219199"/>
          <a:ext cx="1834306" cy="162560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HPA axis disturbance</a:t>
          </a:r>
        </a:p>
      </dsp:txBody>
      <dsp:txXfrm>
        <a:off x="3935212" y="1298554"/>
        <a:ext cx="1675596" cy="1466890"/>
      </dsp:txXfrm>
    </dsp:sp>
    <dsp:sp modelId="{5D61B378-C1EF-4B66-BE2B-DB59C505FF0C}">
      <dsp:nvSpPr>
        <dsp:cNvPr id="0" name=""/>
        <dsp:cNvSpPr/>
      </dsp:nvSpPr>
      <dsp:spPr>
        <a:xfrm>
          <a:off x="5781879" y="1219199"/>
          <a:ext cx="1834306" cy="162560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Psychiatric &amp; Physical ailments</a:t>
          </a:r>
        </a:p>
      </dsp:txBody>
      <dsp:txXfrm>
        <a:off x="5861234" y="1298554"/>
        <a:ext cx="1675596" cy="1466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CDCD9-29B2-441D-B0E3-B5A32FA3A596}">
      <dsp:nvSpPr>
        <dsp:cNvPr id="0" name=""/>
        <dsp:cNvSpPr/>
      </dsp:nvSpPr>
      <dsp:spPr>
        <a:xfrm>
          <a:off x="537209" y="0"/>
          <a:ext cx="6088380" cy="32766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35F966-0B0C-4C66-9FD4-183C54D51820}">
      <dsp:nvSpPr>
        <dsp:cNvPr id="0" name=""/>
        <dsp:cNvSpPr/>
      </dsp:nvSpPr>
      <dsp:spPr>
        <a:xfrm>
          <a:off x="1051" y="982980"/>
          <a:ext cx="2298296" cy="131064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Low SES</a:t>
          </a:r>
        </a:p>
      </dsp:txBody>
      <dsp:txXfrm>
        <a:off x="65031" y="1046960"/>
        <a:ext cx="2170336" cy="1182680"/>
      </dsp:txXfrm>
    </dsp:sp>
    <dsp:sp modelId="{7BBB29ED-8BD3-4954-9B4E-7BF443A97AC6}">
      <dsp:nvSpPr>
        <dsp:cNvPr id="0" name=""/>
        <dsp:cNvSpPr/>
      </dsp:nvSpPr>
      <dsp:spPr>
        <a:xfrm>
          <a:off x="2444472" y="76200"/>
          <a:ext cx="2298296" cy="131064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Higher Home Chaos</a:t>
          </a:r>
        </a:p>
      </dsp:txBody>
      <dsp:txXfrm>
        <a:off x="2508452" y="140180"/>
        <a:ext cx="2170336" cy="1182680"/>
      </dsp:txXfrm>
    </dsp:sp>
    <dsp:sp modelId="{9F2BA112-D5F8-42C1-A7AB-066FDC56C2B3}">
      <dsp:nvSpPr>
        <dsp:cNvPr id="0" name=""/>
        <dsp:cNvSpPr/>
      </dsp:nvSpPr>
      <dsp:spPr>
        <a:xfrm>
          <a:off x="4863451" y="982980"/>
          <a:ext cx="2298296" cy="131064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Greater HPA output</a:t>
          </a:r>
        </a:p>
      </dsp:txBody>
      <dsp:txXfrm>
        <a:off x="4927431" y="1046960"/>
        <a:ext cx="2170336" cy="11826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CDCD9-29B2-441D-B0E3-B5A32FA3A596}">
      <dsp:nvSpPr>
        <dsp:cNvPr id="0" name=""/>
        <dsp:cNvSpPr/>
      </dsp:nvSpPr>
      <dsp:spPr>
        <a:xfrm>
          <a:off x="285749" y="0"/>
          <a:ext cx="3238500" cy="148742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35F966-0B0C-4C66-9FD4-183C54D51820}">
      <dsp:nvSpPr>
        <dsp:cNvPr id="0" name=""/>
        <dsp:cNvSpPr/>
      </dsp:nvSpPr>
      <dsp:spPr>
        <a:xfrm>
          <a:off x="3999" y="446227"/>
          <a:ext cx="1226343" cy="594969"/>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Low SES</a:t>
          </a:r>
        </a:p>
      </dsp:txBody>
      <dsp:txXfrm>
        <a:off x="33043" y="475271"/>
        <a:ext cx="1168255" cy="536881"/>
      </dsp:txXfrm>
    </dsp:sp>
    <dsp:sp modelId="{7BBB29ED-8BD3-4954-9B4E-7BF443A97AC6}">
      <dsp:nvSpPr>
        <dsp:cNvPr id="0" name=""/>
        <dsp:cNvSpPr/>
      </dsp:nvSpPr>
      <dsp:spPr>
        <a:xfrm>
          <a:off x="1291828" y="446227"/>
          <a:ext cx="1226343" cy="594969"/>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Higher Threat Interpretation</a:t>
          </a:r>
        </a:p>
      </dsp:txBody>
      <dsp:txXfrm>
        <a:off x="1320872" y="475271"/>
        <a:ext cx="1168255" cy="536881"/>
      </dsp:txXfrm>
    </dsp:sp>
    <dsp:sp modelId="{9F2BA112-D5F8-42C1-A7AB-066FDC56C2B3}">
      <dsp:nvSpPr>
        <dsp:cNvPr id="0" name=""/>
        <dsp:cNvSpPr/>
      </dsp:nvSpPr>
      <dsp:spPr>
        <a:xfrm>
          <a:off x="2579656" y="446227"/>
          <a:ext cx="1226343" cy="594969"/>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Greater HPA output</a:t>
          </a:r>
        </a:p>
      </dsp:txBody>
      <dsp:txXfrm>
        <a:off x="2608700" y="475271"/>
        <a:ext cx="1168255" cy="5368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CDCD9-29B2-441D-B0E3-B5A32FA3A596}">
      <dsp:nvSpPr>
        <dsp:cNvPr id="0" name=""/>
        <dsp:cNvSpPr/>
      </dsp:nvSpPr>
      <dsp:spPr>
        <a:xfrm>
          <a:off x="440054" y="0"/>
          <a:ext cx="4987290" cy="264372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35F966-0B0C-4C66-9FD4-183C54D51820}">
      <dsp:nvSpPr>
        <dsp:cNvPr id="0" name=""/>
        <dsp:cNvSpPr/>
      </dsp:nvSpPr>
      <dsp:spPr>
        <a:xfrm>
          <a:off x="2733" y="793118"/>
          <a:ext cx="1881112" cy="1057491"/>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Low SES</a:t>
          </a:r>
        </a:p>
      </dsp:txBody>
      <dsp:txXfrm>
        <a:off x="54355" y="844740"/>
        <a:ext cx="1777868" cy="954247"/>
      </dsp:txXfrm>
    </dsp:sp>
    <dsp:sp modelId="{7BBB29ED-8BD3-4954-9B4E-7BF443A97AC6}">
      <dsp:nvSpPr>
        <dsp:cNvPr id="0" name=""/>
        <dsp:cNvSpPr/>
      </dsp:nvSpPr>
      <dsp:spPr>
        <a:xfrm>
          <a:off x="1993143" y="793118"/>
          <a:ext cx="1881112" cy="1057491"/>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Higher Home Chaos</a:t>
          </a:r>
        </a:p>
      </dsp:txBody>
      <dsp:txXfrm>
        <a:off x="2044765" y="844740"/>
        <a:ext cx="1777868" cy="954247"/>
      </dsp:txXfrm>
    </dsp:sp>
    <dsp:sp modelId="{9F2BA112-D5F8-42C1-A7AB-066FDC56C2B3}">
      <dsp:nvSpPr>
        <dsp:cNvPr id="0" name=""/>
        <dsp:cNvSpPr/>
      </dsp:nvSpPr>
      <dsp:spPr>
        <a:xfrm>
          <a:off x="3983553" y="793118"/>
          <a:ext cx="1881112" cy="1057491"/>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Greater HPA output</a:t>
          </a:r>
        </a:p>
      </dsp:txBody>
      <dsp:txXfrm>
        <a:off x="4035175" y="844740"/>
        <a:ext cx="1777868" cy="9542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CDCD9-29B2-441D-B0E3-B5A32FA3A596}">
      <dsp:nvSpPr>
        <dsp:cNvPr id="0" name=""/>
        <dsp:cNvSpPr/>
      </dsp:nvSpPr>
      <dsp:spPr>
        <a:xfrm>
          <a:off x="571499" y="0"/>
          <a:ext cx="6477000" cy="4064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35F966-0B0C-4C66-9FD4-183C54D51820}">
      <dsp:nvSpPr>
        <dsp:cNvPr id="0" name=""/>
        <dsp:cNvSpPr/>
      </dsp:nvSpPr>
      <dsp:spPr>
        <a:xfrm>
          <a:off x="597637" y="1219199"/>
          <a:ext cx="3119437" cy="162560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Low SES</a:t>
          </a:r>
        </a:p>
      </dsp:txBody>
      <dsp:txXfrm>
        <a:off x="676992" y="1298554"/>
        <a:ext cx="2960727" cy="1466890"/>
      </dsp:txXfrm>
    </dsp:sp>
    <dsp:sp modelId="{9F2BA112-D5F8-42C1-A7AB-066FDC56C2B3}">
      <dsp:nvSpPr>
        <dsp:cNvPr id="0" name=""/>
        <dsp:cNvSpPr/>
      </dsp:nvSpPr>
      <dsp:spPr>
        <a:xfrm>
          <a:off x="3902924" y="1219199"/>
          <a:ext cx="3119437" cy="162560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HPA axis disturbance</a:t>
          </a:r>
        </a:p>
      </dsp:txBody>
      <dsp:txXfrm>
        <a:off x="3982279" y="1298554"/>
        <a:ext cx="2960727" cy="146689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86019" name="Rectangle 3"/>
          <p:cNvSpPr>
            <a:spLocks noGrp="1" noChangeArrowheads="1"/>
          </p:cNvSpPr>
          <p:nvPr>
            <p:ph type="dt" sz="quarter"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86020" name="Rectangle 4"/>
          <p:cNvSpPr>
            <a:spLocks noGrp="1" noChangeArrowheads="1"/>
          </p:cNvSpPr>
          <p:nvPr>
            <p:ph type="ftr" sz="quarter" idx="2"/>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86021" name="Rectangle 5"/>
          <p:cNvSpPr>
            <a:spLocks noGrp="1" noChangeArrowheads="1"/>
          </p:cNvSpPr>
          <p:nvPr>
            <p:ph type="sldNum" sz="quarter" idx="3"/>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1E050C36-5ED4-4259-8601-C3EB4AF6E5CC}" type="slidenum">
              <a:rPr lang="en-US"/>
              <a:pPr/>
              <a:t>‹#›</a:t>
            </a:fld>
            <a:endParaRPr lang="en-US"/>
          </a:p>
        </p:txBody>
      </p:sp>
    </p:spTree>
    <p:extLst>
      <p:ext uri="{BB962C8B-B14F-4D97-AF65-F5344CB8AC3E}">
        <p14:creationId xmlns:p14="http://schemas.microsoft.com/office/powerpoint/2010/main" val="409324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61443" name="Rectangle 3"/>
          <p:cNvSpPr>
            <a:spLocks noGrp="1" noChangeArrowheads="1"/>
          </p:cNvSpPr>
          <p:nvPr>
            <p:ph type="dt"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701362" y="4416510"/>
            <a:ext cx="5607679" cy="418322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61447" name="Rectangle 7"/>
          <p:cNvSpPr>
            <a:spLocks noGrp="1" noChangeArrowheads="1"/>
          </p:cNvSpPr>
          <p:nvPr>
            <p:ph type="sldNum" sz="quarter" idx="5"/>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A8B732B4-A220-4D64-89E5-594291243225}" type="slidenum">
              <a:rPr lang="en-US"/>
              <a:pPr/>
              <a:t>‹#›</a:t>
            </a:fld>
            <a:endParaRPr lang="en-US"/>
          </a:p>
        </p:txBody>
      </p:sp>
    </p:spTree>
    <p:extLst>
      <p:ext uri="{BB962C8B-B14F-4D97-AF65-F5344CB8AC3E}">
        <p14:creationId xmlns:p14="http://schemas.microsoft.com/office/powerpoint/2010/main" val="26314527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a:t>
            </a:fld>
            <a:endParaRPr lang="en-US"/>
          </a:p>
        </p:txBody>
      </p:sp>
    </p:spTree>
    <p:extLst>
      <p:ext uri="{BB962C8B-B14F-4D97-AF65-F5344CB8AC3E}">
        <p14:creationId xmlns:p14="http://schemas.microsoft.com/office/powerpoint/2010/main" val="2000490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Text Box 1"/>
          <p:cNvSpPr txBox="1">
            <a:spLocks noChangeArrowheads="1"/>
          </p:cNvSpPr>
          <p:nvPr/>
        </p:nvSpPr>
        <p:spPr bwMode="auto">
          <a:xfrm>
            <a:off x="1400797" y="930276"/>
            <a:ext cx="4054855" cy="3186113"/>
          </a:xfrm>
          <a:prstGeom prst="rect">
            <a:avLst/>
          </a:prstGeom>
          <a:solidFill>
            <a:srgbClr val="FFFFFF"/>
          </a:solidFill>
          <a:ln w="9525">
            <a:solidFill>
              <a:srgbClr val="000000"/>
            </a:solidFill>
            <a:miter lim="800000"/>
            <a:headEnd/>
            <a:tailEnd/>
          </a:ln>
        </p:spPr>
        <p:txBody>
          <a:bodyPr wrap="none" lIns="83622" tIns="41811" rIns="83622" bIns="41811" anchor="ctr"/>
          <a:lstStyle>
            <a:lvl1pPr eaLnBrk="0" hangingPunct="0">
              <a:defRPr sz="2400">
                <a:solidFill>
                  <a:schemeClr val="tx1"/>
                </a:solidFill>
                <a:latin typeface="Comic Sans MS" pitchFamily="66" charset="0"/>
              </a:defRPr>
            </a:lvl1pPr>
            <a:lvl2pPr marL="742950" indent="-285750" eaLnBrk="0" hangingPunct="0">
              <a:defRPr sz="2400">
                <a:solidFill>
                  <a:schemeClr val="tx1"/>
                </a:solidFill>
                <a:latin typeface="Comic Sans MS" pitchFamily="66" charset="0"/>
              </a:defRPr>
            </a:lvl2pPr>
            <a:lvl3pPr marL="1143000" indent="-228600" eaLnBrk="0" hangingPunct="0">
              <a:defRPr sz="2400">
                <a:solidFill>
                  <a:schemeClr val="tx1"/>
                </a:solidFill>
                <a:latin typeface="Comic Sans MS" pitchFamily="66" charset="0"/>
              </a:defRPr>
            </a:lvl3pPr>
            <a:lvl4pPr marL="1600200" indent="-228600" eaLnBrk="0" hangingPunct="0">
              <a:defRPr sz="2400">
                <a:solidFill>
                  <a:schemeClr val="tx1"/>
                </a:solidFill>
                <a:latin typeface="Comic Sans MS" pitchFamily="66" charset="0"/>
              </a:defRPr>
            </a:lvl4pPr>
            <a:lvl5pPr marL="2057400" indent="-228600" eaLnBrk="0" hangingPunct="0">
              <a:defRPr sz="2400">
                <a:solidFill>
                  <a:schemeClr val="tx1"/>
                </a:solidFill>
                <a:latin typeface="Comic Sans MS" pitchFamily="66" charset="0"/>
              </a:defRPr>
            </a:lvl5pPr>
            <a:lvl6pPr marL="2514600" indent="-228600" eaLnBrk="0" fontAlgn="base" hangingPunct="0">
              <a:spcBef>
                <a:spcPct val="0"/>
              </a:spcBef>
              <a:spcAft>
                <a:spcPct val="0"/>
              </a:spcAft>
              <a:defRPr sz="2400">
                <a:solidFill>
                  <a:schemeClr val="tx1"/>
                </a:solidFill>
                <a:latin typeface="Comic Sans MS" pitchFamily="66" charset="0"/>
              </a:defRPr>
            </a:lvl6pPr>
            <a:lvl7pPr marL="2971800" indent="-228600" eaLnBrk="0" fontAlgn="base" hangingPunct="0">
              <a:spcBef>
                <a:spcPct val="0"/>
              </a:spcBef>
              <a:spcAft>
                <a:spcPct val="0"/>
              </a:spcAft>
              <a:defRPr sz="2400">
                <a:solidFill>
                  <a:schemeClr val="tx1"/>
                </a:solidFill>
                <a:latin typeface="Comic Sans MS" pitchFamily="66" charset="0"/>
              </a:defRPr>
            </a:lvl7pPr>
            <a:lvl8pPr marL="3429000" indent="-228600" eaLnBrk="0" fontAlgn="base" hangingPunct="0">
              <a:spcBef>
                <a:spcPct val="0"/>
              </a:spcBef>
              <a:spcAft>
                <a:spcPct val="0"/>
              </a:spcAft>
              <a:defRPr sz="2400">
                <a:solidFill>
                  <a:schemeClr val="tx1"/>
                </a:solidFill>
                <a:latin typeface="Comic Sans MS" pitchFamily="66" charset="0"/>
              </a:defRPr>
            </a:lvl8pPr>
            <a:lvl9pPr marL="3886200" indent="-228600" eaLnBrk="0" fontAlgn="base" hangingPunct="0">
              <a:spcBef>
                <a:spcPct val="0"/>
              </a:spcBef>
              <a:spcAft>
                <a:spcPct val="0"/>
              </a:spcAft>
              <a:defRPr sz="2400">
                <a:solidFill>
                  <a:schemeClr val="tx1"/>
                </a:solidFill>
                <a:latin typeface="Comic Sans MS" pitchFamily="66" charset="0"/>
              </a:defRPr>
            </a:lvl9pPr>
          </a:lstStyle>
          <a:p>
            <a:pPr eaLnBrk="1" hangingPunct="1"/>
            <a:endParaRPr lang="en-US" altLang="en-US"/>
          </a:p>
        </p:txBody>
      </p:sp>
      <p:sp>
        <p:nvSpPr>
          <p:cNvPr id="84995" name="Text Box 2"/>
          <p:cNvSpPr>
            <a:spLocks noGrp="1" noChangeArrowheads="1"/>
          </p:cNvSpPr>
          <p:nvPr>
            <p:ph type="body"/>
          </p:nvPr>
        </p:nvSpPr>
        <p:spPr>
          <a:xfrm>
            <a:off x="1046714" y="4425951"/>
            <a:ext cx="4770783" cy="35353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77788" indent="-77788" eaLnBrk="1">
              <a:lnSpc>
                <a:spcPct val="93000"/>
              </a:lnSpc>
              <a:spcBef>
                <a:spcPct val="0"/>
              </a:spcBef>
              <a:buSzPct val="45000"/>
              <a:tabLst>
                <a:tab pos="661988" algn="l"/>
                <a:tab pos="1323975" algn="l"/>
                <a:tab pos="1985963" algn="l"/>
                <a:tab pos="2647950" algn="l"/>
                <a:tab pos="3309938" algn="l"/>
                <a:tab pos="3971925" algn="l"/>
                <a:tab pos="4633913" algn="l"/>
              </a:tabLst>
            </a:pPr>
            <a:r>
              <a:rPr lang="en-GB" altLang="en-US">
                <a:latin typeface="Arial" pitchFamily="34" charset="0"/>
                <a:ea typeface="msgothic"/>
                <a:cs typeface="msgothic"/>
              </a:rPr>
              <a:t>Postnatal cortical surface expansion. Maps of postnatal cortical surface expansion on the standard mesh average inflated term infant surfaces for both hemispheres, shown in lateral (A), medial (B), dorsal (C), and ventral (D) views. The absolute expansion scale indicates how many times larger the surface area of a given region is in adulthood relative to that region’s area at term. The relative expansion scale indicates the difference in proportion of total surface area at term birth and adulthood.</a:t>
            </a:r>
          </a:p>
        </p:txBody>
      </p:sp>
    </p:spTree>
    <p:extLst>
      <p:ext uri="{BB962C8B-B14F-4D97-AF65-F5344CB8AC3E}">
        <p14:creationId xmlns:p14="http://schemas.microsoft.com/office/powerpoint/2010/main" val="288347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Comic Sans MS" pitchFamily="66" charset="0"/>
              </a:defRPr>
            </a:lvl1pPr>
            <a:lvl2pPr marL="742950" indent="-285750" defTabSz="931863" eaLnBrk="0" hangingPunct="0">
              <a:defRPr sz="2400">
                <a:solidFill>
                  <a:schemeClr val="tx1"/>
                </a:solidFill>
                <a:latin typeface="Comic Sans MS" pitchFamily="66" charset="0"/>
              </a:defRPr>
            </a:lvl2pPr>
            <a:lvl3pPr marL="1143000" indent="-228600" defTabSz="931863" eaLnBrk="0" hangingPunct="0">
              <a:defRPr sz="2400">
                <a:solidFill>
                  <a:schemeClr val="tx1"/>
                </a:solidFill>
                <a:latin typeface="Comic Sans MS" pitchFamily="66" charset="0"/>
              </a:defRPr>
            </a:lvl3pPr>
            <a:lvl4pPr marL="1600200" indent="-228600" defTabSz="931863" eaLnBrk="0" hangingPunct="0">
              <a:defRPr sz="2400">
                <a:solidFill>
                  <a:schemeClr val="tx1"/>
                </a:solidFill>
                <a:latin typeface="Comic Sans MS" pitchFamily="66" charset="0"/>
              </a:defRPr>
            </a:lvl4pPr>
            <a:lvl5pPr marL="2057400" indent="-228600" defTabSz="931863" eaLnBrk="0" hangingPunct="0">
              <a:defRPr sz="2400">
                <a:solidFill>
                  <a:schemeClr val="tx1"/>
                </a:solidFill>
                <a:latin typeface="Comic Sans MS" pitchFamily="66" charset="0"/>
              </a:defRPr>
            </a:lvl5pPr>
            <a:lvl6pPr marL="2514600" indent="-228600" defTabSz="931863" eaLnBrk="0" fontAlgn="base" hangingPunct="0">
              <a:spcBef>
                <a:spcPct val="0"/>
              </a:spcBef>
              <a:spcAft>
                <a:spcPct val="0"/>
              </a:spcAft>
              <a:defRPr sz="2400">
                <a:solidFill>
                  <a:schemeClr val="tx1"/>
                </a:solidFill>
                <a:latin typeface="Comic Sans MS" pitchFamily="66" charset="0"/>
              </a:defRPr>
            </a:lvl6pPr>
            <a:lvl7pPr marL="2971800" indent="-228600" defTabSz="931863" eaLnBrk="0" fontAlgn="base" hangingPunct="0">
              <a:spcBef>
                <a:spcPct val="0"/>
              </a:spcBef>
              <a:spcAft>
                <a:spcPct val="0"/>
              </a:spcAft>
              <a:defRPr sz="2400">
                <a:solidFill>
                  <a:schemeClr val="tx1"/>
                </a:solidFill>
                <a:latin typeface="Comic Sans MS" pitchFamily="66" charset="0"/>
              </a:defRPr>
            </a:lvl7pPr>
            <a:lvl8pPr marL="3429000" indent="-228600" defTabSz="931863" eaLnBrk="0" fontAlgn="base" hangingPunct="0">
              <a:spcBef>
                <a:spcPct val="0"/>
              </a:spcBef>
              <a:spcAft>
                <a:spcPct val="0"/>
              </a:spcAft>
              <a:defRPr sz="2400">
                <a:solidFill>
                  <a:schemeClr val="tx1"/>
                </a:solidFill>
                <a:latin typeface="Comic Sans MS" pitchFamily="66" charset="0"/>
              </a:defRPr>
            </a:lvl8pPr>
            <a:lvl9pPr marL="3886200" indent="-228600" defTabSz="931863" eaLnBrk="0" fontAlgn="base" hangingPunct="0">
              <a:spcBef>
                <a:spcPct val="0"/>
              </a:spcBef>
              <a:spcAft>
                <a:spcPct val="0"/>
              </a:spcAft>
              <a:defRPr sz="2400">
                <a:solidFill>
                  <a:schemeClr val="tx1"/>
                </a:solidFill>
                <a:latin typeface="Comic Sans MS" pitchFamily="66" charset="0"/>
              </a:defRPr>
            </a:lvl9pPr>
          </a:lstStyle>
          <a:p>
            <a:pPr eaLnBrk="1" hangingPunct="1"/>
            <a:fld id="{00718B52-7649-4DDB-93AB-CE482F7C977D}" type="slidenum">
              <a:rPr lang="en-US" altLang="en-US" sz="1200" smtClean="0">
                <a:latin typeface="Times New Roman" pitchFamily="18" charset="0"/>
              </a:rPr>
              <a:pPr eaLnBrk="1" hangingPunct="1"/>
              <a:t>5</a:t>
            </a:fld>
            <a:endParaRPr lang="en-US" altLang="en-US" sz="1200">
              <a:latin typeface="Times New Roman" pitchFamily="18" charset="0"/>
            </a:endParaRPr>
          </a:p>
        </p:txBody>
      </p:sp>
    </p:spTree>
    <p:extLst>
      <p:ext uri="{BB962C8B-B14F-4D97-AF65-F5344CB8AC3E}">
        <p14:creationId xmlns:p14="http://schemas.microsoft.com/office/powerpoint/2010/main" val="2408971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Comic Sans MS" pitchFamily="66" charset="0"/>
              </a:defRPr>
            </a:lvl1pPr>
            <a:lvl2pPr marL="742950" indent="-285750" defTabSz="931863" eaLnBrk="0" hangingPunct="0">
              <a:defRPr sz="2400">
                <a:solidFill>
                  <a:schemeClr val="tx1"/>
                </a:solidFill>
                <a:latin typeface="Comic Sans MS" pitchFamily="66" charset="0"/>
              </a:defRPr>
            </a:lvl2pPr>
            <a:lvl3pPr marL="1143000" indent="-228600" defTabSz="931863" eaLnBrk="0" hangingPunct="0">
              <a:defRPr sz="2400">
                <a:solidFill>
                  <a:schemeClr val="tx1"/>
                </a:solidFill>
                <a:latin typeface="Comic Sans MS" pitchFamily="66" charset="0"/>
              </a:defRPr>
            </a:lvl3pPr>
            <a:lvl4pPr marL="1600200" indent="-228600" defTabSz="931863" eaLnBrk="0" hangingPunct="0">
              <a:defRPr sz="2400">
                <a:solidFill>
                  <a:schemeClr val="tx1"/>
                </a:solidFill>
                <a:latin typeface="Comic Sans MS" pitchFamily="66" charset="0"/>
              </a:defRPr>
            </a:lvl4pPr>
            <a:lvl5pPr marL="2057400" indent="-228600" defTabSz="931863" eaLnBrk="0" hangingPunct="0">
              <a:defRPr sz="2400">
                <a:solidFill>
                  <a:schemeClr val="tx1"/>
                </a:solidFill>
                <a:latin typeface="Comic Sans MS" pitchFamily="66" charset="0"/>
              </a:defRPr>
            </a:lvl5pPr>
            <a:lvl6pPr marL="2514600" indent="-228600" defTabSz="931863" eaLnBrk="0" fontAlgn="base" hangingPunct="0">
              <a:spcBef>
                <a:spcPct val="0"/>
              </a:spcBef>
              <a:spcAft>
                <a:spcPct val="0"/>
              </a:spcAft>
              <a:defRPr sz="2400">
                <a:solidFill>
                  <a:schemeClr val="tx1"/>
                </a:solidFill>
                <a:latin typeface="Comic Sans MS" pitchFamily="66" charset="0"/>
              </a:defRPr>
            </a:lvl6pPr>
            <a:lvl7pPr marL="2971800" indent="-228600" defTabSz="931863" eaLnBrk="0" fontAlgn="base" hangingPunct="0">
              <a:spcBef>
                <a:spcPct val="0"/>
              </a:spcBef>
              <a:spcAft>
                <a:spcPct val="0"/>
              </a:spcAft>
              <a:defRPr sz="2400">
                <a:solidFill>
                  <a:schemeClr val="tx1"/>
                </a:solidFill>
                <a:latin typeface="Comic Sans MS" pitchFamily="66" charset="0"/>
              </a:defRPr>
            </a:lvl7pPr>
            <a:lvl8pPr marL="3429000" indent="-228600" defTabSz="931863" eaLnBrk="0" fontAlgn="base" hangingPunct="0">
              <a:spcBef>
                <a:spcPct val="0"/>
              </a:spcBef>
              <a:spcAft>
                <a:spcPct val="0"/>
              </a:spcAft>
              <a:defRPr sz="2400">
                <a:solidFill>
                  <a:schemeClr val="tx1"/>
                </a:solidFill>
                <a:latin typeface="Comic Sans MS" pitchFamily="66" charset="0"/>
              </a:defRPr>
            </a:lvl8pPr>
            <a:lvl9pPr marL="3886200" indent="-228600" defTabSz="931863" eaLnBrk="0" fontAlgn="base" hangingPunct="0">
              <a:spcBef>
                <a:spcPct val="0"/>
              </a:spcBef>
              <a:spcAft>
                <a:spcPct val="0"/>
              </a:spcAft>
              <a:defRPr sz="2400">
                <a:solidFill>
                  <a:schemeClr val="tx1"/>
                </a:solidFill>
                <a:latin typeface="Comic Sans MS" pitchFamily="66" charset="0"/>
              </a:defRPr>
            </a:lvl9pPr>
          </a:lstStyle>
          <a:p>
            <a:pPr eaLnBrk="1" hangingPunct="1"/>
            <a:fld id="{A333D4C6-9124-4E68-99F2-41705D6E7BC0}" type="slidenum">
              <a:rPr lang="en-US" altLang="en-US" sz="1200" smtClean="0">
                <a:latin typeface="Times New Roman" pitchFamily="18" charset="0"/>
              </a:rPr>
              <a:pPr eaLnBrk="1" hangingPunct="1"/>
              <a:t>6</a:t>
            </a:fld>
            <a:endParaRPr lang="en-US" altLang="en-US" sz="1200">
              <a:latin typeface="Times New Roman" pitchFamily="18" charset="0"/>
            </a:endParaRPr>
          </a:p>
        </p:txBody>
      </p:sp>
    </p:spTree>
    <p:extLst>
      <p:ext uri="{BB962C8B-B14F-4D97-AF65-F5344CB8AC3E}">
        <p14:creationId xmlns:p14="http://schemas.microsoft.com/office/powerpoint/2010/main" val="3307419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3200">
                <a:solidFill>
                  <a:schemeClr val="tx1"/>
                </a:solidFill>
                <a:latin typeface="Times New Roman" charset="0"/>
              </a:defRPr>
            </a:lvl1pPr>
            <a:lvl2pPr marL="742950" indent="-285750" defTabSz="930275">
              <a:defRPr sz="3200">
                <a:solidFill>
                  <a:schemeClr val="tx1"/>
                </a:solidFill>
                <a:latin typeface="Times New Roman" charset="0"/>
              </a:defRPr>
            </a:lvl2pPr>
            <a:lvl3pPr marL="1143000" indent="-228600" defTabSz="930275">
              <a:defRPr sz="3200">
                <a:solidFill>
                  <a:schemeClr val="tx1"/>
                </a:solidFill>
                <a:latin typeface="Times New Roman" charset="0"/>
              </a:defRPr>
            </a:lvl3pPr>
            <a:lvl4pPr marL="1600200" indent="-228600" defTabSz="930275">
              <a:defRPr sz="3200">
                <a:solidFill>
                  <a:schemeClr val="tx1"/>
                </a:solidFill>
                <a:latin typeface="Times New Roman" charset="0"/>
              </a:defRPr>
            </a:lvl4pPr>
            <a:lvl5pPr marL="2057400" indent="-228600" defTabSz="930275">
              <a:defRPr sz="3200">
                <a:solidFill>
                  <a:schemeClr val="tx1"/>
                </a:solidFill>
                <a:latin typeface="Times New Roman" charset="0"/>
              </a:defRPr>
            </a:lvl5pPr>
            <a:lvl6pPr marL="2514600" indent="-228600" defTabSz="930275" eaLnBrk="0" fontAlgn="base" hangingPunct="0">
              <a:spcBef>
                <a:spcPct val="0"/>
              </a:spcBef>
              <a:spcAft>
                <a:spcPct val="0"/>
              </a:spcAft>
              <a:defRPr sz="3200">
                <a:solidFill>
                  <a:schemeClr val="tx1"/>
                </a:solidFill>
                <a:latin typeface="Times New Roman" charset="0"/>
              </a:defRPr>
            </a:lvl6pPr>
            <a:lvl7pPr marL="2971800" indent="-228600" defTabSz="930275" eaLnBrk="0" fontAlgn="base" hangingPunct="0">
              <a:spcBef>
                <a:spcPct val="0"/>
              </a:spcBef>
              <a:spcAft>
                <a:spcPct val="0"/>
              </a:spcAft>
              <a:defRPr sz="3200">
                <a:solidFill>
                  <a:schemeClr val="tx1"/>
                </a:solidFill>
                <a:latin typeface="Times New Roman" charset="0"/>
              </a:defRPr>
            </a:lvl7pPr>
            <a:lvl8pPr marL="3429000" indent="-228600" defTabSz="930275" eaLnBrk="0" fontAlgn="base" hangingPunct="0">
              <a:spcBef>
                <a:spcPct val="0"/>
              </a:spcBef>
              <a:spcAft>
                <a:spcPct val="0"/>
              </a:spcAft>
              <a:defRPr sz="3200">
                <a:solidFill>
                  <a:schemeClr val="tx1"/>
                </a:solidFill>
                <a:latin typeface="Times New Roman" charset="0"/>
              </a:defRPr>
            </a:lvl8pPr>
            <a:lvl9pPr marL="3886200" indent="-228600" defTabSz="930275" eaLnBrk="0" fontAlgn="base" hangingPunct="0">
              <a:spcBef>
                <a:spcPct val="0"/>
              </a:spcBef>
              <a:spcAft>
                <a:spcPct val="0"/>
              </a:spcAft>
              <a:defRPr sz="3200">
                <a:solidFill>
                  <a:schemeClr val="tx1"/>
                </a:solidFill>
                <a:latin typeface="Times New Roman" charset="0"/>
              </a:defRPr>
            </a:lvl9pPr>
          </a:lstStyle>
          <a:p>
            <a:fld id="{435F6F40-5AD1-4D19-9920-89A625354608}" type="slidenum">
              <a:rPr lang="en-US" altLang="en-US" sz="1200" smtClean="0"/>
              <a:pPr/>
              <a:t>7</a:t>
            </a:fld>
            <a:endParaRPr lang="en-US" altLang="en-US" sz="1200"/>
          </a:p>
        </p:txBody>
      </p:sp>
    </p:spTree>
    <p:extLst>
      <p:ext uri="{BB962C8B-B14F-4D97-AF65-F5344CB8AC3E}">
        <p14:creationId xmlns:p14="http://schemas.microsoft.com/office/powerpoint/2010/main" val="4119480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49D492-0F19-47FE-AAB0-2A574224798A}" type="slidenum">
              <a:rPr lang="en-US"/>
              <a:pPr/>
              <a:t>9</a:t>
            </a:fld>
            <a:endParaRPr lang="en-US"/>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35393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For longitudinal analyses, subjects were divided into three groups on the basis of full-scale IQ with the primary constraint of attaining a roughly equal number of total scans in each group:</a:t>
            </a:r>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10</a:t>
            </a:fld>
            <a:endParaRPr lang="en-US"/>
          </a:p>
        </p:txBody>
      </p:sp>
    </p:spTree>
    <p:extLst>
      <p:ext uri="{BB962C8B-B14F-4D97-AF65-F5344CB8AC3E}">
        <p14:creationId xmlns:p14="http://schemas.microsoft.com/office/powerpoint/2010/main" val="2054017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4 | Developing differences in cortical thickness between the</a:t>
            </a:r>
          </a:p>
          <a:p>
            <a:r>
              <a:rPr lang="en-US" dirty="0"/>
              <a:t>superior and average intelligence groups. Group differences are</a:t>
            </a:r>
          </a:p>
          <a:p>
            <a:r>
              <a:rPr lang="en-US" dirty="0"/>
              <a:t>represented by t-statistics (t . 2.6), and show that the superior intelligence</a:t>
            </a:r>
          </a:p>
          <a:p>
            <a:r>
              <a:rPr lang="en-US" dirty="0"/>
              <a:t>group has a thinner superior prefrontal cortex at the earliest age (purple</a:t>
            </a:r>
          </a:p>
          <a:p>
            <a:r>
              <a:rPr lang="en-US" dirty="0"/>
              <a:t>regions). There is then a rapid increase in cortical thickness (red, green and</a:t>
            </a:r>
          </a:p>
          <a:p>
            <a:r>
              <a:rPr lang="en-US" dirty="0"/>
              <a:t>yellow regions) in the superior intelligence group, peaking at age 13 and</a:t>
            </a:r>
          </a:p>
          <a:p>
            <a:r>
              <a:rPr lang="en-US" dirty="0"/>
              <a:t>waning in late adolescence.</a:t>
            </a:r>
          </a:p>
        </p:txBody>
      </p:sp>
      <p:sp>
        <p:nvSpPr>
          <p:cNvPr id="4" name="Slide Number Placeholder 3"/>
          <p:cNvSpPr>
            <a:spLocks noGrp="1"/>
          </p:cNvSpPr>
          <p:nvPr>
            <p:ph type="sldNum" sz="quarter" idx="10"/>
          </p:nvPr>
        </p:nvSpPr>
        <p:spPr/>
        <p:txBody>
          <a:bodyPr/>
          <a:lstStyle/>
          <a:p>
            <a:fld id="{A8B732B4-A220-4D64-89E5-594291243225}" type="slidenum">
              <a:rPr lang="en-US" smtClean="0"/>
              <a:pPr/>
              <a:t>11</a:t>
            </a:fld>
            <a:endParaRPr lang="en-US"/>
          </a:p>
        </p:txBody>
      </p:sp>
    </p:spTree>
    <p:extLst>
      <p:ext uri="{BB962C8B-B14F-4D97-AF65-F5344CB8AC3E}">
        <p14:creationId xmlns:p14="http://schemas.microsoft.com/office/powerpoint/2010/main" val="1847645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3DC7BC-30B1-4821-A056-DBF738E97293}" type="slidenum">
              <a:rPr lang="en-US"/>
              <a:pPr/>
              <a:t>12</a:t>
            </a:fld>
            <a:endParaRPr lang="en-US"/>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05697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84BE4C-2836-477D-9EEE-335985D1D20A}" type="slidenum">
              <a:rPr lang="en-US"/>
              <a:pPr/>
              <a:t>13</a:t>
            </a:fld>
            <a:endParaRPr lang="en-US"/>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r>
              <a:rPr lang="en-US" dirty="0"/>
              <a:t>Figure 2 | Trajectories of cortical change. The brain maps (</a:t>
            </a:r>
            <a:r>
              <a:rPr lang="en-US" dirty="0" err="1"/>
              <a:t>centre</a:t>
            </a:r>
            <a:r>
              <a:rPr lang="en-US" dirty="0"/>
              <a:t> panel)</a:t>
            </a:r>
          </a:p>
          <a:p>
            <a:r>
              <a:rPr lang="en-US" dirty="0"/>
              <a:t>show prominent clusters where the superior and average intelligence groups</a:t>
            </a:r>
          </a:p>
          <a:p>
            <a:r>
              <a:rPr lang="en-US" dirty="0"/>
              <a:t>differ signiﬁcantly in the trajectories of cortical development (t-statistic</a:t>
            </a:r>
          </a:p>
          <a:p>
            <a:r>
              <a:rPr lang="en-US" dirty="0"/>
              <a:t>maps show areas of signiﬁcant interaction between these IQ groups and the</a:t>
            </a:r>
          </a:p>
          <a:p>
            <a:r>
              <a:rPr lang="en-US" dirty="0"/>
              <a:t>cubic age term). a, Graph showing the trajectories at the cortical point of</a:t>
            </a:r>
          </a:p>
          <a:p>
            <a:r>
              <a:rPr lang="en-US" dirty="0"/>
              <a:t>maximum trajectory difference in the right superior frontal </a:t>
            </a:r>
            <a:r>
              <a:rPr lang="en-US" dirty="0" err="1"/>
              <a:t>gyrus</a:t>
            </a:r>
            <a:r>
              <a:rPr lang="en-US" dirty="0"/>
              <a:t> (point</a:t>
            </a:r>
          </a:p>
          <a:p>
            <a:r>
              <a:rPr lang="en-US" dirty="0"/>
              <a:t>indicated in upper brain map). b–d, Graphs showing the trajectories of the</a:t>
            </a:r>
          </a:p>
          <a:p>
            <a:r>
              <a:rPr lang="en-US" dirty="0"/>
              <a:t>mean thickness of all cortical points in the other clusters. The graph in d</a:t>
            </a:r>
          </a:p>
          <a:p>
            <a:r>
              <a:rPr lang="en-US" dirty="0"/>
              <a:t>relates to the area indicated in the lower brain map. The age of peak cortical</a:t>
            </a:r>
          </a:p>
          <a:p>
            <a:r>
              <a:rPr lang="en-US" dirty="0"/>
              <a:t>thickness is arrowed and signiﬁcance values of differences in shapes of</a:t>
            </a:r>
          </a:p>
          <a:p>
            <a:r>
              <a:rPr lang="en-US" dirty="0"/>
              <a:t>trajectories are given on the graphs. MNI, Montreal </a:t>
            </a:r>
            <a:r>
              <a:rPr lang="en-US" dirty="0" err="1"/>
              <a:t>Neurolog</a:t>
            </a:r>
            <a:endParaRPr lang="en-US" dirty="0"/>
          </a:p>
        </p:txBody>
      </p:sp>
    </p:spTree>
    <p:extLst>
      <p:ext uri="{BB962C8B-B14F-4D97-AF65-F5344CB8AC3E}">
        <p14:creationId xmlns:p14="http://schemas.microsoft.com/office/powerpoint/2010/main" val="328870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5F2C38-808B-4574-8DDC-BD4A8D3E1D02}" type="slidenum">
              <a:rPr lang="en-US"/>
              <a:pPr/>
              <a:t>14</a:t>
            </a:fld>
            <a:endParaRPr lang="en-US"/>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95836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84BE4C-2836-477D-9EEE-335985D1D20A}" type="slidenum">
              <a:rPr lang="en-US"/>
              <a:pPr/>
              <a:t>15</a:t>
            </a:fld>
            <a:endParaRPr lang="en-US"/>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23205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solidFill>
                  <a:srgbClr val="000000"/>
                </a:solidFill>
              </a:rPr>
              <a:pPr/>
              <a:t>16</a:t>
            </a:fld>
            <a:endParaRPr lang="en-US">
              <a:solidFill>
                <a:srgbClr val="000000"/>
              </a:solidFill>
            </a:endParaRPr>
          </a:p>
        </p:txBody>
      </p:sp>
    </p:spTree>
    <p:extLst>
      <p:ext uri="{BB962C8B-B14F-4D97-AF65-F5344CB8AC3E}">
        <p14:creationId xmlns:p14="http://schemas.microsoft.com/office/powerpoint/2010/main" val="3529062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solidFill>
                  <a:srgbClr val="000000"/>
                </a:solidFill>
              </a:rPr>
              <a:pPr/>
              <a:t>17</a:t>
            </a:fld>
            <a:endParaRPr lang="en-US">
              <a:solidFill>
                <a:srgbClr val="000000"/>
              </a:solidFill>
            </a:endParaRPr>
          </a:p>
        </p:txBody>
      </p:sp>
    </p:spTree>
    <p:extLst>
      <p:ext uri="{BB962C8B-B14F-4D97-AF65-F5344CB8AC3E}">
        <p14:creationId xmlns:p14="http://schemas.microsoft.com/office/powerpoint/2010/main" val="2139096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solidFill>
                  <a:srgbClr val="000000"/>
                </a:solidFill>
              </a:rPr>
              <a:pPr/>
              <a:t>18</a:t>
            </a:fld>
            <a:endParaRPr lang="en-US">
              <a:solidFill>
                <a:srgbClr val="000000"/>
              </a:solidFill>
            </a:endParaRPr>
          </a:p>
        </p:txBody>
      </p:sp>
    </p:spTree>
    <p:extLst>
      <p:ext uri="{BB962C8B-B14F-4D97-AF65-F5344CB8AC3E}">
        <p14:creationId xmlns:p14="http://schemas.microsoft.com/office/powerpoint/2010/main" val="2733266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solidFill>
                  <a:srgbClr val="000000"/>
                </a:solidFill>
              </a:rPr>
              <a:pPr/>
              <a:t>19</a:t>
            </a:fld>
            <a:endParaRPr lang="en-US">
              <a:solidFill>
                <a:srgbClr val="000000"/>
              </a:solidFill>
            </a:endParaRPr>
          </a:p>
        </p:txBody>
      </p:sp>
    </p:spTree>
    <p:extLst>
      <p:ext uri="{BB962C8B-B14F-4D97-AF65-F5344CB8AC3E}">
        <p14:creationId xmlns:p14="http://schemas.microsoft.com/office/powerpoint/2010/main" val="24924477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solidFill>
                  <a:srgbClr val="000000"/>
                </a:solidFill>
              </a:rPr>
              <a:pPr/>
              <a:t>21</a:t>
            </a:fld>
            <a:endParaRPr lang="en-US">
              <a:solidFill>
                <a:srgbClr val="000000"/>
              </a:solidFill>
            </a:endParaRPr>
          </a:p>
        </p:txBody>
      </p:sp>
    </p:spTree>
    <p:extLst>
      <p:ext uri="{BB962C8B-B14F-4D97-AF65-F5344CB8AC3E}">
        <p14:creationId xmlns:p14="http://schemas.microsoft.com/office/powerpoint/2010/main" val="40489217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your attention to Table 1</a:t>
            </a:r>
          </a:p>
        </p:txBody>
      </p:sp>
      <p:sp>
        <p:nvSpPr>
          <p:cNvPr id="4" name="Slide Number Placeholder 3"/>
          <p:cNvSpPr>
            <a:spLocks noGrp="1"/>
          </p:cNvSpPr>
          <p:nvPr>
            <p:ph type="sldNum" sz="quarter" idx="10"/>
          </p:nvPr>
        </p:nvSpPr>
        <p:spPr/>
        <p:txBody>
          <a:bodyPr/>
          <a:lstStyle/>
          <a:p>
            <a:fld id="{80803BEC-D41D-4A2F-974A-F2C12A5FAD7B}" type="slidenum">
              <a:rPr lang="en-US" smtClean="0"/>
              <a:t>26</a:t>
            </a:fld>
            <a:endParaRPr lang="en-US"/>
          </a:p>
        </p:txBody>
      </p:sp>
    </p:spTree>
    <p:extLst>
      <p:ext uri="{BB962C8B-B14F-4D97-AF65-F5344CB8AC3E}">
        <p14:creationId xmlns:p14="http://schemas.microsoft.com/office/powerpoint/2010/main" val="3034178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Subset: 106 HR (15 HR-ASD, 91 HR-neg.), 42 LR </a:t>
            </a:r>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33</a:t>
            </a:fld>
            <a:endParaRPr lang="en-US"/>
          </a:p>
        </p:txBody>
      </p:sp>
    </p:spTree>
    <p:extLst>
      <p:ext uri="{BB962C8B-B14F-4D97-AF65-F5344CB8AC3E}">
        <p14:creationId xmlns:p14="http://schemas.microsoft.com/office/powerpoint/2010/main" val="4137042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Practical/clinical significance?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Why does this make sense? (or not…)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Methodological issues?</a:t>
            </a:r>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41</a:t>
            </a:fld>
            <a:endParaRPr lang="en-US"/>
          </a:p>
        </p:txBody>
      </p:sp>
    </p:spTree>
    <p:extLst>
      <p:ext uri="{BB962C8B-B14F-4D97-AF65-F5344CB8AC3E}">
        <p14:creationId xmlns:p14="http://schemas.microsoft.com/office/powerpoint/2010/main" val="1959243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from Camara 2015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D223D-02FB-4CB9-A1CA-56A2EFEF84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06473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D223D-02FB-4CB9-A1CA-56A2EFEF84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48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004905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64EE5-7DD7-054B-B5B9-96097D1755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743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64EE5-7DD7-054B-B5B9-96097D1755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83064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64EE5-7DD7-054B-B5B9-96097D1755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7361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64EE5-7DD7-054B-B5B9-96097D1755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2138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64EE5-7DD7-054B-B5B9-96097D1755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21614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64EE5-7DD7-054B-B5B9-96097D1755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9421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31520" lvl="1" indent="-274320">
              <a:spcBef>
                <a:spcPct val="20000"/>
              </a:spcBef>
              <a:buClr>
                <a:srgbClr val="60B5CC"/>
              </a:buClr>
              <a:buSzPct val="90000"/>
              <a:buFont typeface="Wingdings"/>
              <a:buChar char=""/>
            </a:pPr>
            <a:r>
              <a:rPr lang="en-US" sz="2000" dirty="0">
                <a:solidFill>
                  <a:prstClr val="black"/>
                </a:solidFill>
              </a:rPr>
              <a:t>Experiences in other quadrants (rare/negative, repetitive/positive) likely have a smaller impact on the global pace of maturation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64EE5-7DD7-054B-B5B9-96097D1755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28013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64EE5-7DD7-054B-B5B9-96097D1755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62574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Alternative: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authors acknowledge that one limitation of this body of work is that human studies have been from primarily Western populations. How might you expect these theories to change if we conducted similar studies in more diverse populations?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564EE5-7DD7-054B-B5B9-96097D1755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61481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a:extLst>
              <a:ext uri="{FF2B5EF4-FFF2-40B4-BE49-F238E27FC236}">
                <a16:creationId xmlns:a16="http://schemas.microsoft.com/office/drawing/2014/main" id="{934DF3FF-F4B0-48F1-8A0F-A0D29B35D9E7}"/>
              </a:ext>
            </a:extLst>
          </p:cNvPr>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anose="05000000000000000000"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endParaRPr>
          </a:p>
        </p:txBody>
      </p:sp>
      <p:sp>
        <p:nvSpPr>
          <p:cNvPr id="4098" name="Text Box 2">
            <a:extLst>
              <a:ext uri="{FF2B5EF4-FFF2-40B4-BE49-F238E27FC236}">
                <a16:creationId xmlns:a16="http://schemas.microsoft.com/office/drawing/2014/main" id="{01596604-CE64-4BB6-98E1-281B1A07362E}"/>
              </a:ext>
            </a:extLst>
          </p:cNvPr>
          <p:cNvSpPr txBox="1">
            <a:spLocks noGrp="1" noChangeArrowheads="1"/>
          </p:cNvSpPr>
          <p:nvPr>
            <p:ph type="body"/>
          </p:nvPr>
        </p:nvSpPr>
        <p:spPr bwMode="auto">
          <a:xfrm>
            <a:off x="1185863" y="4787900"/>
            <a:ext cx="5407025" cy="41370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a:latin typeface="Arial" panose="020B0604020202020204" pitchFamily="34" charset="0"/>
                <a:cs typeface="msgothic" charset="0"/>
              </a:rPr>
              <a:t>(</a:t>
            </a:r>
            <a:r>
              <a:rPr lang="en-GB" altLang="en-US" i="1">
                <a:latin typeface="Arial" panose="020B0604020202020204" pitchFamily="34" charset="0"/>
                <a:cs typeface="msgothic" charset="0"/>
              </a:rPr>
              <a:t>A</a:t>
            </a:r>
            <a:r>
              <a:rPr lang="en-GB" altLang="en-US">
                <a:latin typeface="Arial" panose="020B0604020202020204" pitchFamily="34" charset="0"/>
                <a:cs typeface="msgothic" charset="0"/>
              </a:rPr>
              <a:t>) Standardized mean absolute EEG power is presented separately for the high-cash and low-cash gift groups. The high-cash gift group’s means are depicted with a solid black line and the low-cash gift group’s means are depicted with a solid gray line. The power spectrum is displayed continuously with single-hertz bins on the </a:t>
            </a:r>
            <a:r>
              <a:rPr lang="en-GB" altLang="en-US" i="1">
                <a:latin typeface="Arial" panose="020B0604020202020204" pitchFamily="34" charset="0"/>
                <a:cs typeface="msgothic" charset="0"/>
              </a:rPr>
              <a:t>x</a:t>
            </a:r>
            <a:r>
              <a:rPr lang="en-GB" altLang="en-US">
                <a:latin typeface="Arial" panose="020B0604020202020204" pitchFamily="34" charset="0"/>
                <a:cs typeface="msgothic" charset="0"/>
              </a:rPr>
              <a:t> axis, standardized absolute power on the </a:t>
            </a:r>
            <a:r>
              <a:rPr lang="en-GB" altLang="en-US" i="1">
                <a:latin typeface="Arial" panose="020B0604020202020204" pitchFamily="34" charset="0"/>
                <a:cs typeface="msgothic" charset="0"/>
              </a:rPr>
              <a:t>y</a:t>
            </a:r>
            <a:r>
              <a:rPr lang="en-GB" altLang="en-US">
                <a:latin typeface="Arial" panose="020B0604020202020204" pitchFamily="34" charset="0"/>
                <a:cs typeface="msgothic" charset="0"/>
              </a:rPr>
              <a:t> axis, and with the boundaries of the preregistered theta-, alpha-, beta-, and gamma-frequency bands delineated, demonstrating that the pattern of results is consistent across the spectra and that a small number of single-hertz bins did not unduly impact the results shown in Table 2. Because power values were standardized (</a:t>
            </a:r>
            <a:r>
              <a:rPr lang="en-GB" altLang="en-US" i="1">
                <a:latin typeface="Arial" panose="020B0604020202020204" pitchFamily="34" charset="0"/>
                <a:cs typeface="msgothic" charset="0"/>
              </a:rPr>
              <a:t>z</a:t>
            </a:r>
            <a:r>
              <a:rPr lang="en-GB" altLang="en-US">
                <a:latin typeface="Arial" panose="020B0604020202020204" pitchFamily="34" charset="0"/>
                <a:cs typeface="msgothic" charset="0"/>
              </a:rPr>
              <a:t>-scored) using the mean and SD of the entire </a:t>
            </a:r>
            <a:r>
              <a:rPr lang="en-GB" altLang="en-US" i="1">
                <a:latin typeface="Arial" panose="020B0604020202020204" pitchFamily="34" charset="0"/>
                <a:cs typeface="msgothic" charset="0"/>
              </a:rPr>
              <a:t>n</a:t>
            </a:r>
            <a:r>
              <a:rPr lang="en-GB" altLang="en-US">
                <a:latin typeface="Arial" panose="020B0604020202020204" pitchFamily="34" charset="0"/>
                <a:cs typeface="msgothic" charset="0"/>
              </a:rPr>
              <a:t> = 435 sample, the two lines are mirror images of one another. This graph is intended for illustrative purposes only and does not include adjustment for covariates; statistical testing was conducted on aggregations of single-hertz bin values within a given frequency band (e.g., theta). (</a:t>
            </a:r>
            <a:r>
              <a:rPr lang="en-GB" altLang="en-US" i="1">
                <a:latin typeface="Arial" panose="020B0604020202020204" pitchFamily="34" charset="0"/>
                <a:cs typeface="msgothic" charset="0"/>
              </a:rPr>
              <a:t>B</a:t>
            </a:r>
            <a:r>
              <a:rPr lang="en-GB" altLang="en-US">
                <a:latin typeface="Arial" panose="020B0604020202020204" pitchFamily="34" charset="0"/>
                <a:cs typeface="msgothic" charset="0"/>
              </a:rPr>
              <a:t>) The difference between standardized EEG absolute power (</a:t>
            </a:r>
            <a:r>
              <a:rPr lang="en-GB" altLang="en-US" i="1">
                <a:latin typeface="Arial" panose="020B0604020202020204" pitchFamily="34" charset="0"/>
                <a:cs typeface="msgothic" charset="0"/>
              </a:rPr>
              <a:t>z</a:t>
            </a:r>
            <a:r>
              <a:rPr lang="en-GB" altLang="en-US">
                <a:latin typeface="Arial" panose="020B0604020202020204" pitchFamily="34" charset="0"/>
                <a:cs typeface="msgothic" charset="0"/>
              </a:rPr>
              <a:t>-scores) in the high-cash vs. low-cash gift groups is depicted with a solid black line. The power spectrum is displayed continuously with single-hertz bins on the </a:t>
            </a:r>
            <a:r>
              <a:rPr lang="en-GB" altLang="en-US" i="1">
                <a:latin typeface="Arial" panose="020B0604020202020204" pitchFamily="34" charset="0"/>
                <a:cs typeface="msgothic" charset="0"/>
              </a:rPr>
              <a:t>x</a:t>
            </a:r>
            <a:r>
              <a:rPr lang="en-GB" altLang="en-US">
                <a:latin typeface="Arial" panose="020B0604020202020204" pitchFamily="34" charset="0"/>
                <a:cs typeface="msgothic" charset="0"/>
              </a:rPr>
              <a:t> axis, group differences in standardized on the </a:t>
            </a:r>
            <a:r>
              <a:rPr lang="en-GB" altLang="en-US" i="1">
                <a:latin typeface="Arial" panose="020B0604020202020204" pitchFamily="34" charset="0"/>
                <a:cs typeface="msgothic" charset="0"/>
              </a:rPr>
              <a:t>y</a:t>
            </a:r>
            <a:r>
              <a:rPr lang="en-GB" altLang="en-US">
                <a:latin typeface="Arial" panose="020B0604020202020204" pitchFamily="34" charset="0"/>
                <a:cs typeface="msgothic" charset="0"/>
              </a:rPr>
              <a:t> axis, and with the boundaries of the preregistered theta-, alpha-, beta-, and gamma-frequency bands delineated, demonstrating that the pattern of results is consistent across the spectra and that a small number of single-hertz bins did not unduly impact the results shown in Table 2. This graph is intended for illustrative purposes only and does not include adjustment for covariates; statistical testing was conducted on aggregations of single-hertz bin values within a given frequency band (e.g., theta) and is shown in Table 2.</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a:extLst>
              <a:ext uri="{FF2B5EF4-FFF2-40B4-BE49-F238E27FC236}">
                <a16:creationId xmlns:a16="http://schemas.microsoft.com/office/drawing/2014/main" id="{0BC9E605-7613-46B9-AD6B-15DD56FC5B14}"/>
              </a:ext>
            </a:extLst>
          </p:cNvPr>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a:extLst>
              <a:ext uri="{FF2B5EF4-FFF2-40B4-BE49-F238E27FC236}">
                <a16:creationId xmlns:a16="http://schemas.microsoft.com/office/drawing/2014/main" id="{B5C6020E-E83A-4EA5-99A3-C715068720B5}"/>
              </a:ext>
            </a:extLst>
          </p:cNvPr>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dirty="0">
                <a:latin typeface="Arial" panose="020B0604020202020204" pitchFamily="34" charset="0"/>
                <a:cs typeface="msgothic" charset="0"/>
              </a:rPr>
              <a:t>Topographic heat maps show the distribution of absolute theta-, alpha-, beta-, and gamma-power across the scalp for the high-cash gift group (</a:t>
            </a:r>
            <a:r>
              <a:rPr lang="en-GB" altLang="en-US" i="1" dirty="0">
                <a:latin typeface="Arial" panose="020B0604020202020204" pitchFamily="34" charset="0"/>
                <a:cs typeface="msgothic" charset="0"/>
              </a:rPr>
              <a:t>Left</a:t>
            </a:r>
            <a:r>
              <a:rPr lang="en-GB" altLang="en-US" dirty="0">
                <a:latin typeface="Arial" panose="020B0604020202020204" pitchFamily="34" charset="0"/>
                <a:cs typeface="msgothic" charset="0"/>
              </a:rPr>
              <a:t>) and low-cash gift group (</a:t>
            </a:r>
            <a:r>
              <a:rPr lang="en-GB" altLang="en-US" i="1" dirty="0">
                <a:latin typeface="Arial" panose="020B0604020202020204" pitchFamily="34" charset="0"/>
                <a:cs typeface="msgothic" charset="0"/>
              </a:rPr>
              <a:t>Right</a:t>
            </a:r>
            <a:r>
              <a:rPr lang="en-GB" altLang="en-US" dirty="0">
                <a:latin typeface="Arial" panose="020B0604020202020204" pitchFamily="34" charset="0"/>
                <a:cs typeface="msgothic" charset="0"/>
              </a:rPr>
              <a:t>). Warmer </a:t>
            </a:r>
            <a:r>
              <a:rPr lang="en-GB" altLang="en-US" dirty="0" err="1">
                <a:latin typeface="Arial" panose="020B0604020202020204" pitchFamily="34" charset="0"/>
                <a:cs typeface="msgothic" charset="0"/>
              </a:rPr>
              <a:t>colors</a:t>
            </a:r>
            <a:r>
              <a:rPr lang="en-GB" altLang="en-US" dirty="0">
                <a:latin typeface="Arial" panose="020B0604020202020204" pitchFamily="34" charset="0"/>
                <a:cs typeface="msgothic" charset="0"/>
              </a:rPr>
              <a:t> represent more power in each respective frequency band. Heat maps also illustrate the absence of any major artifact (e.g., remaining eye blinks). Regional differences are explored in </a:t>
            </a:r>
            <a:r>
              <a:rPr lang="en-GB" altLang="en-US" i="1" dirty="0">
                <a:latin typeface="Arial" panose="020B0604020202020204" pitchFamily="34" charset="0"/>
                <a:cs typeface="msgothic" charset="0"/>
              </a:rPr>
              <a:t>SI Appendix</a:t>
            </a:r>
            <a:r>
              <a:rPr lang="en-GB" altLang="en-US" dirty="0">
                <a:latin typeface="Arial" panose="020B0604020202020204" pitchFamily="34" charset="0"/>
                <a:cs typeface="msgothic" charset="0"/>
              </a:rPr>
              <a:t>, SI6. Additionally, because the EEG data are referenced to an average of the T7 and T8 electrodes, the temporal data are estimated from the surrounding electrodes for visualization purposes only.</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B8A06-B5C9-F16F-7277-9EA7DCA77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FDB2A-357D-C9BE-B6FF-6C282F8E0F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FD72E-5963-5D48-0C6D-D4C760899F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C61072-2B47-6913-1B46-569104C61758}"/>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641130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173107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ym typeface="Wingdings" pitchFamily="2" charset="2"/>
              </a:rPr>
              <a:t>In clusters of brain regions included the anterior cingulate cortex, right orbitofrontal cortex, and right insula</a:t>
            </a:r>
          </a:p>
          <a:p>
            <a:endParaRPr lang="en-US" dirty="0"/>
          </a:p>
        </p:txBody>
      </p:sp>
      <p:sp>
        <p:nvSpPr>
          <p:cNvPr id="4" name="Slide Number Placeholder 3"/>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885600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224A3-7E11-2D20-AED5-E892A5D09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B75A8-3416-3ECF-1A31-2C37AE7744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6AADA-239A-10F2-95B7-78C458E9B5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CA2D99-DBE9-B47A-8427-33BB86179E7A}"/>
              </a:ext>
            </a:extLst>
          </p:cNvPr>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084422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7E10F-BA85-0A59-385F-672A6A18B2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EAF9D3-E308-F8E8-6048-5EC90B1A60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313470-089A-0DA9-DCE1-1F445E5FE6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D9ED69-C81C-CDDE-353F-65F5AE9445CA}"/>
              </a:ext>
            </a:extLst>
          </p:cNvPr>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570101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1B873-AEB6-6C3F-A0CE-7108DBEA5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12DA1-B0C3-57AB-723B-2AEDFBDF4C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77F28F-D916-8E8F-3D1F-141AC10122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57B313-F1DC-A54D-EE42-A6CD48F78276}"/>
              </a:ext>
            </a:extLst>
          </p:cNvPr>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534304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93967-E954-CAB4-9F3C-C57C7928DA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7CDCCD-63D2-2C4A-B46F-4AE964A29F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20398B-4B8A-5884-6097-F9EF013E5D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320B00-E6A4-08F1-35F5-7F87B4EF5F08}"/>
              </a:ext>
            </a:extLst>
          </p:cNvPr>
          <p:cNvSpPr>
            <a:spLocks noGrp="1"/>
          </p:cNvSpPr>
          <p:nvPr>
            <p:ph type="sldNum" sz="quarter" idx="5"/>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002659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79</a:t>
            </a:fld>
            <a:endParaRPr lang="en-US"/>
          </a:p>
        </p:txBody>
      </p:sp>
    </p:spTree>
    <p:extLst>
      <p:ext uri="{BB962C8B-B14F-4D97-AF65-F5344CB8AC3E}">
        <p14:creationId xmlns:p14="http://schemas.microsoft.com/office/powerpoint/2010/main" val="723701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80</a:t>
            </a:fld>
            <a:endParaRPr lang="en-US"/>
          </a:p>
        </p:txBody>
      </p:sp>
    </p:spTree>
    <p:extLst>
      <p:ext uri="{BB962C8B-B14F-4D97-AF65-F5344CB8AC3E}">
        <p14:creationId xmlns:p14="http://schemas.microsoft.com/office/powerpoint/2010/main" val="20121413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kern="1200" baseline="0" dirty="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fld id="{A8B732B4-A220-4D64-89E5-594291243225}" type="slidenum">
              <a:rPr lang="en-US" smtClean="0"/>
              <a:pPr/>
              <a:t>83</a:t>
            </a:fld>
            <a:endParaRPr lang="en-US"/>
          </a:p>
        </p:txBody>
      </p:sp>
    </p:spTree>
    <p:extLst>
      <p:ext uri="{BB962C8B-B14F-4D97-AF65-F5344CB8AC3E}">
        <p14:creationId xmlns:p14="http://schemas.microsoft.com/office/powerpoint/2010/main" val="35816167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84</a:t>
            </a:fld>
            <a:endParaRPr lang="en-US"/>
          </a:p>
        </p:txBody>
      </p:sp>
    </p:spTree>
    <p:extLst>
      <p:ext uri="{BB962C8B-B14F-4D97-AF65-F5344CB8AC3E}">
        <p14:creationId xmlns:p14="http://schemas.microsoft.com/office/powerpoint/2010/main" val="7788931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85</a:t>
            </a:fld>
            <a:endParaRPr lang="en-US"/>
          </a:p>
        </p:txBody>
      </p:sp>
    </p:spTree>
    <p:extLst>
      <p:ext uri="{BB962C8B-B14F-4D97-AF65-F5344CB8AC3E}">
        <p14:creationId xmlns:p14="http://schemas.microsoft.com/office/powerpoint/2010/main" val="41176129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CDE303-8C9B-4939-A876-20A9D2C84794}" type="slidenum">
              <a:rPr lang="en-US"/>
              <a:pPr/>
              <a:t>87</a:t>
            </a:fld>
            <a:endParaRPr lang="en-US"/>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r>
              <a:rPr lang="en-US"/>
              <a:t>Does not imply innateness b/c most humans have very similar pre- and postnatal environments</a:t>
            </a:r>
          </a:p>
        </p:txBody>
      </p:sp>
    </p:spTree>
    <p:extLst>
      <p:ext uri="{BB962C8B-B14F-4D97-AF65-F5344CB8AC3E}">
        <p14:creationId xmlns:p14="http://schemas.microsoft.com/office/powerpoint/2010/main" val="28599219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88</a:t>
            </a:fld>
            <a:endParaRPr lang="en-US"/>
          </a:p>
        </p:txBody>
      </p:sp>
    </p:spTree>
    <p:extLst>
      <p:ext uri="{BB962C8B-B14F-4D97-AF65-F5344CB8AC3E}">
        <p14:creationId xmlns:p14="http://schemas.microsoft.com/office/powerpoint/2010/main" val="9523593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89</a:t>
            </a:fld>
            <a:endParaRPr lang="en-US"/>
          </a:p>
        </p:txBody>
      </p:sp>
    </p:spTree>
    <p:extLst>
      <p:ext uri="{BB962C8B-B14F-4D97-AF65-F5344CB8AC3E}">
        <p14:creationId xmlns:p14="http://schemas.microsoft.com/office/powerpoint/2010/main" val="9593031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90</a:t>
            </a:fld>
            <a:endParaRPr lang="en-US"/>
          </a:p>
        </p:txBody>
      </p:sp>
    </p:spTree>
    <p:extLst>
      <p:ext uri="{BB962C8B-B14F-4D97-AF65-F5344CB8AC3E}">
        <p14:creationId xmlns:p14="http://schemas.microsoft.com/office/powerpoint/2010/main" val="1801157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91</a:t>
            </a:fld>
            <a:endParaRPr lang="en-US"/>
          </a:p>
        </p:txBody>
      </p:sp>
    </p:spTree>
    <p:extLst>
      <p:ext uri="{BB962C8B-B14F-4D97-AF65-F5344CB8AC3E}">
        <p14:creationId xmlns:p14="http://schemas.microsoft.com/office/powerpoint/2010/main" val="35191206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92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329737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95</a:t>
            </a:fld>
            <a:endParaRPr lang="en-US"/>
          </a:p>
        </p:txBody>
      </p:sp>
    </p:spTree>
    <p:extLst>
      <p:ext uri="{BB962C8B-B14F-4D97-AF65-F5344CB8AC3E}">
        <p14:creationId xmlns:p14="http://schemas.microsoft.com/office/powerpoint/2010/main" val="743420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96</a:t>
            </a:fld>
            <a:endParaRPr lang="en-US"/>
          </a:p>
        </p:txBody>
      </p:sp>
    </p:spTree>
    <p:extLst>
      <p:ext uri="{BB962C8B-B14F-4D97-AF65-F5344CB8AC3E}">
        <p14:creationId xmlns:p14="http://schemas.microsoft.com/office/powerpoint/2010/main" val="36152478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97</a:t>
            </a:fld>
            <a:endParaRPr lang="en-US"/>
          </a:p>
        </p:txBody>
      </p:sp>
    </p:spTree>
    <p:extLst>
      <p:ext uri="{BB962C8B-B14F-4D97-AF65-F5344CB8AC3E}">
        <p14:creationId xmlns:p14="http://schemas.microsoft.com/office/powerpoint/2010/main" val="41299000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98</a:t>
            </a:fld>
            <a:endParaRPr lang="en-US"/>
          </a:p>
        </p:txBody>
      </p:sp>
    </p:spTree>
    <p:extLst>
      <p:ext uri="{BB962C8B-B14F-4D97-AF65-F5344CB8AC3E}">
        <p14:creationId xmlns:p14="http://schemas.microsoft.com/office/powerpoint/2010/main" val="36971067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olidFill>
                  <a:schemeClr val="accent1">
                    <a:lumMod val="75000"/>
                  </a:schemeClr>
                </a:solidFill>
              </a:rPr>
              <a:t>Do you find any of these results surprising? What implications does this have for the way we conceptualize development or how we think about the manifestation of certain illnesses?</a:t>
            </a:r>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103</a:t>
            </a:fld>
            <a:endParaRPr lang="en-US"/>
          </a:p>
        </p:txBody>
      </p:sp>
    </p:spTree>
    <p:extLst>
      <p:ext uri="{BB962C8B-B14F-4D97-AF65-F5344CB8AC3E}">
        <p14:creationId xmlns:p14="http://schemas.microsoft.com/office/powerpoint/2010/main" val="17617174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olidFill>
                  <a:schemeClr val="accent1">
                    <a:lumMod val="75000"/>
                  </a:schemeClr>
                </a:solidFill>
              </a:rPr>
              <a:t>Do you think this developmental trajectory of bold signal variability is congruent with the manifestation of certain neural, developmental, or psychopathological illnesses? </a:t>
            </a:r>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105</a:t>
            </a:fld>
            <a:endParaRPr lang="en-US"/>
          </a:p>
        </p:txBody>
      </p:sp>
    </p:spTree>
    <p:extLst>
      <p:ext uri="{BB962C8B-B14F-4D97-AF65-F5344CB8AC3E}">
        <p14:creationId xmlns:p14="http://schemas.microsoft.com/office/powerpoint/2010/main" val="25715402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107</a:t>
            </a:fld>
            <a:endParaRPr lang="en-US"/>
          </a:p>
        </p:txBody>
      </p:sp>
    </p:spTree>
    <p:extLst>
      <p:ext uri="{BB962C8B-B14F-4D97-AF65-F5344CB8AC3E}">
        <p14:creationId xmlns:p14="http://schemas.microsoft.com/office/powerpoint/2010/main" val="6220678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Lower</a:t>
            </a:r>
            <a:r>
              <a:rPr lang="en-US" baseline="0" dirty="0"/>
              <a:t> SES more at risk for both mental and physical health problems</a:t>
            </a:r>
          </a:p>
          <a:p>
            <a:pPr marL="171450" indent="-171450">
              <a:buFontTx/>
              <a:buChar char="-"/>
            </a:pPr>
            <a:r>
              <a:rPr lang="en-US" baseline="0" dirty="0"/>
              <a:t>Depression, PTSD</a:t>
            </a:r>
          </a:p>
          <a:p>
            <a:pPr marL="171450" indent="-171450">
              <a:buFontTx/>
              <a:buChar char="-"/>
            </a:pPr>
            <a:r>
              <a:rPr lang="en-US" baseline="0" dirty="0"/>
              <a:t>Diabetes, obesity</a:t>
            </a:r>
          </a:p>
          <a:p>
            <a:pPr marL="0" indent="0">
              <a:buFontTx/>
              <a:buNone/>
            </a:pPr>
            <a:endParaRPr lang="en-US" baseline="0" dirty="0"/>
          </a:p>
          <a:p>
            <a:pPr marL="0" indent="0">
              <a:buFontTx/>
              <a:buNone/>
            </a:pPr>
            <a:r>
              <a:rPr lang="en-US" baseline="0" dirty="0"/>
              <a:t>Not random problems, but particularly those related to HPA axis disturbance</a:t>
            </a:r>
          </a:p>
          <a:p>
            <a:pPr marL="171450" indent="-171450">
              <a:buFontTx/>
              <a:buChar char="-"/>
            </a:pPr>
            <a:r>
              <a:rPr lang="en-US" baseline="0" dirty="0"/>
              <a:t>Psychological distress impacts body through “fight or flight” system</a:t>
            </a:r>
          </a:p>
          <a:p>
            <a:pPr marL="171450" indent="-171450">
              <a:buFontTx/>
              <a:buChar char="-"/>
            </a:pPr>
            <a:r>
              <a:rPr lang="en-US" baseline="0" dirty="0"/>
              <a:t>Chronic stress: chronically activated</a:t>
            </a:r>
          </a:p>
          <a:p>
            <a:pPr marL="0" indent="0">
              <a:buFontTx/>
              <a:buNone/>
            </a:pPr>
            <a:endParaRPr lang="en-US" baseline="0" dirty="0"/>
          </a:p>
          <a:p>
            <a:pPr marL="0" indent="0">
              <a:buFontTx/>
              <a:buNone/>
            </a:pPr>
            <a:r>
              <a:rPr lang="en-US" baseline="0" dirty="0"/>
              <a:t>First study to longitudinally assess how SES impacts change in physiology (HPA axis function), allowing for better understanding of how SES may produce HPA axis disturbance (and thus increase risk for later disease)</a:t>
            </a:r>
          </a:p>
          <a:p>
            <a:pPr marL="171450" indent="-171450">
              <a:buFontTx/>
              <a:buChar char="-"/>
            </a:pPr>
            <a:r>
              <a:rPr lang="en-US" baseline="0" dirty="0"/>
              <a:t>Also allows for study of mediators: HOW SES alters physiology</a:t>
            </a:r>
          </a:p>
          <a:p>
            <a:pPr marL="628650" lvl="1" indent="-171450">
              <a:buFontTx/>
              <a:buChar char="-"/>
            </a:pPr>
            <a:r>
              <a:rPr lang="en-US" baseline="0" dirty="0"/>
              <a:t>(1) Vigilance for threat: low SES negative events happen randomly, shown to appraise ambiguous events as more threatening</a:t>
            </a:r>
          </a:p>
          <a:p>
            <a:pPr marL="1085850" lvl="2" indent="-171450">
              <a:buFontTx/>
              <a:buChar char="-"/>
            </a:pPr>
            <a:r>
              <a:rPr lang="en-US" baseline="0" dirty="0"/>
              <a:t>WHY WOULD THAT HAVE BEARING?</a:t>
            </a:r>
          </a:p>
          <a:p>
            <a:pPr marL="628650" lvl="1" indent="-171450">
              <a:buFontTx/>
              <a:buChar char="-"/>
            </a:pPr>
            <a:r>
              <a:rPr lang="en-US" baseline="0" dirty="0"/>
              <a:t>(2) Daily chaos in home environment: low SES more likely to have more crowding, noise, less predictable routines</a:t>
            </a:r>
          </a:p>
          <a:p>
            <a:pPr marL="1085850" lvl="2" indent="-171450">
              <a:buFontTx/>
              <a:buChar char="-"/>
            </a:pPr>
            <a:r>
              <a:rPr lang="en-US" baseline="0" dirty="0"/>
              <a:t>WHY WOULD THAT HAVE BEARING? Authors didn’t discuss much (adds to stress burden)</a:t>
            </a:r>
          </a:p>
        </p:txBody>
      </p:sp>
      <p:sp>
        <p:nvSpPr>
          <p:cNvPr id="4" name="Slide Number Placeholder 3"/>
          <p:cNvSpPr>
            <a:spLocks noGrp="1"/>
          </p:cNvSpPr>
          <p:nvPr>
            <p:ph type="sldNum" sz="quarter" idx="10"/>
          </p:nvPr>
        </p:nvSpPr>
        <p:spPr/>
        <p:txBody>
          <a:bodyPr/>
          <a:lstStyle/>
          <a:p>
            <a:fld id="{A8B732B4-A220-4D64-89E5-594291243225}" type="slidenum">
              <a:rPr lang="en-US" smtClean="0"/>
              <a:pPr/>
              <a:t>108</a:t>
            </a:fld>
            <a:endParaRPr lang="en-US"/>
          </a:p>
        </p:txBody>
      </p:sp>
    </p:spTree>
    <p:extLst>
      <p:ext uri="{BB962C8B-B14F-4D97-AF65-F5344CB8AC3E}">
        <p14:creationId xmlns:p14="http://schemas.microsoft.com/office/powerpoint/2010/main" val="37185514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Separate models for 2 types of SES questions</a:t>
            </a:r>
          </a:p>
          <a:p>
            <a:endParaRPr lang="en-US" dirty="0"/>
          </a:p>
          <a:p>
            <a:r>
              <a:rPr lang="en-US" dirty="0"/>
              <a:t>Multiple measures per day – allows to measure both PATTERN (how the system is working) and MAGNITUTE (how</a:t>
            </a:r>
            <a:r>
              <a:rPr lang="en-US" baseline="0" dirty="0"/>
              <a:t> MUCH system is working)</a:t>
            </a:r>
          </a:p>
          <a:p>
            <a:pPr marL="171450" indent="-171450">
              <a:buFontTx/>
              <a:buChar char="-"/>
            </a:pPr>
            <a:r>
              <a:rPr lang="en-US" baseline="0" dirty="0"/>
              <a:t>Analyses they report is on total system volume</a:t>
            </a:r>
          </a:p>
          <a:p>
            <a:pPr marL="0" indent="0">
              <a:buFontTx/>
              <a:buNone/>
            </a:pPr>
            <a:endParaRPr lang="en-US" baseline="0" dirty="0"/>
          </a:p>
          <a:p>
            <a:pPr marL="0" indent="0">
              <a:buFontTx/>
              <a:buNone/>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109</a:t>
            </a:fld>
            <a:endParaRPr lang="en-US"/>
          </a:p>
        </p:txBody>
      </p:sp>
    </p:spTree>
    <p:extLst>
      <p:ext uri="{BB962C8B-B14F-4D97-AF65-F5344CB8AC3E}">
        <p14:creationId xmlns:p14="http://schemas.microsoft.com/office/powerpoint/2010/main" val="12795247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anyone want to take whack at interpreting this?</a:t>
            </a:r>
          </a:p>
          <a:p>
            <a:endParaRPr lang="en-US" dirty="0"/>
          </a:p>
          <a:p>
            <a:r>
              <a:rPr lang="en-US" dirty="0"/>
              <a:t>Lower SES households</a:t>
            </a:r>
            <a:r>
              <a:rPr lang="en-US" baseline="0" dirty="0"/>
              <a:t> showed steeper increases over time</a:t>
            </a:r>
          </a:p>
          <a:p>
            <a:pPr marL="171450" indent="-171450">
              <a:buFontTx/>
              <a:buChar char="-"/>
            </a:pPr>
            <a:r>
              <a:rPr lang="en-US" baseline="0" dirty="0"/>
              <a:t>Predicted significantly by both family savings and home ownership</a:t>
            </a:r>
          </a:p>
          <a:p>
            <a:pPr marL="0" indent="0">
              <a:buFontTx/>
              <a:buNone/>
            </a:pPr>
            <a:endParaRPr lang="en-US" baseline="0" dirty="0"/>
          </a:p>
          <a:p>
            <a:pPr marL="0" indent="0">
              <a:buFontTx/>
              <a:buNone/>
            </a:pPr>
            <a:r>
              <a:rPr lang="en-US" baseline="0" dirty="0"/>
              <a:t>Intercepts: only home ownership differentiated intercepts</a:t>
            </a:r>
          </a:p>
          <a:p>
            <a:pPr marL="0" indent="0">
              <a:buFontTx/>
              <a:buNone/>
            </a:pPr>
            <a:endParaRPr lang="en-US" baseline="0" dirty="0"/>
          </a:p>
          <a:p>
            <a:pPr marL="0" indent="0">
              <a:buFontTx/>
              <a:buNone/>
            </a:pPr>
            <a:r>
              <a:rPr lang="en-US" baseline="0" dirty="0"/>
              <a:t>So, both family savings and home ownership are indicators of how much you’ll increase with time, but only home ownership is related to lower starting cortisol</a:t>
            </a:r>
          </a:p>
          <a:p>
            <a:pPr marL="171450" indent="-171450">
              <a:buFontTx/>
              <a:buChar char="-"/>
            </a:pPr>
            <a:r>
              <a:rPr lang="en-US" baseline="0" dirty="0"/>
              <a:t>Meaningful in any way?</a:t>
            </a:r>
          </a:p>
          <a:p>
            <a:pPr marL="0" indent="0">
              <a:buFontTx/>
              <a:buNone/>
            </a:pPr>
            <a:endParaRPr lang="en-US" baseline="0" dirty="0"/>
          </a:p>
          <a:p>
            <a:pPr marL="171450" indent="-171450">
              <a:buFontTx/>
              <a:buChar char="-"/>
            </a:pPr>
            <a:endParaRPr lang="en-US" baseline="0"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110</a:t>
            </a:fld>
            <a:endParaRPr lang="en-US"/>
          </a:p>
        </p:txBody>
      </p:sp>
    </p:spTree>
    <p:extLst>
      <p:ext uri="{BB962C8B-B14F-4D97-AF65-F5344CB8AC3E}">
        <p14:creationId xmlns:p14="http://schemas.microsoft.com/office/powerpoint/2010/main" val="26750379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include both moderators,</a:t>
            </a:r>
            <a:r>
              <a:rPr lang="en-US" baseline="0" dirty="0"/>
              <a:t> only home chaos remained as significant mediator</a:t>
            </a:r>
          </a:p>
          <a:p>
            <a:pPr marL="0" indent="0">
              <a:buFontTx/>
              <a:buNone/>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111</a:t>
            </a:fld>
            <a:endParaRPr lang="en-US"/>
          </a:p>
        </p:txBody>
      </p:sp>
    </p:spTree>
    <p:extLst>
      <p:ext uri="{BB962C8B-B14F-4D97-AF65-F5344CB8AC3E}">
        <p14:creationId xmlns:p14="http://schemas.microsoft.com/office/powerpoint/2010/main" val="27532904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a:t>
            </a:r>
            <a:r>
              <a:rPr lang="en-US" baseline="0" dirty="0"/>
              <a:t> home ownership and family savings became </a:t>
            </a:r>
            <a:r>
              <a:rPr lang="en-US" baseline="0" dirty="0" err="1"/>
              <a:t>nonsignificant</a:t>
            </a:r>
            <a:r>
              <a:rPr lang="en-US" baseline="0" dirty="0"/>
              <a:t> predictors of total cortisol output when threat interpretation included in model</a:t>
            </a:r>
          </a:p>
          <a:p>
            <a:pPr marL="171450" indent="-171450">
              <a:buFontTx/>
              <a:buChar char="-"/>
            </a:pPr>
            <a:r>
              <a:rPr lang="en-US" baseline="0" dirty="0"/>
              <a:t>Reduced effect of SES by about 40%</a:t>
            </a:r>
          </a:p>
          <a:p>
            <a:pPr marL="0" indent="0">
              <a:buFontTx/>
              <a:buNone/>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112</a:t>
            </a:fld>
            <a:endParaRPr lang="en-US"/>
          </a:p>
        </p:txBody>
      </p:sp>
    </p:spTree>
    <p:extLst>
      <p:ext uri="{BB962C8B-B14F-4D97-AF65-F5344CB8AC3E}">
        <p14:creationId xmlns:p14="http://schemas.microsoft.com/office/powerpoint/2010/main" val="27015312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findings when Chaos only</a:t>
            </a:r>
            <a:endParaRPr lang="en-US" baseline="0" dirty="0"/>
          </a:p>
          <a:p>
            <a:pPr marL="171450" indent="-171450">
              <a:buFontTx/>
              <a:buChar char="-"/>
            </a:pPr>
            <a:r>
              <a:rPr lang="en-US" baseline="0" dirty="0"/>
              <a:t>Reduced effect of SES by about quarter to a third</a:t>
            </a:r>
          </a:p>
          <a:p>
            <a:pPr marL="0" indent="0">
              <a:buFontTx/>
              <a:buNone/>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113</a:t>
            </a:fld>
            <a:endParaRPr lang="en-US"/>
          </a:p>
        </p:txBody>
      </p:sp>
    </p:spTree>
    <p:extLst>
      <p:ext uri="{BB962C8B-B14F-4D97-AF65-F5344CB8AC3E}">
        <p14:creationId xmlns:p14="http://schemas.microsoft.com/office/powerpoint/2010/main" val="24989096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Stronger effect</a:t>
            </a:r>
            <a:r>
              <a:rPr lang="en-US" baseline="0" dirty="0"/>
              <a:t> of SES on cortisol among certain subgroups of children</a:t>
            </a:r>
          </a:p>
          <a:p>
            <a:pPr marL="171450" indent="-171450">
              <a:buFontTx/>
              <a:buChar char="-"/>
            </a:pPr>
            <a:r>
              <a:rPr lang="en-US" baseline="0" dirty="0"/>
              <a:t>Girls – suggest hormonal system among women may be more impacted by social environment</a:t>
            </a:r>
          </a:p>
          <a:p>
            <a:pPr marL="171450" indent="-171450">
              <a:buFontTx/>
              <a:buChar char="-"/>
            </a:pPr>
            <a:r>
              <a:rPr lang="en-US" baseline="0" dirty="0"/>
              <a:t>Post-puberty – suggest SES may take more time to accumulate (those post-puberty had more impact)</a:t>
            </a:r>
          </a:p>
          <a:p>
            <a:pPr marL="0" indent="0">
              <a:buFontTx/>
              <a:buNone/>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115</a:t>
            </a:fld>
            <a:endParaRPr lang="en-US"/>
          </a:p>
        </p:txBody>
      </p:sp>
    </p:spTree>
    <p:extLst>
      <p:ext uri="{BB962C8B-B14F-4D97-AF65-F5344CB8AC3E}">
        <p14:creationId xmlns:p14="http://schemas.microsoft.com/office/powerpoint/2010/main" val="1096109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3525"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1500">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Tree>
    <p:extLst>
      <p:ext uri="{BB962C8B-B14F-4D97-AF65-F5344CB8AC3E}">
        <p14:creationId xmlns:p14="http://schemas.microsoft.com/office/powerpoint/2010/main" val="332942924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extLst>
      <p:ext uri="{BB962C8B-B14F-4D97-AF65-F5344CB8AC3E}">
        <p14:creationId xmlns:p14="http://schemas.microsoft.com/office/powerpoint/2010/main" val="3833080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3525"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1500">
                <a:solidFill>
                  <a:srgbClr val="FFFFFF"/>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extLst>
      <p:ext uri="{BB962C8B-B14F-4D97-AF65-F5344CB8AC3E}">
        <p14:creationId xmlns:p14="http://schemas.microsoft.com/office/powerpoint/2010/main" val="265245837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extLst>
      <p:ext uri="{BB962C8B-B14F-4D97-AF65-F5344CB8AC3E}">
        <p14:creationId xmlns:p14="http://schemas.microsoft.com/office/powerpoint/2010/main" val="174044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9"/>
            <a:ext cx="4040188" cy="715355"/>
          </a:xfrm>
        </p:spPr>
        <p:txBody>
          <a:bodyPr lIns="146304" anchor="ctr"/>
          <a:lstStyle>
            <a:lvl1pPr marL="0" indent="0">
              <a:buNone/>
              <a:defRPr sz="1725" b="1"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6" y="1698989"/>
            <a:ext cx="4041775" cy="715355"/>
          </a:xfrm>
        </p:spPr>
        <p:txBody>
          <a:bodyPr lIns="146304" anchor="ctr"/>
          <a:lstStyle>
            <a:lvl1pPr marL="0" indent="0">
              <a:buNone/>
              <a:defRPr sz="1725" b="1"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6" y="2449512"/>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extLst>
      <p:ext uri="{BB962C8B-B14F-4D97-AF65-F5344CB8AC3E}">
        <p14:creationId xmlns:p14="http://schemas.microsoft.com/office/powerpoint/2010/main" val="4212318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extLst>
      <p:ext uri="{BB962C8B-B14F-4D97-AF65-F5344CB8AC3E}">
        <p14:creationId xmlns:p14="http://schemas.microsoft.com/office/powerpoint/2010/main" val="34842492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extLst>
      <p:ext uri="{BB962C8B-B14F-4D97-AF65-F5344CB8AC3E}">
        <p14:creationId xmlns:p14="http://schemas.microsoft.com/office/powerpoint/2010/main" val="3723864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1500" b="0"/>
            </a:lvl1pPr>
            <a:extLst/>
          </a:lstStyle>
          <a:p>
            <a:r>
              <a:rPr kumimoji="0" lang="en-US"/>
              <a:t>Click to edit Master title style</a:t>
            </a:r>
          </a:p>
        </p:txBody>
      </p:sp>
      <p:sp>
        <p:nvSpPr>
          <p:cNvPr id="3" name="Content Placeholder 2"/>
          <p:cNvSpPr>
            <a:spLocks noGrp="1"/>
          </p:cNvSpPr>
          <p:nvPr>
            <p:ph idx="1"/>
          </p:nvPr>
        </p:nvSpPr>
        <p:spPr>
          <a:xfrm>
            <a:off x="3019378" y="1743134"/>
            <a:ext cx="5920641" cy="455888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Tree>
    <p:extLst>
      <p:ext uri="{BB962C8B-B14F-4D97-AF65-F5344CB8AC3E}">
        <p14:creationId xmlns:p14="http://schemas.microsoft.com/office/powerpoint/2010/main" val="3932962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3" y="155448"/>
            <a:ext cx="2525150" cy="978408"/>
          </a:xfrm>
        </p:spPr>
        <p:txBody>
          <a:bodyPr lIns="73152" bIns="0" anchor="b">
            <a:sp3d prstMaterial="matte"/>
          </a:bodyPr>
          <a:lstStyle>
            <a:lvl1pPr algn="l">
              <a:defRPr sz="1500" b="0"/>
            </a:lvl1pPr>
            <a:extLst/>
          </a:lstStyle>
          <a:p>
            <a:r>
              <a:rPr kumimoji="0" lang="en-US"/>
              <a:t>Click to edit Master title style</a:t>
            </a:r>
          </a:p>
        </p:txBody>
      </p:sp>
      <p:sp>
        <p:nvSpPr>
          <p:cNvPr id="3" name="Picture Placeholder 2"/>
          <p:cNvSpPr>
            <a:spLocks noGrp="1"/>
          </p:cNvSpPr>
          <p:nvPr>
            <p:ph type="pic" idx="1"/>
          </p:nvPr>
        </p:nvSpPr>
        <p:spPr>
          <a:xfrm>
            <a:off x="2903806" y="1484808"/>
            <a:ext cx="6247397" cy="5373192"/>
          </a:xfrm>
          <a:solidFill>
            <a:schemeClr val="bg2">
              <a:shade val="75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extLst>
      <p:ext uri="{BB962C8B-B14F-4D97-AF65-F5344CB8AC3E}">
        <p14:creationId xmlns:p14="http://schemas.microsoft.com/office/powerpoint/2010/main" val="2019570253"/>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extLst>
      <p:ext uri="{BB962C8B-B14F-4D97-AF65-F5344CB8AC3E}">
        <p14:creationId xmlns:p14="http://schemas.microsoft.com/office/powerpoint/2010/main" val="1931690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8" name="Rectangle 7"/>
          <p:cNvSpPr/>
          <p:nvPr/>
        </p:nvSpPr>
        <p:spPr bwMode="ltGray">
          <a:xfrm>
            <a:off x="6647688"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2" name="Vertical Title 1"/>
          <p:cNvSpPr>
            <a:spLocks noGrp="1"/>
          </p:cNvSpPr>
          <p:nvPr>
            <p:ph type="title" orient="vert"/>
          </p:nvPr>
        </p:nvSpPr>
        <p:spPr>
          <a:xfrm>
            <a:off x="6781800" y="274642"/>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61"/>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extLst>
      <p:ext uri="{BB962C8B-B14F-4D97-AF65-F5344CB8AC3E}">
        <p14:creationId xmlns:p14="http://schemas.microsoft.com/office/powerpoint/2010/main" val="14484353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24F9A-E69C-44DA-B6B5-77E94F875991}"/>
              </a:ext>
            </a:extLst>
          </p:cNvPr>
          <p:cNvSpPr>
            <a:spLocks noGrp="1"/>
          </p:cNvSpPr>
          <p:nvPr>
            <p:ph type="ctrTitle"/>
          </p:nvPr>
        </p:nvSpPr>
        <p:spPr>
          <a:xfrm>
            <a:off x="1143360" y="1121879"/>
            <a:ext cx="6857280" cy="2387771"/>
          </a:xfrm>
        </p:spPr>
        <p:txBody>
          <a:bodyPr anchor="b"/>
          <a:lstStyle>
            <a:lvl1pPr algn="ctr">
              <a:defRPr sz="5443"/>
            </a:lvl1pPr>
          </a:lstStyle>
          <a:p>
            <a:r>
              <a:rPr lang="en-US"/>
              <a:t>Click to edit Master title style</a:t>
            </a:r>
          </a:p>
        </p:txBody>
      </p:sp>
      <p:sp>
        <p:nvSpPr>
          <p:cNvPr id="3" name="Subtitle 2">
            <a:extLst>
              <a:ext uri="{FF2B5EF4-FFF2-40B4-BE49-F238E27FC236}">
                <a16:creationId xmlns:a16="http://schemas.microsoft.com/office/drawing/2014/main" id="{F9E11531-FF5D-4767-B850-9B9A61CEC678}"/>
              </a:ext>
            </a:extLst>
          </p:cNvPr>
          <p:cNvSpPr>
            <a:spLocks noGrp="1"/>
          </p:cNvSpPr>
          <p:nvPr>
            <p:ph type="subTitle" idx="1"/>
          </p:nvPr>
        </p:nvSpPr>
        <p:spPr>
          <a:xfrm>
            <a:off x="1143360" y="3601819"/>
            <a:ext cx="6857280" cy="1656174"/>
          </a:xfrm>
        </p:spPr>
        <p:txBody>
          <a:bodyPr/>
          <a:lstStyle>
            <a:lvl1pPr marL="0" indent="0" algn="ctr">
              <a:buNone/>
              <a:defRPr sz="2177"/>
            </a:lvl1pPr>
            <a:lvl2pPr marL="414726" indent="0" algn="ctr">
              <a:buNone/>
              <a:defRPr sz="1814"/>
            </a:lvl2pPr>
            <a:lvl3pPr marL="829452" indent="0" algn="ctr">
              <a:buNone/>
              <a:defRPr sz="1633"/>
            </a:lvl3pPr>
            <a:lvl4pPr marL="1244178" indent="0" algn="ctr">
              <a:buNone/>
              <a:defRPr sz="1451"/>
            </a:lvl4pPr>
            <a:lvl5pPr marL="1658904" indent="0" algn="ctr">
              <a:buNone/>
              <a:defRPr sz="1451"/>
            </a:lvl5pPr>
            <a:lvl6pPr marL="2073631" indent="0" algn="ctr">
              <a:buNone/>
              <a:defRPr sz="1451"/>
            </a:lvl6pPr>
            <a:lvl7pPr marL="2488357" indent="0" algn="ctr">
              <a:buNone/>
              <a:defRPr sz="1451"/>
            </a:lvl7pPr>
            <a:lvl8pPr marL="2903083" indent="0" algn="ctr">
              <a:buNone/>
              <a:defRPr sz="1451"/>
            </a:lvl8pPr>
            <a:lvl9pPr marL="3317809" indent="0" algn="ctr">
              <a:buNone/>
              <a:defRPr sz="1451"/>
            </a:lvl9pPr>
          </a:lstStyle>
          <a:p>
            <a:r>
              <a:rPr lang="en-US"/>
              <a:t>Click to edit Master subtitle style</a:t>
            </a:r>
          </a:p>
        </p:txBody>
      </p:sp>
    </p:spTree>
    <p:extLst>
      <p:ext uri="{BB962C8B-B14F-4D97-AF65-F5344CB8AC3E}">
        <p14:creationId xmlns:p14="http://schemas.microsoft.com/office/powerpoint/2010/main" val="33037969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932D-9FDB-42F6-8266-5A3F296208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40650E-2EE0-468C-9017-3E7612F10C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17628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56AB-FAE3-4687-97F5-3D918033C283}"/>
              </a:ext>
            </a:extLst>
          </p:cNvPr>
          <p:cNvSpPr>
            <a:spLocks noGrp="1"/>
          </p:cNvSpPr>
          <p:nvPr>
            <p:ph type="title"/>
          </p:nvPr>
        </p:nvSpPr>
        <p:spPr>
          <a:xfrm>
            <a:off x="623521" y="1709460"/>
            <a:ext cx="7886880" cy="2852939"/>
          </a:xfrm>
        </p:spPr>
        <p:txBody>
          <a:bodyPr anchor="b"/>
          <a:lstStyle>
            <a:lvl1pPr>
              <a:defRPr sz="5443"/>
            </a:lvl1pPr>
          </a:lstStyle>
          <a:p>
            <a:r>
              <a:rPr lang="en-US"/>
              <a:t>Click to edit Master title style</a:t>
            </a:r>
          </a:p>
        </p:txBody>
      </p:sp>
      <p:sp>
        <p:nvSpPr>
          <p:cNvPr id="3" name="Text Placeholder 2">
            <a:extLst>
              <a:ext uri="{FF2B5EF4-FFF2-40B4-BE49-F238E27FC236}">
                <a16:creationId xmlns:a16="http://schemas.microsoft.com/office/drawing/2014/main" id="{B4176F0B-854D-4579-BFC0-FB1DDF0AE0B1}"/>
              </a:ext>
            </a:extLst>
          </p:cNvPr>
          <p:cNvSpPr>
            <a:spLocks noGrp="1"/>
          </p:cNvSpPr>
          <p:nvPr>
            <p:ph type="body" idx="1"/>
          </p:nvPr>
        </p:nvSpPr>
        <p:spPr>
          <a:xfrm>
            <a:off x="623521" y="4589763"/>
            <a:ext cx="7886880" cy="1499197"/>
          </a:xfrm>
        </p:spPr>
        <p:txBody>
          <a:bodyPr/>
          <a:lstStyle>
            <a:lvl1pPr marL="0" indent="0">
              <a:buNone/>
              <a:defRPr sz="2177"/>
            </a:lvl1pPr>
            <a:lvl2pPr marL="414726" indent="0">
              <a:buNone/>
              <a:defRPr sz="1814"/>
            </a:lvl2pPr>
            <a:lvl3pPr marL="829452" indent="0">
              <a:buNone/>
              <a:defRPr sz="1633"/>
            </a:lvl3pPr>
            <a:lvl4pPr marL="1244178" indent="0">
              <a:buNone/>
              <a:defRPr sz="1451"/>
            </a:lvl4pPr>
            <a:lvl5pPr marL="1658904" indent="0">
              <a:buNone/>
              <a:defRPr sz="1451"/>
            </a:lvl5pPr>
            <a:lvl6pPr marL="2073631" indent="0">
              <a:buNone/>
              <a:defRPr sz="1451"/>
            </a:lvl6pPr>
            <a:lvl7pPr marL="2488357" indent="0">
              <a:buNone/>
              <a:defRPr sz="1451"/>
            </a:lvl7pPr>
            <a:lvl8pPr marL="2903083" indent="0">
              <a:buNone/>
              <a:defRPr sz="1451"/>
            </a:lvl8pPr>
            <a:lvl9pPr marL="3317809" indent="0">
              <a:buNone/>
              <a:defRPr sz="1451"/>
            </a:lvl9pPr>
          </a:lstStyle>
          <a:p>
            <a:pPr lvl="0"/>
            <a:r>
              <a:rPr lang="en-US"/>
              <a:t>Click to edit Master text styles</a:t>
            </a:r>
          </a:p>
        </p:txBody>
      </p:sp>
    </p:spTree>
    <p:extLst>
      <p:ext uri="{BB962C8B-B14F-4D97-AF65-F5344CB8AC3E}">
        <p14:creationId xmlns:p14="http://schemas.microsoft.com/office/powerpoint/2010/main" val="26088636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7DD0-EAD8-4DDF-9885-233CF6C379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DF0544-2F20-48DA-BE21-C8F03C930788}"/>
              </a:ext>
            </a:extLst>
          </p:cNvPr>
          <p:cNvSpPr>
            <a:spLocks noGrp="1"/>
          </p:cNvSpPr>
          <p:nvPr>
            <p:ph sz="half" idx="1"/>
          </p:nvPr>
        </p:nvSpPr>
        <p:spPr>
          <a:xfrm>
            <a:off x="671040" y="1906761"/>
            <a:ext cx="3833280" cy="43190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F103E0-11E3-4381-8146-D404320C4BDB}"/>
              </a:ext>
            </a:extLst>
          </p:cNvPr>
          <p:cNvSpPr>
            <a:spLocks noGrp="1"/>
          </p:cNvSpPr>
          <p:nvPr>
            <p:ph sz="half" idx="2"/>
          </p:nvPr>
        </p:nvSpPr>
        <p:spPr>
          <a:xfrm>
            <a:off x="4642561" y="1906761"/>
            <a:ext cx="3834720" cy="43190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65937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246CA-AF89-46A6-97D6-7AD31E01DC64}"/>
              </a:ext>
            </a:extLst>
          </p:cNvPr>
          <p:cNvSpPr>
            <a:spLocks noGrp="1"/>
          </p:cNvSpPr>
          <p:nvPr>
            <p:ph type="title"/>
          </p:nvPr>
        </p:nvSpPr>
        <p:spPr>
          <a:xfrm>
            <a:off x="629281" y="365798"/>
            <a:ext cx="7886880" cy="1324939"/>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EFBED3-BF0B-4A22-B4AB-E389E7534CF4}"/>
              </a:ext>
            </a:extLst>
          </p:cNvPr>
          <p:cNvSpPr>
            <a:spLocks noGrp="1"/>
          </p:cNvSpPr>
          <p:nvPr>
            <p:ph type="body" idx="1"/>
          </p:nvPr>
        </p:nvSpPr>
        <p:spPr>
          <a:xfrm>
            <a:off x="629280" y="1680657"/>
            <a:ext cx="3869280" cy="823766"/>
          </a:xfrm>
        </p:spPr>
        <p:txBody>
          <a:bodyPr anchor="b"/>
          <a:lstStyle>
            <a:lvl1pPr marL="0" indent="0">
              <a:buNone/>
              <a:defRPr sz="2177" b="1"/>
            </a:lvl1pPr>
            <a:lvl2pPr marL="414726" indent="0">
              <a:buNone/>
              <a:defRPr sz="1814" b="1"/>
            </a:lvl2pPr>
            <a:lvl3pPr marL="829452" indent="0">
              <a:buNone/>
              <a:defRPr sz="1633" b="1"/>
            </a:lvl3pPr>
            <a:lvl4pPr marL="1244178" indent="0">
              <a:buNone/>
              <a:defRPr sz="1451" b="1"/>
            </a:lvl4pPr>
            <a:lvl5pPr marL="1658904" indent="0">
              <a:buNone/>
              <a:defRPr sz="1451" b="1"/>
            </a:lvl5pPr>
            <a:lvl6pPr marL="2073631" indent="0">
              <a:buNone/>
              <a:defRPr sz="1451" b="1"/>
            </a:lvl6pPr>
            <a:lvl7pPr marL="2488357" indent="0">
              <a:buNone/>
              <a:defRPr sz="1451" b="1"/>
            </a:lvl7pPr>
            <a:lvl8pPr marL="2903083" indent="0">
              <a:buNone/>
              <a:defRPr sz="1451" b="1"/>
            </a:lvl8pPr>
            <a:lvl9pPr marL="3317809" indent="0">
              <a:buNone/>
              <a:defRPr sz="1451" b="1"/>
            </a:lvl9pPr>
          </a:lstStyle>
          <a:p>
            <a:pPr lvl="0"/>
            <a:r>
              <a:rPr lang="en-US"/>
              <a:t>Click to edit Master text styles</a:t>
            </a:r>
          </a:p>
        </p:txBody>
      </p:sp>
      <p:sp>
        <p:nvSpPr>
          <p:cNvPr id="4" name="Content Placeholder 3">
            <a:extLst>
              <a:ext uri="{FF2B5EF4-FFF2-40B4-BE49-F238E27FC236}">
                <a16:creationId xmlns:a16="http://schemas.microsoft.com/office/drawing/2014/main" id="{8C9DD94D-8E66-4916-91EF-5064E82DD9A8}"/>
              </a:ext>
            </a:extLst>
          </p:cNvPr>
          <p:cNvSpPr>
            <a:spLocks noGrp="1"/>
          </p:cNvSpPr>
          <p:nvPr>
            <p:ph sz="half" idx="2"/>
          </p:nvPr>
        </p:nvSpPr>
        <p:spPr>
          <a:xfrm>
            <a:off x="629280" y="2504424"/>
            <a:ext cx="3869280" cy="3685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063639-8C1D-4779-9E9A-8DD69C3B97F5}"/>
              </a:ext>
            </a:extLst>
          </p:cNvPr>
          <p:cNvSpPr>
            <a:spLocks noGrp="1"/>
          </p:cNvSpPr>
          <p:nvPr>
            <p:ph type="body" sz="quarter" idx="3"/>
          </p:nvPr>
        </p:nvSpPr>
        <p:spPr>
          <a:xfrm>
            <a:off x="4629600" y="1680657"/>
            <a:ext cx="3886560" cy="823766"/>
          </a:xfrm>
        </p:spPr>
        <p:txBody>
          <a:bodyPr anchor="b"/>
          <a:lstStyle>
            <a:lvl1pPr marL="0" indent="0">
              <a:buNone/>
              <a:defRPr sz="2177" b="1"/>
            </a:lvl1pPr>
            <a:lvl2pPr marL="414726" indent="0">
              <a:buNone/>
              <a:defRPr sz="1814" b="1"/>
            </a:lvl2pPr>
            <a:lvl3pPr marL="829452" indent="0">
              <a:buNone/>
              <a:defRPr sz="1633" b="1"/>
            </a:lvl3pPr>
            <a:lvl4pPr marL="1244178" indent="0">
              <a:buNone/>
              <a:defRPr sz="1451" b="1"/>
            </a:lvl4pPr>
            <a:lvl5pPr marL="1658904" indent="0">
              <a:buNone/>
              <a:defRPr sz="1451" b="1"/>
            </a:lvl5pPr>
            <a:lvl6pPr marL="2073631" indent="0">
              <a:buNone/>
              <a:defRPr sz="1451" b="1"/>
            </a:lvl6pPr>
            <a:lvl7pPr marL="2488357" indent="0">
              <a:buNone/>
              <a:defRPr sz="1451" b="1"/>
            </a:lvl7pPr>
            <a:lvl8pPr marL="2903083" indent="0">
              <a:buNone/>
              <a:defRPr sz="1451" b="1"/>
            </a:lvl8pPr>
            <a:lvl9pPr marL="3317809" indent="0">
              <a:buNone/>
              <a:defRPr sz="1451" b="1"/>
            </a:lvl9pPr>
          </a:lstStyle>
          <a:p>
            <a:pPr lvl="0"/>
            <a:r>
              <a:rPr lang="en-US"/>
              <a:t>Click to edit Master text styles</a:t>
            </a:r>
          </a:p>
        </p:txBody>
      </p:sp>
      <p:sp>
        <p:nvSpPr>
          <p:cNvPr id="6" name="Content Placeholder 5">
            <a:extLst>
              <a:ext uri="{FF2B5EF4-FFF2-40B4-BE49-F238E27FC236}">
                <a16:creationId xmlns:a16="http://schemas.microsoft.com/office/drawing/2014/main" id="{DD42296F-F4D3-492E-8060-10CEFF5FB1EE}"/>
              </a:ext>
            </a:extLst>
          </p:cNvPr>
          <p:cNvSpPr>
            <a:spLocks noGrp="1"/>
          </p:cNvSpPr>
          <p:nvPr>
            <p:ph sz="quarter" idx="4"/>
          </p:nvPr>
        </p:nvSpPr>
        <p:spPr>
          <a:xfrm>
            <a:off x="4629600" y="2504424"/>
            <a:ext cx="3886560" cy="3685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51893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E8ECF-F017-4BAF-A472-D4B42C3ADBE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717176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0013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D776D-C8B2-404F-9082-1882C2CE8F3A}"/>
              </a:ext>
            </a:extLst>
          </p:cNvPr>
          <p:cNvSpPr>
            <a:spLocks noGrp="1"/>
          </p:cNvSpPr>
          <p:nvPr>
            <p:ph type="title"/>
          </p:nvPr>
        </p:nvSpPr>
        <p:spPr>
          <a:xfrm>
            <a:off x="629280" y="456528"/>
            <a:ext cx="2949120" cy="1601448"/>
          </a:xfrm>
        </p:spPr>
        <p:txBody>
          <a:bodyPr anchor="b"/>
          <a:lstStyle>
            <a:lvl1pPr>
              <a:defRPr sz="2903"/>
            </a:lvl1pPr>
          </a:lstStyle>
          <a:p>
            <a:r>
              <a:rPr lang="en-US"/>
              <a:t>Click to edit Master title style</a:t>
            </a:r>
          </a:p>
        </p:txBody>
      </p:sp>
      <p:sp>
        <p:nvSpPr>
          <p:cNvPr id="3" name="Content Placeholder 2">
            <a:extLst>
              <a:ext uri="{FF2B5EF4-FFF2-40B4-BE49-F238E27FC236}">
                <a16:creationId xmlns:a16="http://schemas.microsoft.com/office/drawing/2014/main" id="{B5BF0D03-0D52-4E6B-82F2-90A863100BD3}"/>
              </a:ext>
            </a:extLst>
          </p:cNvPr>
          <p:cNvSpPr>
            <a:spLocks noGrp="1"/>
          </p:cNvSpPr>
          <p:nvPr>
            <p:ph idx="1"/>
          </p:nvPr>
        </p:nvSpPr>
        <p:spPr>
          <a:xfrm>
            <a:off x="3888000" y="987944"/>
            <a:ext cx="4628160" cy="4873472"/>
          </a:xfrm>
        </p:spPr>
        <p:txBody>
          <a:bodyPr/>
          <a:lstStyle>
            <a:lvl1pPr>
              <a:defRPr sz="2903"/>
            </a:lvl1pPr>
            <a:lvl2pPr>
              <a:defRPr sz="2540"/>
            </a:lvl2pPr>
            <a:lvl3pPr>
              <a:defRPr sz="2177"/>
            </a:lvl3pPr>
            <a:lvl4pPr>
              <a:defRPr sz="1814"/>
            </a:lvl4pPr>
            <a:lvl5pPr>
              <a:defRPr sz="1814"/>
            </a:lvl5pPr>
            <a:lvl6pPr>
              <a:defRPr sz="1814"/>
            </a:lvl6pPr>
            <a:lvl7pPr>
              <a:defRPr sz="1814"/>
            </a:lvl7pPr>
            <a:lvl8pPr>
              <a:defRPr sz="1814"/>
            </a:lvl8pPr>
            <a:lvl9pPr>
              <a:defRPr sz="18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709114-8E6E-4498-9287-48C7845CB42C}"/>
              </a:ext>
            </a:extLst>
          </p:cNvPr>
          <p:cNvSpPr>
            <a:spLocks noGrp="1"/>
          </p:cNvSpPr>
          <p:nvPr>
            <p:ph type="body" sz="half" idx="2"/>
          </p:nvPr>
        </p:nvSpPr>
        <p:spPr>
          <a:xfrm>
            <a:off x="629280" y="2057977"/>
            <a:ext cx="2949120" cy="3810640"/>
          </a:xfrm>
        </p:spPr>
        <p:txBody>
          <a:bodyPr/>
          <a:lstStyle>
            <a:lvl1pPr marL="0" indent="0">
              <a:buNone/>
              <a:defRPr sz="1451"/>
            </a:lvl1pPr>
            <a:lvl2pPr marL="414726" indent="0">
              <a:buNone/>
              <a:defRPr sz="1270"/>
            </a:lvl2pPr>
            <a:lvl3pPr marL="829452" indent="0">
              <a:buNone/>
              <a:defRPr sz="1089"/>
            </a:lvl3pPr>
            <a:lvl4pPr marL="1244178" indent="0">
              <a:buNone/>
              <a:defRPr sz="907"/>
            </a:lvl4pPr>
            <a:lvl5pPr marL="1658904" indent="0">
              <a:buNone/>
              <a:defRPr sz="907"/>
            </a:lvl5pPr>
            <a:lvl6pPr marL="2073631" indent="0">
              <a:buNone/>
              <a:defRPr sz="907"/>
            </a:lvl6pPr>
            <a:lvl7pPr marL="2488357" indent="0">
              <a:buNone/>
              <a:defRPr sz="907"/>
            </a:lvl7pPr>
            <a:lvl8pPr marL="2903083" indent="0">
              <a:buNone/>
              <a:defRPr sz="907"/>
            </a:lvl8pPr>
            <a:lvl9pPr marL="3317809" indent="0">
              <a:buNone/>
              <a:defRPr sz="907"/>
            </a:lvl9pPr>
          </a:lstStyle>
          <a:p>
            <a:pPr lvl="0"/>
            <a:r>
              <a:rPr lang="en-US"/>
              <a:t>Click to edit Master text styles</a:t>
            </a:r>
          </a:p>
        </p:txBody>
      </p:sp>
    </p:spTree>
    <p:extLst>
      <p:ext uri="{BB962C8B-B14F-4D97-AF65-F5344CB8AC3E}">
        <p14:creationId xmlns:p14="http://schemas.microsoft.com/office/powerpoint/2010/main" val="23237038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98AE8-503A-4930-8366-F0FE46883475}"/>
              </a:ext>
            </a:extLst>
          </p:cNvPr>
          <p:cNvSpPr>
            <a:spLocks noGrp="1"/>
          </p:cNvSpPr>
          <p:nvPr>
            <p:ph type="title"/>
          </p:nvPr>
        </p:nvSpPr>
        <p:spPr>
          <a:xfrm>
            <a:off x="629280" y="456528"/>
            <a:ext cx="2949120" cy="1601448"/>
          </a:xfrm>
        </p:spPr>
        <p:txBody>
          <a:bodyPr anchor="b"/>
          <a:lstStyle>
            <a:lvl1pPr>
              <a:defRPr sz="2903"/>
            </a:lvl1pPr>
          </a:lstStyle>
          <a:p>
            <a:r>
              <a:rPr lang="en-US"/>
              <a:t>Click to edit Master title style</a:t>
            </a:r>
          </a:p>
        </p:txBody>
      </p:sp>
      <p:sp>
        <p:nvSpPr>
          <p:cNvPr id="3" name="Picture Placeholder 2">
            <a:extLst>
              <a:ext uri="{FF2B5EF4-FFF2-40B4-BE49-F238E27FC236}">
                <a16:creationId xmlns:a16="http://schemas.microsoft.com/office/drawing/2014/main" id="{ADC5EFAE-A6A5-45F4-8EAA-5A2E3BCA40D0}"/>
              </a:ext>
            </a:extLst>
          </p:cNvPr>
          <p:cNvSpPr>
            <a:spLocks noGrp="1"/>
          </p:cNvSpPr>
          <p:nvPr>
            <p:ph type="pic" idx="1"/>
          </p:nvPr>
        </p:nvSpPr>
        <p:spPr>
          <a:xfrm>
            <a:off x="3888000" y="987944"/>
            <a:ext cx="4628160" cy="4873472"/>
          </a:xfrm>
        </p:spPr>
        <p:txBody>
          <a:bodyPr/>
          <a:lstStyle>
            <a:lvl1pPr marL="0" indent="0">
              <a:buNone/>
              <a:defRPr sz="2903"/>
            </a:lvl1pPr>
            <a:lvl2pPr marL="414726" indent="0">
              <a:buNone/>
              <a:defRPr sz="2540"/>
            </a:lvl2pPr>
            <a:lvl3pPr marL="829452" indent="0">
              <a:buNone/>
              <a:defRPr sz="2177"/>
            </a:lvl3pPr>
            <a:lvl4pPr marL="1244178" indent="0">
              <a:buNone/>
              <a:defRPr sz="1814"/>
            </a:lvl4pPr>
            <a:lvl5pPr marL="1658904" indent="0">
              <a:buNone/>
              <a:defRPr sz="1814"/>
            </a:lvl5pPr>
            <a:lvl6pPr marL="2073631" indent="0">
              <a:buNone/>
              <a:defRPr sz="1814"/>
            </a:lvl6pPr>
            <a:lvl7pPr marL="2488357" indent="0">
              <a:buNone/>
              <a:defRPr sz="1814"/>
            </a:lvl7pPr>
            <a:lvl8pPr marL="2903083" indent="0">
              <a:buNone/>
              <a:defRPr sz="1814"/>
            </a:lvl8pPr>
            <a:lvl9pPr marL="3317809" indent="0">
              <a:buNone/>
              <a:defRPr sz="1814"/>
            </a:lvl9pPr>
          </a:lstStyle>
          <a:p>
            <a:endParaRPr lang="en-US"/>
          </a:p>
        </p:txBody>
      </p:sp>
      <p:sp>
        <p:nvSpPr>
          <p:cNvPr id="4" name="Text Placeholder 3">
            <a:extLst>
              <a:ext uri="{FF2B5EF4-FFF2-40B4-BE49-F238E27FC236}">
                <a16:creationId xmlns:a16="http://schemas.microsoft.com/office/drawing/2014/main" id="{DD06B8F5-387F-48F0-AC74-0EA7FCC516FC}"/>
              </a:ext>
            </a:extLst>
          </p:cNvPr>
          <p:cNvSpPr>
            <a:spLocks noGrp="1"/>
          </p:cNvSpPr>
          <p:nvPr>
            <p:ph type="body" sz="half" idx="2"/>
          </p:nvPr>
        </p:nvSpPr>
        <p:spPr>
          <a:xfrm>
            <a:off x="629280" y="2057977"/>
            <a:ext cx="2949120" cy="3810640"/>
          </a:xfrm>
        </p:spPr>
        <p:txBody>
          <a:bodyPr/>
          <a:lstStyle>
            <a:lvl1pPr marL="0" indent="0">
              <a:buNone/>
              <a:defRPr sz="1451"/>
            </a:lvl1pPr>
            <a:lvl2pPr marL="414726" indent="0">
              <a:buNone/>
              <a:defRPr sz="1270"/>
            </a:lvl2pPr>
            <a:lvl3pPr marL="829452" indent="0">
              <a:buNone/>
              <a:defRPr sz="1089"/>
            </a:lvl3pPr>
            <a:lvl4pPr marL="1244178" indent="0">
              <a:buNone/>
              <a:defRPr sz="907"/>
            </a:lvl4pPr>
            <a:lvl5pPr marL="1658904" indent="0">
              <a:buNone/>
              <a:defRPr sz="907"/>
            </a:lvl5pPr>
            <a:lvl6pPr marL="2073631" indent="0">
              <a:buNone/>
              <a:defRPr sz="907"/>
            </a:lvl6pPr>
            <a:lvl7pPr marL="2488357" indent="0">
              <a:buNone/>
              <a:defRPr sz="907"/>
            </a:lvl7pPr>
            <a:lvl8pPr marL="2903083" indent="0">
              <a:buNone/>
              <a:defRPr sz="907"/>
            </a:lvl8pPr>
            <a:lvl9pPr marL="3317809" indent="0">
              <a:buNone/>
              <a:defRPr sz="907"/>
            </a:lvl9pPr>
          </a:lstStyle>
          <a:p>
            <a:pPr lvl="0"/>
            <a:r>
              <a:rPr lang="en-US"/>
              <a:t>Click to edit Master text styles</a:t>
            </a:r>
          </a:p>
        </p:txBody>
      </p:sp>
    </p:spTree>
    <p:extLst>
      <p:ext uri="{BB962C8B-B14F-4D97-AF65-F5344CB8AC3E}">
        <p14:creationId xmlns:p14="http://schemas.microsoft.com/office/powerpoint/2010/main" val="4389583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1997D-4E70-4ABB-9118-A8750EEE43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F6F9BE-141B-40B3-8C18-5B8A87E2A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72990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402F90-60A0-4996-AC3E-D4870ACDA740}"/>
              </a:ext>
            </a:extLst>
          </p:cNvPr>
          <p:cNvSpPr>
            <a:spLocks noGrp="1"/>
          </p:cNvSpPr>
          <p:nvPr>
            <p:ph type="title" orient="vert"/>
          </p:nvPr>
        </p:nvSpPr>
        <p:spPr>
          <a:xfrm>
            <a:off x="6526081" y="568860"/>
            <a:ext cx="1951200" cy="565691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C66778-D25D-4DAC-AFAC-58E15225984A}"/>
              </a:ext>
            </a:extLst>
          </p:cNvPr>
          <p:cNvSpPr>
            <a:spLocks noGrp="1"/>
          </p:cNvSpPr>
          <p:nvPr>
            <p:ph type="body" orient="vert" idx="1"/>
          </p:nvPr>
        </p:nvSpPr>
        <p:spPr>
          <a:xfrm>
            <a:off x="671040" y="568860"/>
            <a:ext cx="5716800" cy="56569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8185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43FE0-6B30-F4A2-D540-79FFC35BC99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DD38BFE-9E02-8CDD-25E6-5F09CFCC287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825F2E8-3376-6173-B400-CB4D8BB7986D}"/>
              </a:ext>
            </a:extLst>
          </p:cNvPr>
          <p:cNvSpPr>
            <a:spLocks noGrp="1"/>
          </p:cNvSpPr>
          <p:nvPr>
            <p:ph type="dt" sz="half" idx="10"/>
          </p:nvPr>
        </p:nvSpPr>
        <p:spPr/>
        <p:txBody>
          <a:bodyPr/>
          <a:lstStyle/>
          <a:p>
            <a:fld id="{C1691109-F4F8-4597-962C-A4F4B7960636}" type="datetimeFigureOut">
              <a:rPr lang="en-US" smtClean="0"/>
              <a:t>1/22/2025</a:t>
            </a:fld>
            <a:endParaRPr lang="en-US"/>
          </a:p>
        </p:txBody>
      </p:sp>
      <p:sp>
        <p:nvSpPr>
          <p:cNvPr id="5" name="Footer Placeholder 4">
            <a:extLst>
              <a:ext uri="{FF2B5EF4-FFF2-40B4-BE49-F238E27FC236}">
                <a16:creationId xmlns:a16="http://schemas.microsoft.com/office/drawing/2014/main" id="{4C8CFBB8-2E8E-4EC3-E036-BA9CEB738D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120B87-86A9-173B-79E2-9E6BFB0A69A8}"/>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903382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1E408-8A1C-A823-937B-AB330009C6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8C4820-EF72-994F-0366-EA99C007FE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8F4FE3-5482-6381-6D9B-BCFA53F8F7BD}"/>
              </a:ext>
            </a:extLst>
          </p:cNvPr>
          <p:cNvSpPr>
            <a:spLocks noGrp="1"/>
          </p:cNvSpPr>
          <p:nvPr>
            <p:ph type="dt" sz="half" idx="10"/>
          </p:nvPr>
        </p:nvSpPr>
        <p:spPr/>
        <p:txBody>
          <a:bodyPr/>
          <a:lstStyle/>
          <a:p>
            <a:fld id="{C1691109-F4F8-4597-962C-A4F4B7960636}" type="datetimeFigureOut">
              <a:rPr lang="en-US" smtClean="0"/>
              <a:t>1/22/2025</a:t>
            </a:fld>
            <a:endParaRPr lang="en-US"/>
          </a:p>
        </p:txBody>
      </p:sp>
      <p:sp>
        <p:nvSpPr>
          <p:cNvPr id="5" name="Footer Placeholder 4">
            <a:extLst>
              <a:ext uri="{FF2B5EF4-FFF2-40B4-BE49-F238E27FC236}">
                <a16:creationId xmlns:a16="http://schemas.microsoft.com/office/drawing/2014/main" id="{A38CAA12-031A-CB61-A3C7-79373E5FE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912E27-7EDE-9161-B286-AEC3A266A036}"/>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3522474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6D2BB-6EE4-1745-DE76-B1CDB2BF3B4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47DB265-44EB-5BFE-BE5C-13960BDC2F8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65C673-54A4-B81F-052D-FB9B8635B411}"/>
              </a:ext>
            </a:extLst>
          </p:cNvPr>
          <p:cNvSpPr>
            <a:spLocks noGrp="1"/>
          </p:cNvSpPr>
          <p:nvPr>
            <p:ph type="dt" sz="half" idx="10"/>
          </p:nvPr>
        </p:nvSpPr>
        <p:spPr/>
        <p:txBody>
          <a:bodyPr/>
          <a:lstStyle/>
          <a:p>
            <a:fld id="{C1691109-F4F8-4597-962C-A4F4B7960636}" type="datetimeFigureOut">
              <a:rPr lang="en-US" smtClean="0"/>
              <a:t>1/22/2025</a:t>
            </a:fld>
            <a:endParaRPr lang="en-US"/>
          </a:p>
        </p:txBody>
      </p:sp>
      <p:sp>
        <p:nvSpPr>
          <p:cNvPr id="5" name="Footer Placeholder 4">
            <a:extLst>
              <a:ext uri="{FF2B5EF4-FFF2-40B4-BE49-F238E27FC236}">
                <a16:creationId xmlns:a16="http://schemas.microsoft.com/office/drawing/2014/main" id="{0DAD2AFC-2A08-CD07-FB55-37ABA75439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9E279D-D3A7-9FFD-45AA-23E0E11C8DB8}"/>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41394663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50DED-002D-BFED-6C99-302F63873E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DC8F61-8B69-7A4D-EE77-D1C282E672F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13FA35-3946-CF6F-2E53-620F957770D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22B0C4-D767-DB06-B6D1-808F0B9F6788}"/>
              </a:ext>
            </a:extLst>
          </p:cNvPr>
          <p:cNvSpPr>
            <a:spLocks noGrp="1"/>
          </p:cNvSpPr>
          <p:nvPr>
            <p:ph type="dt" sz="half" idx="10"/>
          </p:nvPr>
        </p:nvSpPr>
        <p:spPr/>
        <p:txBody>
          <a:bodyPr/>
          <a:lstStyle/>
          <a:p>
            <a:fld id="{C1691109-F4F8-4597-962C-A4F4B7960636}" type="datetimeFigureOut">
              <a:rPr lang="en-US" smtClean="0"/>
              <a:t>1/22/2025</a:t>
            </a:fld>
            <a:endParaRPr lang="en-US"/>
          </a:p>
        </p:txBody>
      </p:sp>
      <p:sp>
        <p:nvSpPr>
          <p:cNvPr id="6" name="Footer Placeholder 5">
            <a:extLst>
              <a:ext uri="{FF2B5EF4-FFF2-40B4-BE49-F238E27FC236}">
                <a16:creationId xmlns:a16="http://schemas.microsoft.com/office/drawing/2014/main" id="{07867D21-F37E-8121-272B-09486F7F4A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C02555-0DC4-0DA9-1011-358C292D396C}"/>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3071588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26ACF-7E5F-C8B2-D2CD-6A15C6B7A8DB}"/>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C65B44-FE12-E200-2DA7-59210537836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7376AF9-FC47-BE6C-80B0-611F4E4125A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83C8F3-BD03-E88A-CFA9-4F14B207AA7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CABEFD1-994E-51BF-6A13-C8C78321EC63}"/>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3E6041-0EC2-CD07-3C14-434AE7153B7C}"/>
              </a:ext>
            </a:extLst>
          </p:cNvPr>
          <p:cNvSpPr>
            <a:spLocks noGrp="1"/>
          </p:cNvSpPr>
          <p:nvPr>
            <p:ph type="dt" sz="half" idx="10"/>
          </p:nvPr>
        </p:nvSpPr>
        <p:spPr/>
        <p:txBody>
          <a:bodyPr/>
          <a:lstStyle/>
          <a:p>
            <a:fld id="{C1691109-F4F8-4597-962C-A4F4B7960636}" type="datetimeFigureOut">
              <a:rPr lang="en-US" smtClean="0"/>
              <a:t>1/22/2025</a:t>
            </a:fld>
            <a:endParaRPr lang="en-US"/>
          </a:p>
        </p:txBody>
      </p:sp>
      <p:sp>
        <p:nvSpPr>
          <p:cNvPr id="8" name="Footer Placeholder 7">
            <a:extLst>
              <a:ext uri="{FF2B5EF4-FFF2-40B4-BE49-F238E27FC236}">
                <a16:creationId xmlns:a16="http://schemas.microsoft.com/office/drawing/2014/main" id="{AB0E3677-2E1E-FB74-258A-8E7269F8F5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376F6D-5D79-ED9B-6E18-598AA2A753F1}"/>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6577299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E9EF2-D418-E21D-004E-E4F42A7692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93FA33-B8CE-E16D-AB37-AA98CB754B76}"/>
              </a:ext>
            </a:extLst>
          </p:cNvPr>
          <p:cNvSpPr>
            <a:spLocks noGrp="1"/>
          </p:cNvSpPr>
          <p:nvPr>
            <p:ph type="dt" sz="half" idx="10"/>
          </p:nvPr>
        </p:nvSpPr>
        <p:spPr/>
        <p:txBody>
          <a:bodyPr/>
          <a:lstStyle/>
          <a:p>
            <a:fld id="{C1691109-F4F8-4597-962C-A4F4B7960636}" type="datetimeFigureOut">
              <a:rPr lang="en-US" smtClean="0"/>
              <a:t>1/22/2025</a:t>
            </a:fld>
            <a:endParaRPr lang="en-US"/>
          </a:p>
        </p:txBody>
      </p:sp>
      <p:sp>
        <p:nvSpPr>
          <p:cNvPr id="4" name="Footer Placeholder 3">
            <a:extLst>
              <a:ext uri="{FF2B5EF4-FFF2-40B4-BE49-F238E27FC236}">
                <a16:creationId xmlns:a16="http://schemas.microsoft.com/office/drawing/2014/main" id="{851BA5A2-AA54-497B-07D6-5A901A3B59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B82677-A259-065E-BC03-8AE8646815D4}"/>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3374780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028323-4654-128B-6D3C-06700DE5BE23}"/>
              </a:ext>
            </a:extLst>
          </p:cNvPr>
          <p:cNvSpPr>
            <a:spLocks noGrp="1"/>
          </p:cNvSpPr>
          <p:nvPr>
            <p:ph type="dt" sz="half" idx="10"/>
          </p:nvPr>
        </p:nvSpPr>
        <p:spPr/>
        <p:txBody>
          <a:bodyPr/>
          <a:lstStyle/>
          <a:p>
            <a:fld id="{C1691109-F4F8-4597-962C-A4F4B7960636}" type="datetimeFigureOut">
              <a:rPr lang="en-US" smtClean="0"/>
              <a:t>1/22/2025</a:t>
            </a:fld>
            <a:endParaRPr lang="en-US"/>
          </a:p>
        </p:txBody>
      </p:sp>
      <p:sp>
        <p:nvSpPr>
          <p:cNvPr id="3" name="Footer Placeholder 2">
            <a:extLst>
              <a:ext uri="{FF2B5EF4-FFF2-40B4-BE49-F238E27FC236}">
                <a16:creationId xmlns:a16="http://schemas.microsoft.com/office/drawing/2014/main" id="{B0677C5F-6F25-6631-BBC6-97CD0AD0F5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985FFD-3D2E-C588-9098-24FF7C2025E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2571745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84F10-C99E-9B24-6F89-85AD3031FD4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4ED6A37-B19C-E98D-2314-94ED72CC78F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90EE2D-68F2-7D4C-451F-AB3D18848CC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F3FE6BB-814E-7EE4-7F26-211790C65249}"/>
              </a:ext>
            </a:extLst>
          </p:cNvPr>
          <p:cNvSpPr>
            <a:spLocks noGrp="1"/>
          </p:cNvSpPr>
          <p:nvPr>
            <p:ph type="dt" sz="half" idx="10"/>
          </p:nvPr>
        </p:nvSpPr>
        <p:spPr/>
        <p:txBody>
          <a:bodyPr/>
          <a:lstStyle/>
          <a:p>
            <a:fld id="{C1691109-F4F8-4597-962C-A4F4B7960636}" type="datetimeFigureOut">
              <a:rPr lang="en-US" smtClean="0"/>
              <a:t>1/22/2025</a:t>
            </a:fld>
            <a:endParaRPr lang="en-US"/>
          </a:p>
        </p:txBody>
      </p:sp>
      <p:sp>
        <p:nvSpPr>
          <p:cNvPr id="6" name="Footer Placeholder 5">
            <a:extLst>
              <a:ext uri="{FF2B5EF4-FFF2-40B4-BE49-F238E27FC236}">
                <a16:creationId xmlns:a16="http://schemas.microsoft.com/office/drawing/2014/main" id="{DCD328BF-E6FA-F8B4-E94D-966B028742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E05767-0B70-9675-C17A-E50773085AA1}"/>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7508511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57BE8-BCCB-E985-F319-9B2907349E3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B0F4A76-B1DA-7A62-81E6-63C2D60ED27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0A47A5C-D829-D7B8-EEC4-3492924B58B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7E788FB-5944-20F3-1BAF-D38F60AFA1EA}"/>
              </a:ext>
            </a:extLst>
          </p:cNvPr>
          <p:cNvSpPr>
            <a:spLocks noGrp="1"/>
          </p:cNvSpPr>
          <p:nvPr>
            <p:ph type="dt" sz="half" idx="10"/>
          </p:nvPr>
        </p:nvSpPr>
        <p:spPr/>
        <p:txBody>
          <a:bodyPr/>
          <a:lstStyle/>
          <a:p>
            <a:fld id="{C1691109-F4F8-4597-962C-A4F4B7960636}" type="datetimeFigureOut">
              <a:rPr lang="en-US" smtClean="0"/>
              <a:t>1/22/2025</a:t>
            </a:fld>
            <a:endParaRPr lang="en-US"/>
          </a:p>
        </p:txBody>
      </p:sp>
      <p:sp>
        <p:nvSpPr>
          <p:cNvPr id="6" name="Footer Placeholder 5">
            <a:extLst>
              <a:ext uri="{FF2B5EF4-FFF2-40B4-BE49-F238E27FC236}">
                <a16:creationId xmlns:a16="http://schemas.microsoft.com/office/drawing/2014/main" id="{D65F3122-A9DE-E276-B3FB-88BC95CBAC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FBE0B6-40C6-5237-C02F-D0663EA2F75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9140648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F701-01F1-D823-FA4D-A1F734B543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854658-1E7E-62DD-EDF6-3F962319AC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F586D3-C101-9332-C55F-485E574D434B}"/>
              </a:ext>
            </a:extLst>
          </p:cNvPr>
          <p:cNvSpPr>
            <a:spLocks noGrp="1"/>
          </p:cNvSpPr>
          <p:nvPr>
            <p:ph type="dt" sz="half" idx="10"/>
          </p:nvPr>
        </p:nvSpPr>
        <p:spPr/>
        <p:txBody>
          <a:bodyPr/>
          <a:lstStyle/>
          <a:p>
            <a:fld id="{C1691109-F4F8-4597-962C-A4F4B7960636}" type="datetimeFigureOut">
              <a:rPr lang="en-US" smtClean="0"/>
              <a:t>1/22/2025</a:t>
            </a:fld>
            <a:endParaRPr lang="en-US"/>
          </a:p>
        </p:txBody>
      </p:sp>
      <p:sp>
        <p:nvSpPr>
          <p:cNvPr id="5" name="Footer Placeholder 4">
            <a:extLst>
              <a:ext uri="{FF2B5EF4-FFF2-40B4-BE49-F238E27FC236}">
                <a16:creationId xmlns:a16="http://schemas.microsoft.com/office/drawing/2014/main" id="{63534CED-3EC6-00B6-F4AB-8C229D7ED2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2783F-594D-6466-09FD-EDEBBF4DF3D8}"/>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7866681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E12E24-7881-273B-B424-B4B3167C0F36}"/>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65C5B2-4A12-B3C5-D7A5-5BC25176C541}"/>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A20358-F754-4F38-A886-8FCCEADEB59D}"/>
              </a:ext>
            </a:extLst>
          </p:cNvPr>
          <p:cNvSpPr>
            <a:spLocks noGrp="1"/>
          </p:cNvSpPr>
          <p:nvPr>
            <p:ph type="dt" sz="half" idx="10"/>
          </p:nvPr>
        </p:nvSpPr>
        <p:spPr/>
        <p:txBody>
          <a:bodyPr/>
          <a:lstStyle/>
          <a:p>
            <a:fld id="{C1691109-F4F8-4597-962C-A4F4B7960636}" type="datetimeFigureOut">
              <a:rPr lang="en-US" smtClean="0"/>
              <a:t>1/22/2025</a:t>
            </a:fld>
            <a:endParaRPr lang="en-US"/>
          </a:p>
        </p:txBody>
      </p:sp>
      <p:sp>
        <p:nvSpPr>
          <p:cNvPr id="5" name="Footer Placeholder 4">
            <a:extLst>
              <a:ext uri="{FF2B5EF4-FFF2-40B4-BE49-F238E27FC236}">
                <a16:creationId xmlns:a16="http://schemas.microsoft.com/office/drawing/2014/main" id="{F73F27EB-5181-7BAE-C6B1-4BEEA02775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160ED0-4A0D-CEA4-099D-9061DC5E82E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070434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7" name="Rectangle 6"/>
          <p:cNvSpPr/>
          <p:nvPr/>
        </p:nvSpPr>
        <p:spPr bwMode="ltGray">
          <a:xfrm>
            <a:off x="1" y="2"/>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3"/>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7" y="6476999"/>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7" y="6476999"/>
            <a:ext cx="733864" cy="274320"/>
          </a:xfrm>
          <a:prstGeom prst="rect">
            <a:avLst/>
          </a:prstGeom>
        </p:spPr>
        <p:txBody>
          <a:bodyPr vert="horz" bIns="0" rtlCol="0" anchor="b"/>
          <a:lstStyle>
            <a:lvl1pPr algn="r" eaLnBrk="1" latinLnBrk="0" hangingPunct="1">
              <a:defRPr kumimoji="0" sz="900">
                <a:solidFill>
                  <a:schemeClr val="tx1">
                    <a:tint val="95000"/>
                  </a:schemeClr>
                </a:solidFill>
              </a:defRPr>
            </a:lvl1pPr>
            <a:extLst/>
          </a:lstStyle>
          <a:p>
            <a:fld id="{FA8BF006-A872-4FBD-BC7A-CF0DF1F168EA}" type="slidenum">
              <a:rPr lang="en-US" smtClean="0"/>
              <a:pPr/>
              <a:t>‹#›</a:t>
            </a:fld>
            <a:endParaRPr lang="en-US"/>
          </a:p>
        </p:txBody>
      </p:sp>
    </p:spTree>
    <p:extLst>
      <p:ext uri="{BB962C8B-B14F-4D97-AF65-F5344CB8AC3E}">
        <p14:creationId xmlns:p14="http://schemas.microsoft.com/office/powerpoint/2010/main" val="2556865516"/>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Lst>
  <p:txStyles>
    <p:titleStyle>
      <a:lvl1pPr algn="l" rtl="0" eaLnBrk="1" latinLnBrk="0" hangingPunct="1">
        <a:spcBef>
          <a:spcPct val="0"/>
        </a:spcBef>
        <a:buNone/>
        <a:defRPr kumimoji="0" sz="3375" b="1" kern="1200">
          <a:solidFill>
            <a:schemeClr val="accent1">
              <a:satMod val="150000"/>
            </a:schemeClr>
          </a:solidFill>
          <a:effectLst/>
          <a:latin typeface="+mj-lt"/>
          <a:ea typeface="+mj-ea"/>
          <a:cs typeface="+mj-cs"/>
        </a:defRPr>
      </a:lvl1pPr>
      <a:extLst/>
    </p:titleStyle>
    <p:bodyStyle>
      <a:lvl1pPr marL="329184" indent="-240030" algn="l" rtl="0" eaLnBrk="1" latinLnBrk="0" hangingPunct="1">
        <a:spcBef>
          <a:spcPts val="0"/>
        </a:spcBef>
        <a:buClr>
          <a:schemeClr val="accent1"/>
        </a:buClr>
        <a:buSzPct val="80000"/>
        <a:buFont typeface="Wingdings 2"/>
        <a:buChar char=""/>
        <a:defRPr kumimoji="0" sz="2400" kern="1200">
          <a:solidFill>
            <a:schemeClr val="tx1"/>
          </a:solidFill>
          <a:latin typeface="+mn-lt"/>
          <a:ea typeface="+mn-ea"/>
          <a:cs typeface="+mn-cs"/>
        </a:defRPr>
      </a:lvl1pPr>
      <a:lvl2pPr marL="548640" indent="-205740" algn="l" rtl="0" eaLnBrk="1" latinLnBrk="0" hangingPunct="1">
        <a:spcBef>
          <a:spcPct val="20000"/>
        </a:spcBef>
        <a:buClr>
          <a:schemeClr val="accent2"/>
        </a:buClr>
        <a:buSzPct val="90000"/>
        <a:buFont typeface="Wingdings"/>
        <a:buChar char=""/>
        <a:defRPr kumimoji="0" sz="2100" kern="1200">
          <a:solidFill>
            <a:schemeClr val="tx1"/>
          </a:solidFill>
          <a:latin typeface="+mn-lt"/>
          <a:ea typeface="+mn-ea"/>
          <a:cs typeface="+mn-cs"/>
        </a:defRPr>
      </a:lvl2pPr>
      <a:lvl3pPr marL="747522" indent="-171450" algn="l" rtl="0" eaLnBrk="1" latinLnBrk="0" hangingPunct="1">
        <a:spcBef>
          <a:spcPct val="20000"/>
        </a:spcBef>
        <a:buClr>
          <a:schemeClr val="accent3"/>
        </a:buClr>
        <a:buFont typeface="Arial"/>
        <a:buChar char="▪"/>
        <a:defRPr kumimoji="0" sz="1800" kern="1200">
          <a:solidFill>
            <a:schemeClr val="tx1"/>
          </a:solidFill>
          <a:latin typeface="+mn-lt"/>
          <a:ea typeface="+mn-ea"/>
          <a:cs typeface="+mn-cs"/>
        </a:defRPr>
      </a:lvl3pPr>
      <a:lvl4pPr marL="912114" indent="-137160" algn="l" rtl="0" eaLnBrk="1" latinLnBrk="0" hangingPunct="1">
        <a:spcBef>
          <a:spcPct val="20000"/>
        </a:spcBef>
        <a:buClr>
          <a:schemeClr val="accent4"/>
        </a:buClr>
        <a:buFont typeface="Arial"/>
        <a:buChar char="▪"/>
        <a:defRPr kumimoji="0" sz="1500" kern="1200">
          <a:solidFill>
            <a:schemeClr val="tx1"/>
          </a:solidFill>
          <a:latin typeface="+mn-lt"/>
          <a:ea typeface="+mn-ea"/>
          <a:cs typeface="+mn-cs"/>
        </a:defRPr>
      </a:lvl4pPr>
      <a:lvl5pPr marL="1069848" indent="-137160" algn="l" rtl="0" eaLnBrk="1" latinLnBrk="0" hangingPunct="1">
        <a:spcBef>
          <a:spcPct val="20000"/>
        </a:spcBef>
        <a:buClr>
          <a:schemeClr val="accent5"/>
        </a:buClr>
        <a:buFont typeface="Wingdings 3"/>
        <a:buChar char=""/>
        <a:defRPr kumimoji="0" lang="en-US" sz="1500" kern="1200" smtClean="0">
          <a:solidFill>
            <a:schemeClr val="tx1"/>
          </a:solidFill>
          <a:latin typeface="+mn-lt"/>
          <a:ea typeface="+mn-ea"/>
          <a:cs typeface="+mn-cs"/>
        </a:defRPr>
      </a:lvl5pPr>
      <a:lvl6pPr marL="1220724" indent="-137160" algn="l" rtl="0" eaLnBrk="1" latinLnBrk="0" hangingPunct="1">
        <a:spcBef>
          <a:spcPct val="20000"/>
        </a:spcBef>
        <a:buClr>
          <a:schemeClr val="accent6"/>
        </a:buClr>
        <a:buSzPct val="100000"/>
        <a:buFont typeface="Wingdings 2"/>
        <a:buChar char=""/>
        <a:defRPr kumimoji="0" sz="1500" kern="1200">
          <a:solidFill>
            <a:schemeClr val="tx1"/>
          </a:solidFill>
          <a:latin typeface="+mn-lt"/>
          <a:ea typeface="+mn-ea"/>
          <a:cs typeface="+mn-cs"/>
        </a:defRPr>
      </a:lvl6pPr>
      <a:lvl7pPr marL="1371600" indent="-137160" algn="l" rtl="0" eaLnBrk="1" latinLnBrk="0" hangingPunct="1">
        <a:spcBef>
          <a:spcPct val="20000"/>
        </a:spcBef>
        <a:buClr>
          <a:schemeClr val="accent1"/>
        </a:buClr>
        <a:buSzPct val="100000"/>
        <a:buFont typeface="Wingdings 2"/>
        <a:buChar char=""/>
        <a:defRPr kumimoji="0" sz="1350" kern="1200">
          <a:solidFill>
            <a:schemeClr val="tx1"/>
          </a:solidFill>
          <a:latin typeface="+mn-lt"/>
          <a:ea typeface="+mn-ea"/>
          <a:cs typeface="+mn-cs"/>
        </a:defRPr>
      </a:lvl7pPr>
      <a:lvl8pPr marL="1522476" indent="-137160" algn="l" rtl="0" eaLnBrk="1" latinLnBrk="0" hangingPunct="1">
        <a:spcBef>
          <a:spcPct val="20000"/>
        </a:spcBef>
        <a:buClr>
          <a:schemeClr val="accent2"/>
        </a:buClr>
        <a:buFont typeface="Wingdings 2" pitchFamily="18" charset="2"/>
        <a:buChar char=""/>
        <a:defRPr kumimoji="0" sz="1350" kern="1200">
          <a:solidFill>
            <a:schemeClr val="tx1"/>
          </a:solidFill>
          <a:latin typeface="+mn-lt"/>
          <a:ea typeface="+mn-ea"/>
          <a:cs typeface="+mn-cs"/>
        </a:defRPr>
      </a:lvl8pPr>
      <a:lvl9pPr marL="1673352" indent="-137160" algn="l" rtl="0" eaLnBrk="1" latinLnBrk="0" hangingPunct="1">
        <a:spcBef>
          <a:spcPct val="20000"/>
        </a:spcBef>
        <a:buClr>
          <a:schemeClr val="accent3"/>
        </a:buClr>
        <a:buFont typeface="Wingdings 2" pitchFamily="18" charset="2"/>
        <a:buChar char=""/>
        <a:defRPr kumimoji="0" sz="135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9703F35F-A086-45FF-9370-51B589CF4A12}"/>
              </a:ext>
            </a:extLst>
          </p:cNvPr>
          <p:cNvSpPr>
            <a:spLocks noGrp="1" noChangeArrowheads="1"/>
          </p:cNvSpPr>
          <p:nvPr>
            <p:ph type="title"/>
          </p:nvPr>
        </p:nvSpPr>
        <p:spPr bwMode="auto">
          <a:xfrm>
            <a:off x="671040" y="568861"/>
            <a:ext cx="7806240" cy="1143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6" name="Rectangle 2">
            <a:extLst>
              <a:ext uri="{FF2B5EF4-FFF2-40B4-BE49-F238E27FC236}">
                <a16:creationId xmlns:a16="http://schemas.microsoft.com/office/drawing/2014/main" id="{336B1099-2AEF-4442-9E52-BF6915096005}"/>
              </a:ext>
            </a:extLst>
          </p:cNvPr>
          <p:cNvSpPr>
            <a:spLocks noGrp="1" noChangeArrowheads="1"/>
          </p:cNvSpPr>
          <p:nvPr>
            <p:ph type="body" idx="1"/>
          </p:nvPr>
        </p:nvSpPr>
        <p:spPr bwMode="auto">
          <a:xfrm>
            <a:off x="671040" y="1906761"/>
            <a:ext cx="7806240" cy="43190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extLst>
      <p:ext uri="{BB962C8B-B14F-4D97-AF65-F5344CB8AC3E}">
        <p14:creationId xmlns:p14="http://schemas.microsoft.com/office/powerpoint/2010/main" val="3739278537"/>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 id="2147484037" r:id="rId11"/>
  </p:sldLayoutIdLst>
  <p:txStyles>
    <p:titleStyle>
      <a:lvl1pPr algn="ctr" defTabSz="414726" rtl="0" fontAlgn="base" hangingPunct="0">
        <a:lnSpc>
          <a:spcPct val="93000"/>
        </a:lnSpc>
        <a:spcBef>
          <a:spcPct val="0"/>
        </a:spcBef>
        <a:spcAft>
          <a:spcPct val="0"/>
        </a:spcAft>
        <a:buClr>
          <a:srgbClr val="000000"/>
        </a:buClr>
        <a:buSzPct val="45000"/>
        <a:buFont typeface="Wingdings" panose="05000000000000000000" pitchFamily="2" charset="2"/>
        <a:defRPr sz="2540" b="1" kern="1200">
          <a:solidFill>
            <a:srgbClr val="000000"/>
          </a:solidFill>
          <a:latin typeface="+mj-lt"/>
          <a:ea typeface="+mj-ea"/>
          <a:cs typeface="+mj-cs"/>
        </a:defRPr>
      </a:lvl1pPr>
      <a:lvl2pPr marL="391686" indent="-195843" algn="ctr" defTabSz="414726"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2pPr>
      <a:lvl3pPr marL="587529" indent="-195843" algn="ctr" defTabSz="414726"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3pPr>
      <a:lvl4pPr marL="783372" indent="-195843" algn="ctr" defTabSz="414726"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4pPr>
      <a:lvl5pPr marL="979214" indent="-195843" algn="ctr" defTabSz="414726"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5pPr>
      <a:lvl6pPr marL="1393941" indent="-195843" algn="ctr" defTabSz="414726"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6pPr>
      <a:lvl7pPr marL="1808667" indent="-195843" algn="ctr" defTabSz="414726"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7pPr>
      <a:lvl8pPr marL="2223393" indent="-195843" algn="ctr" defTabSz="414726"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8pPr>
      <a:lvl9pPr marL="2638119" indent="-195843" algn="ctr" defTabSz="414726"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9pPr>
    </p:titleStyle>
    <p:bodyStyle>
      <a:lvl1pPr marL="391686" indent="-293764" algn="l" defTabSz="414726" rtl="0" fontAlgn="base" hangingPunct="0">
        <a:lnSpc>
          <a:spcPct val="93000"/>
        </a:lnSpc>
        <a:spcBef>
          <a:spcPct val="0"/>
        </a:spcBef>
        <a:spcAft>
          <a:spcPts val="806"/>
        </a:spcAft>
        <a:buClr>
          <a:srgbClr val="000000"/>
        </a:buClr>
        <a:buSzPct val="100000"/>
        <a:buFont typeface="Arial" panose="020B0604020202020204" pitchFamily="34" charset="0"/>
        <a:buChar char="•"/>
        <a:defRPr sz="1814" kern="1200">
          <a:solidFill>
            <a:srgbClr val="000000"/>
          </a:solidFill>
          <a:latin typeface="+mn-lt"/>
          <a:ea typeface="+mn-ea"/>
          <a:cs typeface="+mn-cs"/>
        </a:defRPr>
      </a:lvl1pPr>
      <a:lvl2pPr marL="783372" indent="-260644" algn="l" defTabSz="414726" rtl="0" fontAlgn="base" hangingPunct="0">
        <a:lnSpc>
          <a:spcPct val="93000"/>
        </a:lnSpc>
        <a:spcBef>
          <a:spcPct val="0"/>
        </a:spcBef>
        <a:spcAft>
          <a:spcPts val="1032"/>
        </a:spcAft>
        <a:buClr>
          <a:srgbClr val="000000"/>
        </a:buClr>
        <a:buSzPct val="75000"/>
        <a:buFont typeface="Symbol" panose="05050102010706020507" pitchFamily="18" charset="2"/>
        <a:buChar char=""/>
        <a:defRPr sz="2358" kern="1200">
          <a:solidFill>
            <a:srgbClr val="000000"/>
          </a:solidFill>
          <a:latin typeface="+mn-lt"/>
          <a:ea typeface="+mn-ea"/>
          <a:cs typeface="+mn-cs"/>
        </a:defRPr>
      </a:lvl2pPr>
      <a:lvl3pPr marL="1175057" indent="-195843" algn="l" defTabSz="414726" rtl="0" fontAlgn="base" hangingPunct="0">
        <a:lnSpc>
          <a:spcPct val="93000"/>
        </a:lnSpc>
        <a:spcBef>
          <a:spcPct val="0"/>
        </a:spcBef>
        <a:spcAft>
          <a:spcPts val="771"/>
        </a:spcAft>
        <a:buClr>
          <a:srgbClr val="000000"/>
        </a:buClr>
        <a:buSzPct val="45000"/>
        <a:buFont typeface="Wingdings" panose="05000000000000000000" pitchFamily="2" charset="2"/>
        <a:buChar char=""/>
        <a:defRPr sz="2177" kern="1200">
          <a:solidFill>
            <a:srgbClr val="000000"/>
          </a:solidFill>
          <a:latin typeface="+mn-lt"/>
          <a:ea typeface="+mn-ea"/>
          <a:cs typeface="+mn-cs"/>
        </a:defRPr>
      </a:lvl3pPr>
      <a:lvl4pPr marL="1566743" indent="-195843" algn="l" defTabSz="414726" rtl="0" fontAlgn="base" hangingPunct="0">
        <a:lnSpc>
          <a:spcPct val="93000"/>
        </a:lnSpc>
        <a:spcBef>
          <a:spcPct val="0"/>
        </a:spcBef>
        <a:spcAft>
          <a:spcPts val="522"/>
        </a:spcAft>
        <a:buClr>
          <a:srgbClr val="000000"/>
        </a:buClr>
        <a:buSzPct val="75000"/>
        <a:buFont typeface="Symbol" panose="05050102010706020507" pitchFamily="18" charset="2"/>
        <a:buChar char=""/>
        <a:defRPr sz="1814" kern="1200">
          <a:solidFill>
            <a:srgbClr val="000000"/>
          </a:solidFill>
          <a:latin typeface="+mn-lt"/>
          <a:ea typeface="+mn-ea"/>
          <a:cs typeface="+mn-cs"/>
        </a:defRPr>
      </a:lvl4pPr>
      <a:lvl5pPr marL="1958429" indent="-195843" algn="l" defTabSz="414726" rtl="0" fontAlgn="base" hangingPunct="0">
        <a:lnSpc>
          <a:spcPct val="93000"/>
        </a:lnSpc>
        <a:spcBef>
          <a:spcPct val="0"/>
        </a:spcBef>
        <a:spcAft>
          <a:spcPts val="261"/>
        </a:spcAft>
        <a:buClr>
          <a:srgbClr val="000000"/>
        </a:buClr>
        <a:buSzPct val="45000"/>
        <a:buFont typeface="Wingdings" panose="05000000000000000000" pitchFamily="2" charset="2"/>
        <a:buChar char=""/>
        <a:defRPr sz="1814" kern="1200">
          <a:solidFill>
            <a:srgbClr val="000000"/>
          </a:solidFill>
          <a:latin typeface="+mn-lt"/>
          <a:ea typeface="+mn-ea"/>
          <a:cs typeface="+mn-cs"/>
        </a:defRPr>
      </a:lvl5pPr>
      <a:lvl6pPr marL="2280994" indent="-207363" algn="l" defTabSz="829452"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6pPr>
      <a:lvl7pPr marL="2695720" indent="-207363" algn="l" defTabSz="829452"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7pPr>
      <a:lvl8pPr marL="3110446" indent="-207363" algn="l" defTabSz="829452"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8pPr>
      <a:lvl9pPr marL="3525172" indent="-207363" algn="l" defTabSz="829452"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9pPr>
    </p:bodyStyle>
    <p:otherStyle>
      <a:defPPr>
        <a:defRPr lang="en-US"/>
      </a:defPPr>
      <a:lvl1pPr marL="0" algn="l" defTabSz="829452" rtl="0" eaLnBrk="1" latinLnBrk="0" hangingPunct="1">
        <a:defRPr sz="1633" kern="1200">
          <a:solidFill>
            <a:schemeClr val="tx1"/>
          </a:solidFill>
          <a:latin typeface="+mn-lt"/>
          <a:ea typeface="+mn-ea"/>
          <a:cs typeface="+mn-cs"/>
        </a:defRPr>
      </a:lvl1pPr>
      <a:lvl2pPr marL="414726" algn="l" defTabSz="829452" rtl="0" eaLnBrk="1" latinLnBrk="0" hangingPunct="1">
        <a:defRPr sz="1633" kern="1200">
          <a:solidFill>
            <a:schemeClr val="tx1"/>
          </a:solidFill>
          <a:latin typeface="+mn-lt"/>
          <a:ea typeface="+mn-ea"/>
          <a:cs typeface="+mn-cs"/>
        </a:defRPr>
      </a:lvl2pPr>
      <a:lvl3pPr marL="829452" algn="l" defTabSz="829452" rtl="0" eaLnBrk="1" latinLnBrk="0" hangingPunct="1">
        <a:defRPr sz="1633" kern="1200">
          <a:solidFill>
            <a:schemeClr val="tx1"/>
          </a:solidFill>
          <a:latin typeface="+mn-lt"/>
          <a:ea typeface="+mn-ea"/>
          <a:cs typeface="+mn-cs"/>
        </a:defRPr>
      </a:lvl3pPr>
      <a:lvl4pPr marL="1244178" algn="l" defTabSz="829452" rtl="0" eaLnBrk="1" latinLnBrk="0" hangingPunct="1">
        <a:defRPr sz="1633" kern="1200">
          <a:solidFill>
            <a:schemeClr val="tx1"/>
          </a:solidFill>
          <a:latin typeface="+mn-lt"/>
          <a:ea typeface="+mn-ea"/>
          <a:cs typeface="+mn-cs"/>
        </a:defRPr>
      </a:lvl4pPr>
      <a:lvl5pPr marL="1658904" algn="l" defTabSz="829452" rtl="0" eaLnBrk="1" latinLnBrk="0" hangingPunct="1">
        <a:defRPr sz="1633" kern="1200">
          <a:solidFill>
            <a:schemeClr val="tx1"/>
          </a:solidFill>
          <a:latin typeface="+mn-lt"/>
          <a:ea typeface="+mn-ea"/>
          <a:cs typeface="+mn-cs"/>
        </a:defRPr>
      </a:lvl5pPr>
      <a:lvl6pPr marL="2073631" algn="l" defTabSz="829452" rtl="0" eaLnBrk="1" latinLnBrk="0" hangingPunct="1">
        <a:defRPr sz="1633" kern="1200">
          <a:solidFill>
            <a:schemeClr val="tx1"/>
          </a:solidFill>
          <a:latin typeface="+mn-lt"/>
          <a:ea typeface="+mn-ea"/>
          <a:cs typeface="+mn-cs"/>
        </a:defRPr>
      </a:lvl6pPr>
      <a:lvl7pPr marL="2488357" algn="l" defTabSz="829452" rtl="0" eaLnBrk="1" latinLnBrk="0" hangingPunct="1">
        <a:defRPr sz="1633" kern="1200">
          <a:solidFill>
            <a:schemeClr val="tx1"/>
          </a:solidFill>
          <a:latin typeface="+mn-lt"/>
          <a:ea typeface="+mn-ea"/>
          <a:cs typeface="+mn-cs"/>
        </a:defRPr>
      </a:lvl7pPr>
      <a:lvl8pPr marL="2903083" algn="l" defTabSz="829452" rtl="0" eaLnBrk="1" latinLnBrk="0" hangingPunct="1">
        <a:defRPr sz="1633" kern="1200">
          <a:solidFill>
            <a:schemeClr val="tx1"/>
          </a:solidFill>
          <a:latin typeface="+mn-lt"/>
          <a:ea typeface="+mn-ea"/>
          <a:cs typeface="+mn-cs"/>
        </a:defRPr>
      </a:lvl8pPr>
      <a:lvl9pPr marL="3317809" algn="l" defTabSz="829452" rtl="0" eaLnBrk="1" latinLnBrk="0" hangingPunct="1">
        <a:defRPr sz="163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F17E6B-96D9-B969-10F5-21A7DF9F5B3F}"/>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1048E1-F8FC-5FAB-EEE5-5C4BDF31773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064EBE-93A6-CD8E-0A56-9B5572AC94C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1691109-F4F8-4597-962C-A4F4B7960636}" type="datetimeFigureOut">
              <a:rPr lang="en-US" smtClean="0"/>
              <a:t>1/22/2025</a:t>
            </a:fld>
            <a:endParaRPr lang="en-US"/>
          </a:p>
        </p:txBody>
      </p:sp>
      <p:sp>
        <p:nvSpPr>
          <p:cNvPr id="5" name="Footer Placeholder 4">
            <a:extLst>
              <a:ext uri="{FF2B5EF4-FFF2-40B4-BE49-F238E27FC236}">
                <a16:creationId xmlns:a16="http://schemas.microsoft.com/office/drawing/2014/main" id="{EFDBE0B3-2161-8B40-5C1C-C88B67104C7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248949-E086-3D84-ED4B-7C7E16C7B7B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7FAD9F-AEE9-406E-B720-57D2B9DB2816}" type="slidenum">
              <a:rPr lang="en-US" smtClean="0"/>
              <a:t>‹#›</a:t>
            </a:fld>
            <a:endParaRPr lang="en-US"/>
          </a:p>
        </p:txBody>
      </p:sp>
    </p:spTree>
    <p:extLst>
      <p:ext uri="{BB962C8B-B14F-4D97-AF65-F5344CB8AC3E}">
        <p14:creationId xmlns:p14="http://schemas.microsoft.com/office/powerpoint/2010/main" val="3671250749"/>
      </p:ext>
    </p:extLst>
  </p:cSld>
  <p:clrMap bg1="lt1" tx1="dk1" bg2="lt2" tx2="dk2" accent1="accent1" accent2="accent2" accent3="accent3" accent4="accent4" accent5="accent5" accent6="accent6" hlink="hlink" folHlink="folHlink"/>
  <p:sldLayoutIdLst>
    <p:sldLayoutId id="2147484039" r:id="rId1"/>
    <p:sldLayoutId id="2147484040" r:id="rId2"/>
    <p:sldLayoutId id="2147484041" r:id="rId3"/>
    <p:sldLayoutId id="2147484042" r:id="rId4"/>
    <p:sldLayoutId id="2147484043" r:id="rId5"/>
    <p:sldLayoutId id="2147484044" r:id="rId6"/>
    <p:sldLayoutId id="2147484045" r:id="rId7"/>
    <p:sldLayoutId id="2147484046" r:id="rId8"/>
    <p:sldLayoutId id="2147484047" r:id="rId9"/>
    <p:sldLayoutId id="2147484048" r:id="rId10"/>
    <p:sldLayoutId id="214748404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hyperlink" Target="http://127.0.0.1:8081/plosone/article?id=info:doi/10.1371/journal.pone.0113758"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nature.com/nature/journal/v440/n7084/extref/nature04513-s1.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cercor.oxfordjournals.org/search?author1=Peter+J.+Uhlhaas&amp;sortspec=date&amp;submit=Submit" TargetMode="External"/><Relationship Id="rId13" Type="http://schemas.openxmlformats.org/officeDocument/2006/relationships/hyperlink" Target="http://cercor.oxfordjournals.org/content/early/2013/12/13/cercor.bht333.full.pdf+html" TargetMode="External"/><Relationship Id="rId3" Type="http://schemas.openxmlformats.org/officeDocument/2006/relationships/hyperlink" Target="http://cercor.oxfordjournals.org/content/early/2013/12/13/cercor.bht333#aff-1" TargetMode="External"/><Relationship Id="rId7" Type="http://schemas.openxmlformats.org/officeDocument/2006/relationships/hyperlink" Target="http://cercor.oxfordjournals.org/content/early/2013/12/13/cercor.bht333#corresp-1" TargetMode="External"/><Relationship Id="rId12" Type="http://schemas.openxmlformats.org/officeDocument/2006/relationships/hyperlink" Target="http://cercor.oxfordjournals.org/search?author1=Marcus+Kaiser&amp;sortspec=date&amp;submit=Submit" TargetMode="External"/><Relationship Id="rId2" Type="http://schemas.openxmlformats.org/officeDocument/2006/relationships/hyperlink" Target="http://cercor.oxfordjournals.org/search?author1=Sol+Lim&amp;sortspec=date&amp;submit=Submit" TargetMode="External"/><Relationship Id="rId1" Type="http://schemas.openxmlformats.org/officeDocument/2006/relationships/slideLayout" Target="../slideLayouts/slideLayout2.xml"/><Relationship Id="rId6" Type="http://schemas.openxmlformats.org/officeDocument/2006/relationships/hyperlink" Target="http://cercor.oxfordjournals.org/content/early/2013/12/13/cercor.bht333#aff-3" TargetMode="External"/><Relationship Id="rId11" Type="http://schemas.openxmlformats.org/officeDocument/2006/relationships/hyperlink" Target="http://cercor.oxfordjournals.org/content/early/2013/12/13/cercor.bht333#aff-6" TargetMode="External"/><Relationship Id="rId5" Type="http://schemas.openxmlformats.org/officeDocument/2006/relationships/hyperlink" Target="http://cercor.oxfordjournals.org/search?author1=Cheol+E.+Han&amp;sortspec=date&amp;submit=Submit" TargetMode="External"/><Relationship Id="rId10" Type="http://schemas.openxmlformats.org/officeDocument/2006/relationships/hyperlink" Target="http://cercor.oxfordjournals.org/content/early/2013/12/13/cercor.bht333#aff-5" TargetMode="External"/><Relationship Id="rId4" Type="http://schemas.openxmlformats.org/officeDocument/2006/relationships/hyperlink" Target="http://cercor.oxfordjournals.org/content/early/2013/12/13/cercor.bht333#aff-2" TargetMode="External"/><Relationship Id="rId9" Type="http://schemas.openxmlformats.org/officeDocument/2006/relationships/hyperlink" Target="http://cercor.oxfordjournals.org/content/early/2013/12/13/cercor.bht333#aff-4"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nature.com/articles/s41583-021-00457-5"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nature.com/articles/s41583-021-00457-5" TargetMode="Externa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4.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5.xml"/><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44.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9.xml"/><Relationship Id="rId5" Type="http://schemas.openxmlformats.org/officeDocument/2006/relationships/image" Target="../media/image47.png"/><Relationship Id="rId4" Type="http://schemas.openxmlformats.org/officeDocument/2006/relationships/image" Target="../media/image46.jpeg"/></Relationships>
</file>

<file path=ppt/slides/_rels/slide6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29.xml"/><Relationship Id="rId5" Type="http://schemas.openxmlformats.org/officeDocument/2006/relationships/image" Target="../media/image47.png"/><Relationship Id="rId4" Type="http://schemas.openxmlformats.org/officeDocument/2006/relationships/image" Target="../media/image48.jpeg"/></Relationships>
</file>

<file path=ppt/slides/_rels/slide69.xml.rels><?xml version="1.0" encoding="UTF-8" standalone="yes"?>
<Relationships xmlns="http://schemas.openxmlformats.org/package/2006/relationships"><Relationship Id="rId8" Type="http://schemas.openxmlformats.org/officeDocument/2006/relationships/hyperlink" Target="https://pubmed.ncbi.nlm.nih.gov/?term=%22Noble%20KG%22%5BAuthor%5D" TargetMode="External"/><Relationship Id="rId3" Type="http://schemas.openxmlformats.org/officeDocument/2006/relationships/hyperlink" Target="https://pubmed.ncbi.nlm.nih.gov/?term=%22Gennetian%20LA%22%5BAuthor%5D" TargetMode="External"/><Relationship Id="rId7" Type="http://schemas.openxmlformats.org/officeDocument/2006/relationships/hyperlink" Target="https://pubmed.ncbi.nlm.nih.gov/?term=%22Magnuson%20K%22%5BAuthor%5D" TargetMode="External"/><Relationship Id="rId2" Type="http://schemas.openxmlformats.org/officeDocument/2006/relationships/hyperlink" Target="https://doi.org/10.21203/rs.3.rs-2507540/v1" TargetMode="External"/><Relationship Id="rId1" Type="http://schemas.openxmlformats.org/officeDocument/2006/relationships/slideLayout" Target="../slideLayouts/slideLayout29.xml"/><Relationship Id="rId6" Type="http://schemas.openxmlformats.org/officeDocument/2006/relationships/hyperlink" Target="https://pubmed.ncbi.nlm.nih.gov/?term=%22Halpern-Meekin%20S%22%5BAuthor%5D" TargetMode="External"/><Relationship Id="rId5" Type="http://schemas.openxmlformats.org/officeDocument/2006/relationships/hyperlink" Target="https://pubmed.ncbi.nlm.nih.gov/?term=%22Fox%20NA%22%5BAuthor%5D" TargetMode="External"/><Relationship Id="rId4" Type="http://schemas.openxmlformats.org/officeDocument/2006/relationships/hyperlink" Target="https://pubmed.ncbi.nlm.nih.gov/?term=%22Duncan%20G%22%5BAuthor%5D" TargetMode="External"/><Relationship Id="rId9" Type="http://schemas.openxmlformats.org/officeDocument/2006/relationships/hyperlink" Target="https://pubmed.ncbi.nlm.nih.gov/?term=%22Yoshikawa%20H%22%5BAuthor%5D"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jpeg"/></Relationships>
</file>

<file path=ppt/slides/_rels/slide84.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9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9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gif"/><Relationship Id="rId1" Type="http://schemas.openxmlformats.org/officeDocument/2006/relationships/slideLayout" Target="../slideLayouts/slideLayout6.xml"/><Relationship Id="rId4" Type="http://schemas.openxmlformats.org/officeDocument/2006/relationships/image" Target="../media/image73.png"/></Relationships>
</file>

<file path=ppt/slides/_rels/slide101.xml.rels><?xml version="1.0" encoding="UTF-8" standalone="yes"?>
<Relationships xmlns="http://schemas.openxmlformats.org/package/2006/relationships"><Relationship Id="rId3" Type="http://schemas.openxmlformats.org/officeDocument/2006/relationships/image" Target="../media/image75.gif"/><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6.xml"/><Relationship Id="rId4" Type="http://schemas.openxmlformats.org/officeDocument/2006/relationships/image" Target="../media/image78.png"/></Relationships>
</file>

<file path=ppt/slides/_rels/slide10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0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7.png"/><Relationship Id="rId7" Type="http://schemas.openxmlformats.org/officeDocument/2006/relationships/diagramColors" Target="../diagrams/colors3.xm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88.png"/></Relationships>
</file>

<file path=ppt/slides/_rels/slide11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981200"/>
            <a:ext cx="8001000" cy="609600"/>
          </a:xfrm>
        </p:spPr>
        <p:txBody>
          <a:bodyPr>
            <a:noAutofit/>
          </a:bodyPr>
          <a:lstStyle/>
          <a:p>
            <a:pPr algn="ctr"/>
            <a:r>
              <a:rPr lang="en-US" sz="6000" dirty="0"/>
              <a:t>Advanced </a:t>
            </a:r>
            <a:br>
              <a:rPr lang="en-US" sz="6000" dirty="0"/>
            </a:br>
            <a:r>
              <a:rPr lang="en-US" sz="6000" dirty="0"/>
              <a:t>Developmental </a:t>
            </a:r>
            <a:br>
              <a:rPr lang="en-US" sz="6000" dirty="0"/>
            </a:br>
            <a:r>
              <a:rPr lang="en-US" sz="6000" dirty="0"/>
              <a:t>Psychology</a:t>
            </a:r>
          </a:p>
        </p:txBody>
      </p:sp>
      <p:sp>
        <p:nvSpPr>
          <p:cNvPr id="2051" name="Rectangle 3"/>
          <p:cNvSpPr>
            <a:spLocks noGrp="1" noChangeArrowheads="1"/>
          </p:cNvSpPr>
          <p:nvPr>
            <p:ph type="subTitle" idx="1"/>
          </p:nvPr>
        </p:nvSpPr>
        <p:spPr>
          <a:xfrm>
            <a:off x="1600200" y="4648200"/>
            <a:ext cx="6400800" cy="1752600"/>
          </a:xfrm>
        </p:spPr>
        <p:txBody>
          <a:bodyPr>
            <a:normAutofit/>
          </a:bodyPr>
          <a:lstStyle/>
          <a:p>
            <a:pPr algn="ctr">
              <a:lnSpc>
                <a:spcPct val="90000"/>
              </a:lnSpc>
            </a:pPr>
            <a:r>
              <a:rPr lang="en-US" sz="2400" dirty="0"/>
              <a:t>PSY 620P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midterm question</a:t>
            </a:r>
          </a:p>
        </p:txBody>
      </p:sp>
      <p:sp>
        <p:nvSpPr>
          <p:cNvPr id="3" name="Content Placeholder 2"/>
          <p:cNvSpPr>
            <a:spLocks noGrp="1"/>
          </p:cNvSpPr>
          <p:nvPr>
            <p:ph idx="1"/>
          </p:nvPr>
        </p:nvSpPr>
        <p:spPr/>
        <p:txBody>
          <a:bodyPr>
            <a:normAutofit/>
          </a:bodyPr>
          <a:lstStyle/>
          <a:p>
            <a:r>
              <a:rPr lang="en-US" dirty="0" err="1">
                <a:latin typeface="Times New Roman" panose="02020603050405020304" pitchFamily="18" charset="0"/>
              </a:rPr>
              <a:t>Conradt</a:t>
            </a:r>
            <a:r>
              <a:rPr lang="en-US" dirty="0">
                <a:latin typeface="Times New Roman" panose="02020603050405020304" pitchFamily="18" charset="0"/>
              </a:rPr>
              <a:t> et al. report that high maternal depressive symptoms and insensitive behavior during face-to-face play are associated with higher levels of methylation of NR3C1 and 11b-HSD2 but lower cortisol. Design a follow-up study which addresses weaknesses in the parent study. Indicate how data will be analyzed, and the intellectual significance of possible findings. </a:t>
            </a:r>
          </a:p>
          <a:p>
            <a:endParaRPr lang="en-US" dirty="0"/>
          </a:p>
        </p:txBody>
      </p:sp>
    </p:spTree>
    <p:extLst>
      <p:ext uri="{BB962C8B-B14F-4D97-AF65-F5344CB8AC3E}">
        <p14:creationId xmlns:p14="http://schemas.microsoft.com/office/powerpoint/2010/main" val="4111075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Neural development </a:t>
            </a:r>
            <a:br>
              <a:rPr lang="en-US" dirty="0"/>
            </a:br>
            <a:r>
              <a:rPr lang="en-US" dirty="0"/>
              <a:t>(and behavioral associations)</a:t>
            </a:r>
          </a:p>
        </p:txBody>
      </p:sp>
      <p:sp>
        <p:nvSpPr>
          <p:cNvPr id="3" name="Content Placeholder 2"/>
          <p:cNvSpPr>
            <a:spLocks noGrp="1"/>
          </p:cNvSpPr>
          <p:nvPr>
            <p:ph idx="1"/>
          </p:nvPr>
        </p:nvSpPr>
        <p:spPr/>
        <p:txBody>
          <a:bodyPr>
            <a:normAutofit fontScale="62500" lnSpcReduction="20000"/>
          </a:bodyPr>
          <a:lstStyle/>
          <a:p>
            <a:r>
              <a:rPr lang="en-US" dirty="0"/>
              <a:t>Ontogeny and phylogeny</a:t>
            </a:r>
          </a:p>
          <a:p>
            <a:r>
              <a:rPr lang="en-US" dirty="0"/>
              <a:t>Longer gestation and cognitive development</a:t>
            </a:r>
          </a:p>
          <a:p>
            <a:r>
              <a:rPr lang="en-US" dirty="0"/>
              <a:t>Intelligence &amp; cortical maturation dynamics</a:t>
            </a:r>
          </a:p>
          <a:p>
            <a:pPr lvl="1"/>
            <a:r>
              <a:rPr lang="en-US" i="1" dirty="0"/>
              <a:t>cortical thickness</a:t>
            </a:r>
          </a:p>
          <a:p>
            <a:pPr lvl="2"/>
            <a:r>
              <a:rPr lang="en-US" dirty="0"/>
              <a:t>Shaw, </a:t>
            </a:r>
            <a:r>
              <a:rPr lang="en-US" dirty="0" err="1"/>
              <a:t>Burgaleta</a:t>
            </a:r>
            <a:endParaRPr lang="en-US" dirty="0"/>
          </a:p>
          <a:p>
            <a:r>
              <a:rPr lang="en-US" dirty="0"/>
              <a:t>Autism Hazlett et al – early brain overgrowth (</a:t>
            </a:r>
            <a:r>
              <a:rPr lang="en-US" i="1" dirty="0"/>
              <a:t>surface area)</a:t>
            </a:r>
            <a:endParaRPr lang="en-US" dirty="0"/>
          </a:p>
          <a:p>
            <a:r>
              <a:rPr lang="en-US" dirty="0"/>
              <a:t>Higher SES as longer period of neural enrichment</a:t>
            </a:r>
          </a:p>
          <a:p>
            <a:r>
              <a:rPr lang="en-US" sz="3200" dirty="0"/>
              <a:t>Environmental influences on the pace of brain development </a:t>
            </a:r>
            <a:r>
              <a:rPr lang="en-US" sz="2300" dirty="0"/>
              <a:t>(Tooley/Tooler-</a:t>
            </a:r>
            <a:r>
              <a:rPr lang="en-US" sz="2300" dirty="0" err="1"/>
              <a:t>Renfree</a:t>
            </a:r>
            <a:r>
              <a:rPr lang="en-US" sz="2300" dirty="0"/>
              <a:t>)</a:t>
            </a:r>
          </a:p>
          <a:p>
            <a:r>
              <a:rPr lang="en-US" dirty="0"/>
              <a:t>A Randomized Controlled Trial of a Parenting Intervention During Infancy Alters Amygdala-Prefrontal Circuitry in Middle Childhood </a:t>
            </a:r>
            <a:r>
              <a:rPr lang="en-US" sz="2900" dirty="0"/>
              <a:t>(</a:t>
            </a:r>
            <a:r>
              <a:rPr lang="en-US" sz="2800" dirty="0"/>
              <a:t>Valadez</a:t>
            </a:r>
            <a:r>
              <a:rPr lang="en-US" dirty="0"/>
              <a:t>)</a:t>
            </a:r>
          </a:p>
          <a:p>
            <a:r>
              <a:rPr lang="en-US" i="1" dirty="0"/>
              <a:t>Mom behavior </a:t>
            </a:r>
            <a:r>
              <a:rPr lang="en-US" dirty="0">
                <a:sym typeface="Wingdings" panose="05000000000000000000" pitchFamily="2" charset="2"/>
              </a:rPr>
              <a:t></a:t>
            </a:r>
            <a:r>
              <a:rPr lang="en-US" dirty="0"/>
              <a:t> infant EEG power development (Bell) </a:t>
            </a:r>
          </a:p>
          <a:p>
            <a:r>
              <a:rPr lang="en-US" dirty="0"/>
              <a:t>Developmental changes in </a:t>
            </a:r>
            <a:r>
              <a:rPr lang="en-US" i="1" dirty="0"/>
              <a:t>variability</a:t>
            </a:r>
            <a:r>
              <a:rPr lang="en-US" dirty="0"/>
              <a:t> (Nomi, et al.)</a:t>
            </a:r>
          </a:p>
          <a:p>
            <a:endParaRPr lang="en-US" dirty="0"/>
          </a:p>
          <a:p>
            <a:r>
              <a:rPr lang="en-US" dirty="0"/>
              <a:t>------------------------------------</a:t>
            </a:r>
          </a:p>
          <a:p>
            <a:r>
              <a:rPr lang="en-US" dirty="0"/>
              <a:t>Cortisol and SES</a:t>
            </a:r>
          </a:p>
          <a:p>
            <a:r>
              <a:rPr lang="en-US" dirty="0"/>
              <a:t>How to study the infant brain</a:t>
            </a:r>
          </a:p>
          <a:p>
            <a:r>
              <a:rPr lang="en-US" dirty="0"/>
              <a:t>Infant brain development</a:t>
            </a:r>
          </a:p>
          <a:p>
            <a:pPr lvl="1"/>
            <a:endParaRPr lang="en-US" dirty="0"/>
          </a:p>
          <a:p>
            <a:endParaRPr lang="en-US" dirty="0"/>
          </a:p>
        </p:txBody>
      </p:sp>
      <p:sp>
        <p:nvSpPr>
          <p:cNvPr id="5" name="TextBox 4">
            <a:extLst>
              <a:ext uri="{FF2B5EF4-FFF2-40B4-BE49-F238E27FC236}">
                <a16:creationId xmlns:a16="http://schemas.microsoft.com/office/drawing/2014/main" id="{5D410762-2447-49D9-9BD6-9C9DE0132E99}"/>
              </a:ext>
            </a:extLst>
          </p:cNvPr>
          <p:cNvSpPr txBox="1"/>
          <p:nvPr/>
        </p:nvSpPr>
        <p:spPr>
          <a:xfrm>
            <a:off x="9525000" y="4495800"/>
            <a:ext cx="4609706" cy="369332"/>
          </a:xfrm>
          <a:prstGeom prst="rect">
            <a:avLst/>
          </a:prstGeom>
          <a:noFill/>
        </p:spPr>
        <p:txBody>
          <a:bodyPr wrap="square">
            <a:spAutoFit/>
          </a:bodyPr>
          <a:lstStyle/>
          <a:p>
            <a:r>
              <a:rPr lang="en-US" dirty="0"/>
              <a:t>Brain development / risk-taking (Casey)</a:t>
            </a:r>
          </a:p>
        </p:txBody>
      </p:sp>
    </p:spTree>
    <p:extLst>
      <p:ext uri="{BB962C8B-B14F-4D97-AF65-F5344CB8AC3E}">
        <p14:creationId xmlns:p14="http://schemas.microsoft.com/office/powerpoint/2010/main" val="2974058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Text Box 1"/>
          <p:cNvSpPr txBox="1">
            <a:spLocks noChangeArrowheads="1"/>
          </p:cNvSpPr>
          <p:nvPr/>
        </p:nvSpPr>
        <p:spPr bwMode="auto">
          <a:xfrm>
            <a:off x="325438" y="381000"/>
            <a:ext cx="84931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Comic Sans MS" pitchFamily="66" charset="0"/>
              </a:defRPr>
            </a:lvl1pPr>
            <a:lvl2pPr marL="742950" indent="-285750"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Comic Sans MS" pitchFamily="66" charset="0"/>
              </a:defRPr>
            </a:lvl2pPr>
            <a:lvl3pPr marL="1143000" indent="-228600"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Comic Sans MS" pitchFamily="66" charset="0"/>
              </a:defRPr>
            </a:lvl3pPr>
            <a:lvl4pPr marL="1600200" indent="-228600"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Comic Sans MS" pitchFamily="66" charset="0"/>
              </a:defRPr>
            </a:lvl4pPr>
            <a:lvl5pPr marL="2057400" indent="-228600" eaLnBrk="0" hangingPunct="0">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Comic Sans MS" pitchFamily="66" charset="0"/>
              </a:defRPr>
            </a:lvl5pPr>
            <a:lvl6pPr marL="25146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Comic Sans MS" pitchFamily="66" charset="0"/>
              </a:defRPr>
            </a:lvl6pPr>
            <a:lvl7pPr marL="29718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Comic Sans MS" pitchFamily="66" charset="0"/>
              </a:defRPr>
            </a:lvl7pPr>
            <a:lvl8pPr marL="34290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Comic Sans MS" pitchFamily="66" charset="0"/>
              </a:defRPr>
            </a:lvl8pPr>
            <a:lvl9pPr marL="3886200" indent="-228600" eaLnBrk="0" fontAlgn="base" hangingPunct="0">
              <a:spcBef>
                <a:spcPct val="0"/>
              </a:spcBef>
              <a:spcAft>
                <a:spcPct val="0"/>
              </a:spcAft>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defRPr sz="2400">
                <a:solidFill>
                  <a:schemeClr val="tx1"/>
                </a:solidFill>
                <a:latin typeface="Comic Sans MS" pitchFamily="66" charset="0"/>
              </a:defRPr>
            </a:lvl9pPr>
          </a:lstStyle>
          <a:p>
            <a:pPr algn="ctr" eaLnBrk="1" hangingPunct="1"/>
            <a:r>
              <a:rPr lang="en-GB" altLang="en-US" sz="1500" b="1">
                <a:solidFill>
                  <a:srgbClr val="000000"/>
                </a:solidFill>
                <a:latin typeface="Arial" pitchFamily="34" charset="0"/>
                <a:ea typeface="msgothic"/>
                <a:cs typeface="msgothic"/>
              </a:rPr>
              <a:t>Postnatal cortical surface expansion.</a:t>
            </a:r>
          </a:p>
        </p:txBody>
      </p:sp>
      <p:pic>
        <p:nvPicPr>
          <p:cNvPr id="153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5943600"/>
            <a:ext cx="350202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536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750" y="979489"/>
            <a:ext cx="7074074" cy="473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5365" name="Text Box 4"/>
          <p:cNvSpPr txBox="1">
            <a:spLocks noChangeArrowheads="1"/>
          </p:cNvSpPr>
          <p:nvPr/>
        </p:nvSpPr>
        <p:spPr bwMode="auto">
          <a:xfrm>
            <a:off x="920750" y="5972175"/>
            <a:ext cx="39179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eaLnBrk="0" hangingPunct="0">
              <a:tabLst>
                <a:tab pos="655638" algn="l"/>
                <a:tab pos="1312863" algn="l"/>
                <a:tab pos="1968500" algn="l"/>
                <a:tab pos="2625725" algn="l"/>
                <a:tab pos="3282950" algn="l"/>
              </a:tabLst>
              <a:defRPr sz="2400">
                <a:solidFill>
                  <a:schemeClr val="tx1"/>
                </a:solidFill>
                <a:latin typeface="Comic Sans MS" pitchFamily="66" charset="0"/>
              </a:defRPr>
            </a:lvl1pPr>
            <a:lvl2pPr marL="742950" indent="-285750" eaLnBrk="0" hangingPunct="0">
              <a:tabLst>
                <a:tab pos="655638" algn="l"/>
                <a:tab pos="1312863" algn="l"/>
                <a:tab pos="1968500" algn="l"/>
                <a:tab pos="2625725" algn="l"/>
                <a:tab pos="3282950" algn="l"/>
              </a:tabLst>
              <a:defRPr sz="2400">
                <a:solidFill>
                  <a:schemeClr val="tx1"/>
                </a:solidFill>
                <a:latin typeface="Comic Sans MS" pitchFamily="66" charset="0"/>
              </a:defRPr>
            </a:lvl2pPr>
            <a:lvl3pPr marL="1143000" indent="-228600" eaLnBrk="0" hangingPunct="0">
              <a:tabLst>
                <a:tab pos="655638" algn="l"/>
                <a:tab pos="1312863" algn="l"/>
                <a:tab pos="1968500" algn="l"/>
                <a:tab pos="2625725" algn="l"/>
                <a:tab pos="3282950" algn="l"/>
              </a:tabLst>
              <a:defRPr sz="2400">
                <a:solidFill>
                  <a:schemeClr val="tx1"/>
                </a:solidFill>
                <a:latin typeface="Comic Sans MS" pitchFamily="66" charset="0"/>
              </a:defRPr>
            </a:lvl3pPr>
            <a:lvl4pPr marL="1600200" indent="-228600" eaLnBrk="0" hangingPunct="0">
              <a:tabLst>
                <a:tab pos="655638" algn="l"/>
                <a:tab pos="1312863" algn="l"/>
                <a:tab pos="1968500" algn="l"/>
                <a:tab pos="2625725" algn="l"/>
                <a:tab pos="3282950" algn="l"/>
              </a:tabLst>
              <a:defRPr sz="2400">
                <a:solidFill>
                  <a:schemeClr val="tx1"/>
                </a:solidFill>
                <a:latin typeface="Comic Sans MS" pitchFamily="66" charset="0"/>
              </a:defRPr>
            </a:lvl4pPr>
            <a:lvl5pPr marL="2057400" indent="-228600" eaLnBrk="0" hangingPunct="0">
              <a:tabLst>
                <a:tab pos="655638" algn="l"/>
                <a:tab pos="1312863" algn="l"/>
                <a:tab pos="1968500" algn="l"/>
                <a:tab pos="2625725" algn="l"/>
                <a:tab pos="3282950" algn="l"/>
              </a:tabLst>
              <a:defRPr sz="2400">
                <a:solidFill>
                  <a:schemeClr val="tx1"/>
                </a:solidFill>
                <a:latin typeface="Comic Sans MS" pitchFamily="66" charset="0"/>
              </a:defRPr>
            </a:lvl5pPr>
            <a:lvl6pPr marL="2514600" indent="-228600" eaLnBrk="0" fontAlgn="base" hangingPunct="0">
              <a:spcBef>
                <a:spcPct val="0"/>
              </a:spcBef>
              <a:spcAft>
                <a:spcPct val="0"/>
              </a:spcAft>
              <a:tabLst>
                <a:tab pos="655638" algn="l"/>
                <a:tab pos="1312863" algn="l"/>
                <a:tab pos="1968500" algn="l"/>
                <a:tab pos="2625725" algn="l"/>
                <a:tab pos="3282950" algn="l"/>
              </a:tabLst>
              <a:defRPr sz="2400">
                <a:solidFill>
                  <a:schemeClr val="tx1"/>
                </a:solidFill>
                <a:latin typeface="Comic Sans MS" pitchFamily="66" charset="0"/>
              </a:defRPr>
            </a:lvl6pPr>
            <a:lvl7pPr marL="2971800" indent="-228600" eaLnBrk="0" fontAlgn="base" hangingPunct="0">
              <a:spcBef>
                <a:spcPct val="0"/>
              </a:spcBef>
              <a:spcAft>
                <a:spcPct val="0"/>
              </a:spcAft>
              <a:tabLst>
                <a:tab pos="655638" algn="l"/>
                <a:tab pos="1312863" algn="l"/>
                <a:tab pos="1968500" algn="l"/>
                <a:tab pos="2625725" algn="l"/>
                <a:tab pos="3282950" algn="l"/>
              </a:tabLst>
              <a:defRPr sz="2400">
                <a:solidFill>
                  <a:schemeClr val="tx1"/>
                </a:solidFill>
                <a:latin typeface="Comic Sans MS" pitchFamily="66" charset="0"/>
              </a:defRPr>
            </a:lvl7pPr>
            <a:lvl8pPr marL="3429000" indent="-228600" eaLnBrk="0" fontAlgn="base" hangingPunct="0">
              <a:spcBef>
                <a:spcPct val="0"/>
              </a:spcBef>
              <a:spcAft>
                <a:spcPct val="0"/>
              </a:spcAft>
              <a:tabLst>
                <a:tab pos="655638" algn="l"/>
                <a:tab pos="1312863" algn="l"/>
                <a:tab pos="1968500" algn="l"/>
                <a:tab pos="2625725" algn="l"/>
                <a:tab pos="3282950" algn="l"/>
              </a:tabLst>
              <a:defRPr sz="2400">
                <a:solidFill>
                  <a:schemeClr val="tx1"/>
                </a:solidFill>
                <a:latin typeface="Comic Sans MS" pitchFamily="66" charset="0"/>
              </a:defRPr>
            </a:lvl8pPr>
            <a:lvl9pPr marL="3886200" indent="-228600" eaLnBrk="0" fontAlgn="base" hangingPunct="0">
              <a:spcBef>
                <a:spcPct val="0"/>
              </a:spcBef>
              <a:spcAft>
                <a:spcPct val="0"/>
              </a:spcAft>
              <a:tabLst>
                <a:tab pos="655638" algn="l"/>
                <a:tab pos="1312863" algn="l"/>
                <a:tab pos="1968500" algn="l"/>
                <a:tab pos="2625725" algn="l"/>
                <a:tab pos="3282950" algn="l"/>
              </a:tabLst>
              <a:defRPr sz="2400">
                <a:solidFill>
                  <a:schemeClr val="tx1"/>
                </a:solidFill>
                <a:latin typeface="Comic Sans MS" pitchFamily="66" charset="0"/>
              </a:defRPr>
            </a:lvl9pPr>
          </a:lstStyle>
          <a:p>
            <a:pPr eaLnBrk="1" hangingPunct="1"/>
            <a:r>
              <a:rPr lang="en-GB" altLang="en-US" sz="1100" b="1">
                <a:solidFill>
                  <a:srgbClr val="000000"/>
                </a:solidFill>
                <a:latin typeface="Arial" pitchFamily="34" charset="0"/>
                <a:ea typeface="msgothic"/>
                <a:cs typeface="msgothic"/>
              </a:rPr>
              <a:t>Hill J et al. PNAS 2010;107:13135-13140</a:t>
            </a:r>
          </a:p>
        </p:txBody>
      </p:sp>
      <p:sp>
        <p:nvSpPr>
          <p:cNvPr id="15366" name="Text Box 5"/>
          <p:cNvSpPr txBox="1">
            <a:spLocks noChangeArrowheads="1"/>
          </p:cNvSpPr>
          <p:nvPr/>
        </p:nvSpPr>
        <p:spPr bwMode="auto">
          <a:xfrm>
            <a:off x="98425" y="6613525"/>
            <a:ext cx="4930775" cy="347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76200" indent="-76200" eaLnBrk="0" hangingPunct="0">
              <a:tabLst>
                <a:tab pos="655638" algn="l"/>
                <a:tab pos="1312863" algn="l"/>
                <a:tab pos="1968500" algn="l"/>
                <a:tab pos="2625725" algn="l"/>
                <a:tab pos="3282950" algn="l"/>
                <a:tab pos="3938588" algn="l"/>
                <a:tab pos="4595813" algn="l"/>
              </a:tabLst>
              <a:defRPr sz="2400">
                <a:solidFill>
                  <a:schemeClr val="tx1"/>
                </a:solidFill>
                <a:latin typeface="Comic Sans MS" pitchFamily="66" charset="0"/>
              </a:defRPr>
            </a:lvl1pPr>
            <a:lvl2pPr marL="742950" indent="-285750" eaLnBrk="0" hangingPunct="0">
              <a:tabLst>
                <a:tab pos="655638" algn="l"/>
                <a:tab pos="1312863" algn="l"/>
                <a:tab pos="1968500" algn="l"/>
                <a:tab pos="2625725" algn="l"/>
                <a:tab pos="3282950" algn="l"/>
                <a:tab pos="3938588" algn="l"/>
                <a:tab pos="4595813" algn="l"/>
              </a:tabLst>
              <a:defRPr sz="2400">
                <a:solidFill>
                  <a:schemeClr val="tx1"/>
                </a:solidFill>
                <a:latin typeface="Comic Sans MS" pitchFamily="66" charset="0"/>
              </a:defRPr>
            </a:lvl2pPr>
            <a:lvl3pPr marL="1143000" indent="-228600" eaLnBrk="0" hangingPunct="0">
              <a:tabLst>
                <a:tab pos="655638" algn="l"/>
                <a:tab pos="1312863" algn="l"/>
                <a:tab pos="1968500" algn="l"/>
                <a:tab pos="2625725" algn="l"/>
                <a:tab pos="3282950" algn="l"/>
                <a:tab pos="3938588" algn="l"/>
                <a:tab pos="4595813" algn="l"/>
              </a:tabLst>
              <a:defRPr sz="2400">
                <a:solidFill>
                  <a:schemeClr val="tx1"/>
                </a:solidFill>
                <a:latin typeface="Comic Sans MS" pitchFamily="66" charset="0"/>
              </a:defRPr>
            </a:lvl3pPr>
            <a:lvl4pPr marL="1600200" indent="-228600" eaLnBrk="0" hangingPunct="0">
              <a:tabLst>
                <a:tab pos="655638" algn="l"/>
                <a:tab pos="1312863" algn="l"/>
                <a:tab pos="1968500" algn="l"/>
                <a:tab pos="2625725" algn="l"/>
                <a:tab pos="3282950" algn="l"/>
                <a:tab pos="3938588" algn="l"/>
                <a:tab pos="4595813" algn="l"/>
              </a:tabLst>
              <a:defRPr sz="2400">
                <a:solidFill>
                  <a:schemeClr val="tx1"/>
                </a:solidFill>
                <a:latin typeface="Comic Sans MS" pitchFamily="66" charset="0"/>
              </a:defRPr>
            </a:lvl4pPr>
            <a:lvl5pPr marL="2057400" indent="-228600" eaLnBrk="0" hangingPunct="0">
              <a:tabLst>
                <a:tab pos="655638" algn="l"/>
                <a:tab pos="1312863" algn="l"/>
                <a:tab pos="1968500" algn="l"/>
                <a:tab pos="2625725" algn="l"/>
                <a:tab pos="3282950" algn="l"/>
                <a:tab pos="3938588" algn="l"/>
                <a:tab pos="4595813" algn="l"/>
              </a:tabLst>
              <a:defRPr sz="2400">
                <a:solidFill>
                  <a:schemeClr val="tx1"/>
                </a:solidFill>
                <a:latin typeface="Comic Sans MS" pitchFamily="66" charset="0"/>
              </a:defRPr>
            </a:lvl5pPr>
            <a:lvl6pPr marL="2514600" indent="-2286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a:solidFill>
                  <a:schemeClr val="tx1"/>
                </a:solidFill>
                <a:latin typeface="Comic Sans MS" pitchFamily="66" charset="0"/>
              </a:defRPr>
            </a:lvl6pPr>
            <a:lvl7pPr marL="2971800" indent="-2286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a:solidFill>
                  <a:schemeClr val="tx1"/>
                </a:solidFill>
                <a:latin typeface="Comic Sans MS" pitchFamily="66" charset="0"/>
              </a:defRPr>
            </a:lvl7pPr>
            <a:lvl8pPr marL="3429000" indent="-2286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a:solidFill>
                  <a:schemeClr val="tx1"/>
                </a:solidFill>
                <a:latin typeface="Comic Sans MS" pitchFamily="66" charset="0"/>
              </a:defRPr>
            </a:lvl8pPr>
            <a:lvl9pPr marL="3886200" indent="-228600" eaLnBrk="0" fontAlgn="base" hangingPunct="0">
              <a:spcBef>
                <a:spcPct val="0"/>
              </a:spcBef>
              <a:spcAft>
                <a:spcPct val="0"/>
              </a:spcAft>
              <a:tabLst>
                <a:tab pos="655638" algn="l"/>
                <a:tab pos="1312863" algn="l"/>
                <a:tab pos="1968500" algn="l"/>
                <a:tab pos="2625725" algn="l"/>
                <a:tab pos="3282950" algn="l"/>
                <a:tab pos="3938588" algn="l"/>
                <a:tab pos="4595813" algn="l"/>
              </a:tabLst>
              <a:defRPr sz="2400">
                <a:solidFill>
                  <a:schemeClr val="tx1"/>
                </a:solidFill>
                <a:latin typeface="Comic Sans MS" pitchFamily="66" charset="0"/>
              </a:defRPr>
            </a:lvl9pPr>
          </a:lstStyle>
          <a:p>
            <a:pPr eaLnBrk="1" hangingPunct="1"/>
            <a:r>
              <a:rPr lang="en-GB" altLang="en-US" sz="900">
                <a:solidFill>
                  <a:srgbClr val="000000"/>
                </a:solidFill>
                <a:latin typeface="Arial" pitchFamily="34" charset="0"/>
                <a:ea typeface="msgothic"/>
                <a:cs typeface="msgothic"/>
              </a:rPr>
              <a:t>©2010 by National Academy of Sciences</a:t>
            </a:r>
          </a:p>
        </p:txBody>
      </p:sp>
      <p:sp>
        <p:nvSpPr>
          <p:cNvPr id="15367" name="Rectangle 6"/>
          <p:cNvSpPr>
            <a:spLocks noChangeArrowheads="1"/>
          </p:cNvSpPr>
          <p:nvPr/>
        </p:nvSpPr>
        <p:spPr bwMode="auto">
          <a:xfrm>
            <a:off x="3581400" y="5765800"/>
            <a:ext cx="5486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omic Sans MS" pitchFamily="66" charset="0"/>
              </a:defRPr>
            </a:lvl1pPr>
            <a:lvl2pPr marL="742950" indent="-285750" eaLnBrk="0" hangingPunct="0">
              <a:defRPr sz="2400">
                <a:solidFill>
                  <a:schemeClr val="tx1"/>
                </a:solidFill>
                <a:latin typeface="Comic Sans MS" pitchFamily="66" charset="0"/>
              </a:defRPr>
            </a:lvl2pPr>
            <a:lvl3pPr marL="1143000" indent="-228600" eaLnBrk="0" hangingPunct="0">
              <a:defRPr sz="2400">
                <a:solidFill>
                  <a:schemeClr val="tx1"/>
                </a:solidFill>
                <a:latin typeface="Comic Sans MS" pitchFamily="66" charset="0"/>
              </a:defRPr>
            </a:lvl3pPr>
            <a:lvl4pPr marL="1600200" indent="-228600" eaLnBrk="0" hangingPunct="0">
              <a:defRPr sz="2400">
                <a:solidFill>
                  <a:schemeClr val="tx1"/>
                </a:solidFill>
                <a:latin typeface="Comic Sans MS" pitchFamily="66" charset="0"/>
              </a:defRPr>
            </a:lvl4pPr>
            <a:lvl5pPr marL="2057400" indent="-228600" eaLnBrk="0" hangingPunct="0">
              <a:defRPr sz="2400">
                <a:solidFill>
                  <a:schemeClr val="tx1"/>
                </a:solidFill>
                <a:latin typeface="Comic Sans MS" pitchFamily="66" charset="0"/>
              </a:defRPr>
            </a:lvl5pPr>
            <a:lvl6pPr marL="2514600" indent="-228600" eaLnBrk="0" fontAlgn="base" hangingPunct="0">
              <a:spcBef>
                <a:spcPct val="0"/>
              </a:spcBef>
              <a:spcAft>
                <a:spcPct val="0"/>
              </a:spcAft>
              <a:defRPr sz="2400">
                <a:solidFill>
                  <a:schemeClr val="tx1"/>
                </a:solidFill>
                <a:latin typeface="Comic Sans MS" pitchFamily="66" charset="0"/>
              </a:defRPr>
            </a:lvl6pPr>
            <a:lvl7pPr marL="2971800" indent="-228600" eaLnBrk="0" fontAlgn="base" hangingPunct="0">
              <a:spcBef>
                <a:spcPct val="0"/>
              </a:spcBef>
              <a:spcAft>
                <a:spcPct val="0"/>
              </a:spcAft>
              <a:defRPr sz="2400">
                <a:solidFill>
                  <a:schemeClr val="tx1"/>
                </a:solidFill>
                <a:latin typeface="Comic Sans MS" pitchFamily="66" charset="0"/>
              </a:defRPr>
            </a:lvl7pPr>
            <a:lvl8pPr marL="3429000" indent="-228600" eaLnBrk="0" fontAlgn="base" hangingPunct="0">
              <a:spcBef>
                <a:spcPct val="0"/>
              </a:spcBef>
              <a:spcAft>
                <a:spcPct val="0"/>
              </a:spcAft>
              <a:defRPr sz="2400">
                <a:solidFill>
                  <a:schemeClr val="tx1"/>
                </a:solidFill>
                <a:latin typeface="Comic Sans MS" pitchFamily="66" charset="0"/>
              </a:defRPr>
            </a:lvl8pPr>
            <a:lvl9pPr marL="3886200" indent="-228600" eaLnBrk="0" fontAlgn="base" hangingPunct="0">
              <a:spcBef>
                <a:spcPct val="0"/>
              </a:spcBef>
              <a:spcAft>
                <a:spcPct val="0"/>
              </a:spcAft>
              <a:defRPr sz="2400">
                <a:solidFill>
                  <a:schemeClr val="tx1"/>
                </a:solidFill>
                <a:latin typeface="Comic Sans MS" pitchFamily="66" charset="0"/>
              </a:defRPr>
            </a:lvl9pPr>
          </a:lstStyle>
          <a:p>
            <a:pPr eaLnBrk="1" hangingPunct="1"/>
            <a:r>
              <a:rPr lang="en-US" altLang="en-US" sz="1000" dirty="0"/>
              <a:t>Fig. 1. Postnatal cortical surface expansion. Maps of postnatal cortical surface expansion </a:t>
            </a:r>
          </a:p>
          <a:p>
            <a:pPr eaLnBrk="1" hangingPunct="1"/>
            <a:r>
              <a:rPr lang="en-US" altLang="en-US" sz="1000" dirty="0"/>
              <a:t>on the standard mesh average inflated term infant surfaces for both hemispheres, shown  in lateral (A), medial (B), dorsal (C), and ventral (D) views. The absolute expansion scale  indicates how many times larger the surface area of a given region is in adulthood relative to that region’s area at term. The relative expansion scale indicates the difference in proportion of total surface area at term birth and adulthood.</a:t>
            </a:r>
          </a:p>
        </p:txBody>
      </p:sp>
    </p:spTree>
    <p:extLst>
      <p:ext uri="{BB962C8B-B14F-4D97-AF65-F5344CB8AC3E}">
        <p14:creationId xmlns:p14="http://schemas.microsoft.com/office/powerpoint/2010/main" val="116937655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547688" y="609600"/>
            <a:ext cx="8596312" cy="747713"/>
          </a:xfrm>
        </p:spPr>
        <p:txBody>
          <a:bodyPr>
            <a:normAutofit fontScale="90000"/>
          </a:bodyPr>
          <a:lstStyle/>
          <a:p>
            <a:r>
              <a:rPr lang="en-US" altLang="en-US"/>
              <a:t>Cortical Expansion</a:t>
            </a:r>
          </a:p>
        </p:txBody>
      </p:sp>
      <p:sp>
        <p:nvSpPr>
          <p:cNvPr id="14339" name="Content Placeholder 2"/>
          <p:cNvSpPr>
            <a:spLocks noGrp="1"/>
          </p:cNvSpPr>
          <p:nvPr>
            <p:ph idx="1"/>
          </p:nvPr>
        </p:nvSpPr>
        <p:spPr/>
        <p:txBody>
          <a:bodyPr/>
          <a:lstStyle/>
          <a:p>
            <a:r>
              <a:rPr lang="en-US" altLang="en-US"/>
              <a:t>Similar patterns of cortical expansion between infants and adults as between macaque monkeys and adults</a:t>
            </a:r>
          </a:p>
          <a:p>
            <a:r>
              <a:rPr lang="en-US" altLang="en-US"/>
              <a:t>“The pattern of human evolutionary expansion is remarkably similar to the pattern of human postnatal expansion”</a:t>
            </a:r>
          </a:p>
          <a:p>
            <a:pPr lvl="1"/>
            <a:r>
              <a:rPr lang="en-US" altLang="en-US"/>
              <a:t>(Hill et al., 2010)</a:t>
            </a:r>
          </a:p>
        </p:txBody>
      </p:sp>
      <p:sp>
        <p:nvSpPr>
          <p:cNvPr id="1434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defRPr>
            </a:lvl1pPr>
            <a:lvl2pPr marL="742950" indent="-285750" eaLnBrk="0" hangingPunct="0">
              <a:defRPr sz="2400">
                <a:solidFill>
                  <a:schemeClr val="tx1"/>
                </a:solidFill>
                <a:latin typeface="Comic Sans MS" pitchFamily="66" charset="0"/>
              </a:defRPr>
            </a:lvl2pPr>
            <a:lvl3pPr marL="1143000" indent="-228600" eaLnBrk="0" hangingPunct="0">
              <a:defRPr sz="2400">
                <a:solidFill>
                  <a:schemeClr val="tx1"/>
                </a:solidFill>
                <a:latin typeface="Comic Sans MS" pitchFamily="66" charset="0"/>
              </a:defRPr>
            </a:lvl3pPr>
            <a:lvl4pPr marL="1600200" indent="-228600" eaLnBrk="0" hangingPunct="0">
              <a:defRPr sz="2400">
                <a:solidFill>
                  <a:schemeClr val="tx1"/>
                </a:solidFill>
                <a:latin typeface="Comic Sans MS" pitchFamily="66" charset="0"/>
              </a:defRPr>
            </a:lvl4pPr>
            <a:lvl5pPr marL="2057400" indent="-228600" eaLnBrk="0" hangingPunct="0">
              <a:defRPr sz="2400">
                <a:solidFill>
                  <a:schemeClr val="tx1"/>
                </a:solidFill>
                <a:latin typeface="Comic Sans MS" pitchFamily="66" charset="0"/>
              </a:defRPr>
            </a:lvl5pPr>
            <a:lvl6pPr marL="2514600" indent="-228600" eaLnBrk="0" fontAlgn="base" hangingPunct="0">
              <a:spcBef>
                <a:spcPct val="0"/>
              </a:spcBef>
              <a:spcAft>
                <a:spcPct val="0"/>
              </a:spcAft>
              <a:defRPr sz="2400">
                <a:solidFill>
                  <a:schemeClr val="tx1"/>
                </a:solidFill>
                <a:latin typeface="Comic Sans MS" pitchFamily="66" charset="0"/>
              </a:defRPr>
            </a:lvl6pPr>
            <a:lvl7pPr marL="2971800" indent="-228600" eaLnBrk="0" fontAlgn="base" hangingPunct="0">
              <a:spcBef>
                <a:spcPct val="0"/>
              </a:spcBef>
              <a:spcAft>
                <a:spcPct val="0"/>
              </a:spcAft>
              <a:defRPr sz="2400">
                <a:solidFill>
                  <a:schemeClr val="tx1"/>
                </a:solidFill>
                <a:latin typeface="Comic Sans MS" pitchFamily="66" charset="0"/>
              </a:defRPr>
            </a:lvl7pPr>
            <a:lvl8pPr marL="3429000" indent="-228600" eaLnBrk="0" fontAlgn="base" hangingPunct="0">
              <a:spcBef>
                <a:spcPct val="0"/>
              </a:spcBef>
              <a:spcAft>
                <a:spcPct val="0"/>
              </a:spcAft>
              <a:defRPr sz="2400">
                <a:solidFill>
                  <a:schemeClr val="tx1"/>
                </a:solidFill>
                <a:latin typeface="Comic Sans MS" pitchFamily="66" charset="0"/>
              </a:defRPr>
            </a:lvl8pPr>
            <a:lvl9pPr marL="3886200" indent="-228600" eaLnBrk="0" fontAlgn="base" hangingPunct="0">
              <a:spcBef>
                <a:spcPct val="0"/>
              </a:spcBef>
              <a:spcAft>
                <a:spcPct val="0"/>
              </a:spcAft>
              <a:defRPr sz="2400">
                <a:solidFill>
                  <a:schemeClr val="tx1"/>
                </a:solidFill>
                <a:latin typeface="Comic Sans MS" pitchFamily="66" charset="0"/>
              </a:defRPr>
            </a:lvl9pPr>
          </a:lstStyle>
          <a:p>
            <a:pPr eaLnBrk="1" hangingPunct="1"/>
            <a:r>
              <a:rPr lang="en-US" altLang="en-US" sz="1400"/>
              <a:t>Bell</a:t>
            </a:r>
          </a:p>
        </p:txBody>
      </p:sp>
    </p:spTree>
    <p:extLst>
      <p:ext uri="{BB962C8B-B14F-4D97-AF65-F5344CB8AC3E}">
        <p14:creationId xmlns:p14="http://schemas.microsoft.com/office/powerpoint/2010/main" val="1601716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610" y="1537721"/>
            <a:ext cx="63436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itle 2"/>
          <p:cNvSpPr>
            <a:spLocks noGrp="1"/>
          </p:cNvSpPr>
          <p:nvPr>
            <p:ph type="title"/>
          </p:nvPr>
        </p:nvSpPr>
        <p:spPr>
          <a:xfrm>
            <a:off x="526610" y="152400"/>
            <a:ext cx="8596313" cy="1201738"/>
          </a:xfrm>
        </p:spPr>
        <p:txBody>
          <a:bodyPr/>
          <a:lstStyle/>
          <a:p>
            <a:r>
              <a:rPr lang="en-US" altLang="en-US" sz="3600" dirty="0"/>
              <a:t>Comparing evolutionary and postnatal cortical surface expansion</a:t>
            </a:r>
          </a:p>
        </p:txBody>
      </p:sp>
      <p:sp>
        <p:nvSpPr>
          <p:cNvPr id="16388" name="Rectangle 4"/>
          <p:cNvSpPr>
            <a:spLocks noChangeArrowheads="1"/>
          </p:cNvSpPr>
          <p:nvPr/>
        </p:nvSpPr>
        <p:spPr bwMode="auto">
          <a:xfrm>
            <a:off x="7086600" y="1527750"/>
            <a:ext cx="2057400"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omic Sans MS" pitchFamily="66" charset="0"/>
              </a:defRPr>
            </a:lvl1pPr>
            <a:lvl2pPr marL="742950" indent="-285750" eaLnBrk="0" hangingPunct="0">
              <a:defRPr sz="2400">
                <a:solidFill>
                  <a:schemeClr val="tx1"/>
                </a:solidFill>
                <a:latin typeface="Comic Sans MS" pitchFamily="66" charset="0"/>
              </a:defRPr>
            </a:lvl2pPr>
            <a:lvl3pPr marL="1143000" indent="-228600" eaLnBrk="0" hangingPunct="0">
              <a:defRPr sz="2400">
                <a:solidFill>
                  <a:schemeClr val="tx1"/>
                </a:solidFill>
                <a:latin typeface="Comic Sans MS" pitchFamily="66" charset="0"/>
              </a:defRPr>
            </a:lvl3pPr>
            <a:lvl4pPr marL="1600200" indent="-228600" eaLnBrk="0" hangingPunct="0">
              <a:defRPr sz="2400">
                <a:solidFill>
                  <a:schemeClr val="tx1"/>
                </a:solidFill>
                <a:latin typeface="Comic Sans MS" pitchFamily="66" charset="0"/>
              </a:defRPr>
            </a:lvl4pPr>
            <a:lvl5pPr marL="2057400" indent="-228600" eaLnBrk="0" hangingPunct="0">
              <a:defRPr sz="2400">
                <a:solidFill>
                  <a:schemeClr val="tx1"/>
                </a:solidFill>
                <a:latin typeface="Comic Sans MS" pitchFamily="66" charset="0"/>
              </a:defRPr>
            </a:lvl5pPr>
            <a:lvl6pPr marL="2514600" indent="-228600" eaLnBrk="0" fontAlgn="base" hangingPunct="0">
              <a:spcBef>
                <a:spcPct val="0"/>
              </a:spcBef>
              <a:spcAft>
                <a:spcPct val="0"/>
              </a:spcAft>
              <a:defRPr sz="2400">
                <a:solidFill>
                  <a:schemeClr val="tx1"/>
                </a:solidFill>
                <a:latin typeface="Comic Sans MS" pitchFamily="66" charset="0"/>
              </a:defRPr>
            </a:lvl6pPr>
            <a:lvl7pPr marL="2971800" indent="-228600" eaLnBrk="0" fontAlgn="base" hangingPunct="0">
              <a:spcBef>
                <a:spcPct val="0"/>
              </a:spcBef>
              <a:spcAft>
                <a:spcPct val="0"/>
              </a:spcAft>
              <a:defRPr sz="2400">
                <a:solidFill>
                  <a:schemeClr val="tx1"/>
                </a:solidFill>
                <a:latin typeface="Comic Sans MS" pitchFamily="66" charset="0"/>
              </a:defRPr>
            </a:lvl7pPr>
            <a:lvl8pPr marL="3429000" indent="-228600" eaLnBrk="0" fontAlgn="base" hangingPunct="0">
              <a:spcBef>
                <a:spcPct val="0"/>
              </a:spcBef>
              <a:spcAft>
                <a:spcPct val="0"/>
              </a:spcAft>
              <a:defRPr sz="2400">
                <a:solidFill>
                  <a:schemeClr val="tx1"/>
                </a:solidFill>
                <a:latin typeface="Comic Sans MS" pitchFamily="66" charset="0"/>
              </a:defRPr>
            </a:lvl8pPr>
            <a:lvl9pPr marL="3886200" indent="-228600" eaLnBrk="0" fontAlgn="base" hangingPunct="0">
              <a:spcBef>
                <a:spcPct val="0"/>
              </a:spcBef>
              <a:spcAft>
                <a:spcPct val="0"/>
              </a:spcAft>
              <a:defRPr sz="2400">
                <a:solidFill>
                  <a:schemeClr val="tx1"/>
                </a:solidFill>
                <a:latin typeface="Comic Sans MS" pitchFamily="66" charset="0"/>
              </a:defRPr>
            </a:lvl9pPr>
          </a:lstStyle>
          <a:p>
            <a:pPr eaLnBrk="1" hangingPunct="1"/>
            <a:r>
              <a:rPr lang="en-US" altLang="en-US" sz="1300" dirty="0">
                <a:solidFill>
                  <a:schemeClr val="tx2"/>
                </a:solidFill>
              </a:rPr>
              <a:t>(A) Map of regional evolutionary cortical expansion between an adult macaque</a:t>
            </a:r>
            <a:br>
              <a:rPr lang="en-US" altLang="en-US" sz="1300" dirty="0">
                <a:solidFill>
                  <a:schemeClr val="tx2"/>
                </a:solidFill>
              </a:rPr>
            </a:br>
            <a:r>
              <a:rPr lang="en-US" altLang="en-US" sz="1300" dirty="0">
                <a:solidFill>
                  <a:schemeClr val="tx2"/>
                </a:solidFill>
              </a:rPr>
              <a:t>and the average human adult PALS-B12 atlas (right hemisphere only).</a:t>
            </a:r>
            <a:br>
              <a:rPr lang="en-US" altLang="en-US" sz="1300" dirty="0">
                <a:solidFill>
                  <a:schemeClr val="tx2"/>
                </a:solidFill>
              </a:rPr>
            </a:br>
            <a:r>
              <a:rPr lang="en-US" altLang="en-US" sz="1300" dirty="0">
                <a:solidFill>
                  <a:schemeClr val="tx2"/>
                </a:solidFill>
              </a:rPr>
              <a:t>Evolution expansion scale indicates how many times larger the surface area is</a:t>
            </a:r>
            <a:br>
              <a:rPr lang="en-US" altLang="en-US" sz="1300" dirty="0">
                <a:solidFill>
                  <a:schemeClr val="tx2"/>
                </a:solidFill>
              </a:rPr>
            </a:br>
            <a:r>
              <a:rPr lang="en-US" altLang="en-US" sz="1300" dirty="0">
                <a:solidFill>
                  <a:schemeClr val="tx2"/>
                </a:solidFill>
              </a:rPr>
              <a:t>in humans relative to the corresponding area in the macaque. </a:t>
            </a:r>
          </a:p>
          <a:p>
            <a:pPr eaLnBrk="1" hangingPunct="1"/>
            <a:endParaRPr lang="en-US" altLang="en-US" sz="1300" dirty="0">
              <a:solidFill>
                <a:schemeClr val="tx2"/>
              </a:solidFill>
            </a:endParaRPr>
          </a:p>
          <a:p>
            <a:pPr eaLnBrk="1" hangingPunct="1"/>
            <a:r>
              <a:rPr lang="en-US" altLang="en-US" sz="1300" dirty="0">
                <a:solidFill>
                  <a:schemeClr val="tx2"/>
                </a:solidFill>
              </a:rPr>
              <a:t>(B) Map of human postnatal cortical expansion (combined left and right hemispheres)</a:t>
            </a:r>
            <a:br>
              <a:rPr lang="en-US" altLang="en-US" sz="1300" dirty="0">
                <a:solidFill>
                  <a:schemeClr val="tx2"/>
                </a:solidFill>
              </a:rPr>
            </a:br>
            <a:r>
              <a:rPr lang="en-US" altLang="en-US" sz="1300" dirty="0">
                <a:solidFill>
                  <a:schemeClr val="tx2"/>
                </a:solidFill>
              </a:rPr>
              <a:t>for comparison. </a:t>
            </a:r>
          </a:p>
          <a:p>
            <a:pPr eaLnBrk="1" hangingPunct="1"/>
            <a:endParaRPr lang="en-US" altLang="en-US" sz="1300" dirty="0">
              <a:solidFill>
                <a:schemeClr val="tx2"/>
              </a:solidFill>
            </a:endParaRPr>
          </a:p>
          <a:p>
            <a:pPr eaLnBrk="1" hangingPunct="1"/>
            <a:r>
              <a:rPr lang="en-US" altLang="en-US" sz="1300" dirty="0">
                <a:solidFill>
                  <a:schemeClr val="tx2"/>
                </a:solidFill>
              </a:rPr>
              <a:t>(C) Correlation map comparing postnatal to evolutionary cortical surface expansion.</a:t>
            </a:r>
            <a:endParaRPr lang="en-US" altLang="en-US" sz="1300" dirty="0"/>
          </a:p>
        </p:txBody>
      </p:sp>
      <p:sp>
        <p:nvSpPr>
          <p:cNvPr id="2" name="TextBox 1">
            <a:extLst>
              <a:ext uri="{FF2B5EF4-FFF2-40B4-BE49-F238E27FC236}">
                <a16:creationId xmlns:a16="http://schemas.microsoft.com/office/drawing/2014/main" id="{CC3CA008-D90E-44DA-AE09-73D185B561B3}"/>
              </a:ext>
            </a:extLst>
          </p:cNvPr>
          <p:cNvSpPr txBox="1"/>
          <p:nvPr/>
        </p:nvSpPr>
        <p:spPr>
          <a:xfrm>
            <a:off x="1524000" y="6400234"/>
            <a:ext cx="4480714" cy="369332"/>
          </a:xfrm>
          <a:prstGeom prst="rect">
            <a:avLst/>
          </a:prstGeom>
          <a:noFill/>
        </p:spPr>
        <p:txBody>
          <a:bodyPr wrap="none" rtlCol="0">
            <a:spAutoFit/>
          </a:bodyPr>
          <a:lstStyle/>
          <a:p>
            <a:r>
              <a:rPr lang="en-US" dirty="0">
                <a:solidFill>
                  <a:srgbClr val="FF0000"/>
                </a:solidFill>
              </a:rPr>
              <a:t>How to evolve a smarter primate--neoteny</a:t>
            </a:r>
          </a:p>
        </p:txBody>
      </p:sp>
    </p:spTree>
    <p:extLst>
      <p:ext uri="{BB962C8B-B14F-4D97-AF65-F5344CB8AC3E}">
        <p14:creationId xmlns:p14="http://schemas.microsoft.com/office/powerpoint/2010/main" val="4243388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US" altLang="en-US"/>
          </a:p>
        </p:txBody>
      </p:sp>
      <p:sp>
        <p:nvSpPr>
          <p:cNvPr id="409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charset="2"/>
              <a:buChar char="n"/>
              <a:defRPr sz="3200">
                <a:solidFill>
                  <a:schemeClr val="tx1"/>
                </a:solidFill>
                <a:latin typeface="Times New Roman" charset="0"/>
              </a:defRPr>
            </a:lvl1pPr>
            <a:lvl2pPr marL="742950" indent="-285750">
              <a:spcBef>
                <a:spcPct val="20000"/>
              </a:spcBef>
              <a:buClr>
                <a:schemeClr val="bg2"/>
              </a:buClr>
              <a:buSzPct val="75000"/>
              <a:buChar char="–"/>
              <a:defRPr sz="2800">
                <a:solidFill>
                  <a:schemeClr val="tx1"/>
                </a:solidFill>
                <a:latin typeface="Times New Roman" charset="0"/>
              </a:defRPr>
            </a:lvl2pPr>
            <a:lvl3pPr marL="1143000" indent="-228600">
              <a:spcBef>
                <a:spcPct val="20000"/>
              </a:spcBef>
              <a:buClr>
                <a:schemeClr val="bg2"/>
              </a:buClr>
              <a:buSzPct val="75000"/>
              <a:buFont typeface="Monotype Sorts" charset="2"/>
              <a:buChar char="n"/>
              <a:defRPr sz="2400">
                <a:solidFill>
                  <a:schemeClr val="tx1"/>
                </a:solidFill>
                <a:latin typeface="Times New Roman" charset="0"/>
              </a:defRPr>
            </a:lvl3pPr>
            <a:lvl4pPr marL="1600200" indent="-228600">
              <a:spcBef>
                <a:spcPct val="20000"/>
              </a:spcBef>
              <a:buClr>
                <a:schemeClr val="bg2"/>
              </a:buClr>
              <a:buSzPct val="75000"/>
              <a:buChar char="–"/>
              <a:defRPr sz="2000">
                <a:solidFill>
                  <a:schemeClr val="tx1"/>
                </a:solidFill>
                <a:latin typeface="Times New Roman" charset="0"/>
              </a:defRPr>
            </a:lvl4pPr>
            <a:lvl5pPr marL="2057400" indent="-228600">
              <a:spcBef>
                <a:spcPct val="20000"/>
              </a:spcBef>
              <a:buClr>
                <a:schemeClr val="bg2"/>
              </a:buClr>
              <a:buSzPct val="75000"/>
              <a:buChar char="•"/>
              <a:defRPr sz="2000">
                <a:solidFill>
                  <a:schemeClr val="tx1"/>
                </a:solidFill>
                <a:latin typeface="Times New Roman"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charset="0"/>
              </a:defRPr>
            </a:lvl9pPr>
          </a:lstStyle>
          <a:p>
            <a:pPr>
              <a:spcBef>
                <a:spcPct val="0"/>
              </a:spcBef>
              <a:buClrTx/>
              <a:buSzTx/>
              <a:buFontTx/>
              <a:buNone/>
            </a:pPr>
            <a:fld id="{A8ADEC1E-BD02-4D68-A666-69395B0B5AAB}" type="slidenum">
              <a:rPr lang="en-US" altLang="en-US" sz="1400" smtClean="0"/>
              <a:pPr>
                <a:spcBef>
                  <a:spcPct val="0"/>
                </a:spcBef>
                <a:buClrTx/>
                <a:buSzTx/>
                <a:buFontTx/>
                <a:buNone/>
              </a:pPr>
              <a:t>7</a:t>
            </a:fld>
            <a:endParaRPr lang="en-US" altLang="en-US" sz="1400"/>
          </a:p>
        </p:txBody>
      </p:sp>
      <p:pic>
        <p:nvPicPr>
          <p:cNvPr id="410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 r="2138" b="71250"/>
          <a:stretch/>
        </p:blipFill>
        <p:spPr>
          <a:xfrm>
            <a:off x="-28161" y="-32133"/>
            <a:ext cx="9172161" cy="1440309"/>
          </a:xfrm>
          <a:noFill/>
        </p:spPr>
      </p:pic>
      <p:pic>
        <p:nvPicPr>
          <p:cNvPr id="2" name="Picture 1"/>
          <p:cNvPicPr>
            <a:picLocks noChangeAspect="1"/>
          </p:cNvPicPr>
          <p:nvPr/>
        </p:nvPicPr>
        <p:blipFill>
          <a:blip r:embed="rId4"/>
          <a:stretch>
            <a:fillRect/>
          </a:stretch>
        </p:blipFill>
        <p:spPr>
          <a:xfrm>
            <a:off x="-89250" y="1394405"/>
            <a:ext cx="9322500" cy="5582581"/>
          </a:xfrm>
          <a:prstGeom prst="rect">
            <a:avLst/>
          </a:prstGeom>
        </p:spPr>
      </p:pic>
      <p:sp>
        <p:nvSpPr>
          <p:cNvPr id="3" name="TextBox 2">
            <a:extLst>
              <a:ext uri="{FF2B5EF4-FFF2-40B4-BE49-F238E27FC236}">
                <a16:creationId xmlns:a16="http://schemas.microsoft.com/office/drawing/2014/main" id="{BB3A745D-9124-412B-B851-8AA7724AFA36}"/>
              </a:ext>
            </a:extLst>
          </p:cNvPr>
          <p:cNvSpPr txBox="1"/>
          <p:nvPr/>
        </p:nvSpPr>
        <p:spPr>
          <a:xfrm>
            <a:off x="2514600" y="0"/>
            <a:ext cx="3108543" cy="369332"/>
          </a:xfrm>
          <a:prstGeom prst="rect">
            <a:avLst/>
          </a:prstGeom>
          <a:noFill/>
        </p:spPr>
        <p:txBody>
          <a:bodyPr wrap="none" rtlCol="0">
            <a:spAutoFit/>
          </a:bodyPr>
          <a:lstStyle/>
          <a:p>
            <a:r>
              <a:rPr lang="en-US" dirty="0">
                <a:solidFill>
                  <a:srgbClr val="FF0000"/>
                </a:solidFill>
              </a:rPr>
              <a:t>Application—premature birth</a:t>
            </a:r>
          </a:p>
        </p:txBody>
      </p:sp>
    </p:spTree>
    <p:extLst>
      <p:ext uri="{BB962C8B-B14F-4D97-AF65-F5344CB8AC3E}">
        <p14:creationId xmlns:p14="http://schemas.microsoft.com/office/powerpoint/2010/main" val="178495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4630"/>
          <a:stretch/>
        </p:blipFill>
        <p:spPr bwMode="auto">
          <a:xfrm>
            <a:off x="228600" y="1527125"/>
            <a:ext cx="6406771" cy="5274846"/>
          </a:xfrm>
          <a:prstGeom prst="rect">
            <a:avLst/>
          </a:prstGeom>
          <a:noFill/>
          <a:extLst>
            <a:ext uri="{909E8E84-426E-40DD-AFC4-6F175D3DCCD1}">
              <a14:hiddenFill xmlns:a14="http://schemas.microsoft.com/office/drawing/2010/main">
                <a:solidFill>
                  <a:srgbClr val="FFFFFF"/>
                </a:solidFill>
              </a14:hiddenFill>
            </a:ext>
          </a:extLst>
        </p:spPr>
      </p:pic>
      <p:sp>
        <p:nvSpPr>
          <p:cNvPr id="4100" name="Text Box 4"/>
          <p:cNvSpPr txBox="1">
            <a:spLocks noChangeArrowheads="1"/>
          </p:cNvSpPr>
          <p:nvPr/>
        </p:nvSpPr>
        <p:spPr bwMode="auto">
          <a:xfrm>
            <a:off x="6803995" y="4876800"/>
            <a:ext cx="2064124" cy="139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r>
              <a:rPr lang="en-US" altLang="en-US" sz="1059" dirty="0" err="1"/>
              <a:t>Espel</a:t>
            </a:r>
            <a:r>
              <a:rPr lang="en-US" altLang="en-US" sz="1059" dirty="0"/>
              <a:t> EV, Glynn LM, Sandman CA, Davis EP (2014). </a:t>
            </a:r>
            <a:r>
              <a:rPr lang="en-US" altLang="en-US" sz="1059" dirty="0" err="1"/>
              <a:t>PLoS</a:t>
            </a:r>
            <a:r>
              <a:rPr lang="en-US" altLang="en-US" sz="1059" dirty="0"/>
              <a:t> ONE 9(11): e113758. doi:10.1371/journal.pone.0113758</a:t>
            </a:r>
          </a:p>
          <a:p>
            <a:pPr eaLnBrk="1" hangingPunct="1"/>
            <a:r>
              <a:rPr lang="en-US" altLang="en-US" sz="1059" dirty="0">
                <a:hlinkClick r:id="rId3"/>
              </a:rPr>
              <a:t>http://127.0.0.1:8081/plosone/article?id=info:doi/10.1371/journal.pone.0113758</a:t>
            </a:r>
            <a:endParaRPr lang="en-US" altLang="en-US" sz="1059" dirty="0"/>
          </a:p>
        </p:txBody>
      </p:sp>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3176" y="6342530"/>
            <a:ext cx="2140324" cy="45944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noAutofit/>
          </a:bodyPr>
          <a:lstStyle/>
          <a:p>
            <a:r>
              <a:rPr lang="en-US" altLang="en-US" sz="3600" dirty="0"/>
              <a:t>Longer Gestation among Full Terms </a:t>
            </a:r>
            <a:r>
              <a:rPr lang="en-US" altLang="en-US" sz="3600" dirty="0">
                <a:sym typeface="Wingdings" panose="05000000000000000000" pitchFamily="2" charset="2"/>
              </a:rPr>
              <a:t> Higher</a:t>
            </a:r>
            <a:r>
              <a:rPr lang="en-US" altLang="en-US" sz="3600" dirty="0"/>
              <a:t> Cognitive/Motor functioning</a:t>
            </a:r>
            <a:endParaRPr lang="en-US" sz="3600" dirty="0"/>
          </a:p>
        </p:txBody>
      </p:sp>
      <p:sp>
        <p:nvSpPr>
          <p:cNvPr id="2" name="TextBox 1">
            <a:extLst>
              <a:ext uri="{FF2B5EF4-FFF2-40B4-BE49-F238E27FC236}">
                <a16:creationId xmlns:a16="http://schemas.microsoft.com/office/drawing/2014/main" id="{C1BB323C-2E00-47A4-9F13-68D499CFF419}"/>
              </a:ext>
            </a:extLst>
          </p:cNvPr>
          <p:cNvSpPr txBox="1"/>
          <p:nvPr/>
        </p:nvSpPr>
        <p:spPr>
          <a:xfrm>
            <a:off x="7010400" y="2286000"/>
            <a:ext cx="1857719" cy="646331"/>
          </a:xfrm>
          <a:prstGeom prst="rect">
            <a:avLst/>
          </a:prstGeom>
          <a:noFill/>
        </p:spPr>
        <p:txBody>
          <a:bodyPr wrap="square" rtlCol="0">
            <a:spAutoFit/>
          </a:bodyPr>
          <a:lstStyle/>
          <a:p>
            <a:pPr algn="ctr"/>
            <a:r>
              <a:rPr lang="en-US" dirty="0">
                <a:solidFill>
                  <a:srgbClr val="FF0000"/>
                </a:solidFill>
              </a:rPr>
              <a:t>Not only brain, but behavior too</a:t>
            </a:r>
          </a:p>
        </p:txBody>
      </p:sp>
    </p:spTree>
    <p:extLst>
      <p:ext uri="{BB962C8B-B14F-4D97-AF65-F5344CB8AC3E}">
        <p14:creationId xmlns:p14="http://schemas.microsoft.com/office/powerpoint/2010/main" val="1262923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normAutofit fontScale="90000"/>
          </a:bodyPr>
          <a:lstStyle/>
          <a:p>
            <a:pPr algn="ctr"/>
            <a:r>
              <a:rPr lang="en-US" sz="4000" dirty="0"/>
              <a:t>Intellectual Ability and Cortical Development (Shaw et al., 2006)</a:t>
            </a:r>
          </a:p>
        </p:txBody>
      </p:sp>
      <p:sp>
        <p:nvSpPr>
          <p:cNvPr id="215043" name="Rectangle 3"/>
          <p:cNvSpPr>
            <a:spLocks noGrp="1" noChangeArrowheads="1"/>
          </p:cNvSpPr>
          <p:nvPr>
            <p:ph idx="1"/>
          </p:nvPr>
        </p:nvSpPr>
        <p:spPr>
          <a:xfrm>
            <a:off x="457200" y="1646237"/>
            <a:ext cx="8229600" cy="4526280"/>
          </a:xfrm>
          <a:prstGeom prst="rect">
            <a:avLst/>
          </a:prstGeom>
        </p:spPr>
        <p:txBody>
          <a:bodyPr/>
          <a:lstStyle/>
          <a:p>
            <a:r>
              <a:rPr lang="en-US" dirty="0"/>
              <a:t>Cortical Thickness</a:t>
            </a:r>
          </a:p>
          <a:p>
            <a:pPr lvl="1"/>
            <a:r>
              <a:rPr lang="en-US" dirty="0"/>
              <a:t>Index of </a:t>
            </a:r>
          </a:p>
          <a:p>
            <a:pPr lvl="2"/>
            <a:r>
              <a:rPr lang="en-US" dirty="0"/>
              <a:t>neuronal density</a:t>
            </a:r>
          </a:p>
          <a:p>
            <a:pPr lvl="2"/>
            <a:r>
              <a:rPr lang="en-US" dirty="0"/>
              <a:t>synaptic connections</a:t>
            </a:r>
          </a:p>
          <a:p>
            <a:pPr lvl="2"/>
            <a:r>
              <a:rPr lang="en-US" dirty="0" err="1"/>
              <a:t>myelination</a:t>
            </a:r>
            <a:endParaRPr lang="en-US" dirty="0"/>
          </a:p>
          <a:p>
            <a:pPr lvl="2">
              <a:buFont typeface="Wingdings" pitchFamily="2" charset="2"/>
              <a:buNone/>
            </a:pPr>
            <a:endParaRPr lang="en-US" dirty="0"/>
          </a:p>
          <a:p>
            <a:r>
              <a:rPr lang="en-US" dirty="0"/>
              <a:t>Regional differences in rates of </a:t>
            </a:r>
          </a:p>
          <a:p>
            <a:pPr>
              <a:buNone/>
            </a:pPr>
            <a:r>
              <a:rPr lang="en-US" dirty="0"/>
              <a:t>thickening and thinning over </a:t>
            </a:r>
          </a:p>
          <a:p>
            <a:pPr>
              <a:buNone/>
            </a:pPr>
            <a:r>
              <a:rPr lang="en-US" dirty="0"/>
              <a:t>development</a:t>
            </a:r>
          </a:p>
        </p:txBody>
      </p:sp>
    </p:spTree>
    <p:extLst>
      <p:ext uri="{BB962C8B-B14F-4D97-AF65-F5344CB8AC3E}">
        <p14:creationId xmlns:p14="http://schemas.microsoft.com/office/powerpoint/2010/main" val="3087866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Longitudinal design..</a:t>
            </a:r>
          </a:p>
        </p:txBody>
      </p:sp>
      <p:sp>
        <p:nvSpPr>
          <p:cNvPr id="3" name="Content Placeholder 2"/>
          <p:cNvSpPr>
            <a:spLocks noGrp="1"/>
          </p:cNvSpPr>
          <p:nvPr>
            <p:ph idx="1"/>
          </p:nvPr>
        </p:nvSpPr>
        <p:spPr/>
        <p:txBody>
          <a:bodyPr>
            <a:normAutofit/>
          </a:bodyPr>
          <a:lstStyle/>
          <a:p>
            <a:r>
              <a:rPr lang="en-US" dirty="0"/>
              <a:t>178 participants (58%) had at least two scans; 92 (30%) had three or more scans; </a:t>
            </a:r>
          </a:p>
          <a:p>
            <a:r>
              <a:rPr lang="en-US" dirty="0"/>
              <a:t>Mean </a:t>
            </a:r>
            <a:r>
              <a:rPr lang="en-US" dirty="0" err="1"/>
              <a:t>interscan</a:t>
            </a:r>
            <a:r>
              <a:rPr lang="en-US" dirty="0"/>
              <a:t> interval was ~2 </a:t>
            </a:r>
            <a:r>
              <a:rPr lang="en-US" dirty="0" err="1"/>
              <a:t>yr</a:t>
            </a:r>
            <a:endParaRPr lang="en-US" dirty="0"/>
          </a:p>
          <a:p>
            <a:pPr lvl="1"/>
            <a:r>
              <a:rPr lang="en-US" dirty="0"/>
              <a:t>Superior (121–149), high (109–120), &amp; average intelligence (IQ range 83–108). </a:t>
            </a:r>
          </a:p>
          <a:p>
            <a:pPr lvl="2"/>
            <a:r>
              <a:rPr lang="en-US" sz="1400" dirty="0">
                <a:hlinkClick r:id="rId3"/>
              </a:rPr>
              <a:t>http://</a:t>
            </a:r>
            <a:r>
              <a:rPr lang="en-US" sz="1400" dirty="0"/>
              <a:t>: </a:t>
            </a:r>
          </a:p>
        </p:txBody>
      </p:sp>
      <p:pic>
        <p:nvPicPr>
          <p:cNvPr id="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556" r="26889" b="81448"/>
          <a:stretch/>
        </p:blipFill>
        <p:spPr bwMode="auto">
          <a:xfrm>
            <a:off x="1066800" y="4332653"/>
            <a:ext cx="6705600" cy="1584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711200" y="7398435"/>
            <a:ext cx="4572000" cy="646331"/>
          </a:xfrm>
          <a:prstGeom prst="rect">
            <a:avLst/>
          </a:prstGeom>
        </p:spPr>
        <p:txBody>
          <a:bodyPr>
            <a:spAutoFit/>
          </a:bodyPr>
          <a:lstStyle/>
          <a:p>
            <a:pPr lvl="1"/>
            <a:r>
              <a:rPr lang="en-US" dirty="0"/>
              <a:t>Age-appropriate versions of </a:t>
            </a:r>
            <a:r>
              <a:rPr lang="en-US" dirty="0" err="1"/>
              <a:t>Weschler</a:t>
            </a:r>
            <a:r>
              <a:rPr lang="en-US" dirty="0"/>
              <a:t> scales. </a:t>
            </a:r>
          </a:p>
        </p:txBody>
      </p:sp>
      <p:sp>
        <p:nvSpPr>
          <p:cNvPr id="6" name="Rectangle 5"/>
          <p:cNvSpPr/>
          <p:nvPr/>
        </p:nvSpPr>
        <p:spPr>
          <a:xfrm>
            <a:off x="4343401" y="6077634"/>
            <a:ext cx="4572000" cy="646331"/>
          </a:xfrm>
          <a:prstGeom prst="rect">
            <a:avLst/>
          </a:prstGeom>
        </p:spPr>
        <p:txBody>
          <a:bodyPr>
            <a:spAutoFit/>
          </a:bodyPr>
          <a:lstStyle/>
          <a:p>
            <a:r>
              <a:rPr lang="en-US" dirty="0">
                <a:hlinkClick r:id="rId3"/>
              </a:rPr>
              <a:t>www.nature.com/nature/journal/v440/n7084/extref/nature04513-s1.pdf</a:t>
            </a:r>
            <a:endParaRPr lang="en-US" dirty="0"/>
          </a:p>
        </p:txBody>
      </p:sp>
    </p:spTree>
    <p:extLst>
      <p:ext uri="{BB962C8B-B14F-4D97-AF65-F5344CB8AC3E}">
        <p14:creationId xmlns:p14="http://schemas.microsoft.com/office/powerpoint/2010/main" val="3080390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86800" cy="1252728"/>
          </a:xfrm>
        </p:spPr>
        <p:txBody>
          <a:bodyPr>
            <a:noAutofit/>
          </a:bodyPr>
          <a:lstStyle/>
          <a:p>
            <a:r>
              <a:rPr lang="en-US" sz="3600" dirty="0"/>
              <a:t>“[I]</a:t>
            </a:r>
            <a:r>
              <a:rPr lang="en-US" sz="3600" dirty="0" err="1"/>
              <a:t>ntelligence</a:t>
            </a:r>
            <a:r>
              <a:rPr lang="en-US" sz="3600" dirty="0"/>
              <a:t> is related to</a:t>
            </a:r>
            <a:br>
              <a:rPr lang="en-US" sz="3600" dirty="0"/>
            </a:br>
            <a:r>
              <a:rPr lang="en-US" sz="3600" dirty="0"/>
              <a:t>dynamic properties of cortical maturation”</a:t>
            </a:r>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599" y="1524001"/>
            <a:ext cx="8373946" cy="5204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711232" y="3733800"/>
            <a:ext cx="4495800" cy="2554545"/>
          </a:xfrm>
          <a:prstGeom prst="rect">
            <a:avLst/>
          </a:prstGeom>
          <a:solidFill>
            <a:schemeClr val="bg1"/>
          </a:solidFill>
        </p:spPr>
        <p:txBody>
          <a:bodyPr wrap="square">
            <a:spAutoFit/>
          </a:bodyPr>
          <a:lstStyle/>
          <a:p>
            <a:pPr algn="ctr"/>
            <a:r>
              <a:rPr lang="en-US" sz="2000" dirty="0"/>
              <a:t>“the superior intelligence group has a thinner superior prefrontal cortex at the earliest age (purple regions). There is then a rapid increase in cortical thickness (red, green and yellow regions) in the superior intelligence group, peaking at age 13 and waning in late adolescence.”</a:t>
            </a: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087" t="43410" r="59068" b="8942"/>
          <a:stretch/>
        </p:blipFill>
        <p:spPr bwMode="auto">
          <a:xfrm>
            <a:off x="7516812" y="2043274"/>
            <a:ext cx="9144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8380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normAutofit/>
          </a:bodyPr>
          <a:lstStyle/>
          <a:p>
            <a:pPr algn="ctr"/>
            <a:r>
              <a:rPr lang="en-US" sz="3600" dirty="0"/>
              <a:t>Associations of cortical thickness and IQ</a:t>
            </a:r>
            <a:br>
              <a:rPr lang="en-US" sz="3600" dirty="0"/>
            </a:br>
            <a:r>
              <a:rPr lang="en-US" sz="3600" dirty="0" err="1">
                <a:solidFill>
                  <a:srgbClr val="FF0000"/>
                </a:solidFill>
              </a:rPr>
              <a:t>structure</a:t>
            </a:r>
            <a:r>
              <a:rPr lang="en-US" sz="3600" dirty="0" err="1">
                <a:solidFill>
                  <a:srgbClr val="FF0000"/>
                </a:solidFill>
                <a:sym typeface="Wingdings" panose="05000000000000000000" pitchFamily="2" charset="2"/>
              </a:rPr>
              <a:t>function</a:t>
            </a:r>
            <a:r>
              <a:rPr lang="en-US" sz="3600" dirty="0">
                <a:solidFill>
                  <a:srgbClr val="FF0000"/>
                </a:solidFill>
                <a:sym typeface="Wingdings" panose="05000000000000000000" pitchFamily="2" charset="2"/>
              </a:rPr>
              <a:t> changes with age</a:t>
            </a:r>
            <a:endParaRPr lang="en-US" sz="4000" dirty="0">
              <a:solidFill>
                <a:srgbClr val="FF0000"/>
              </a:solidFill>
            </a:endParaRPr>
          </a:p>
        </p:txBody>
      </p:sp>
      <p:sp>
        <p:nvSpPr>
          <p:cNvPr id="250883" name="Rectangle 3"/>
          <p:cNvSpPr>
            <a:spLocks noGrp="1" noChangeArrowheads="1"/>
          </p:cNvSpPr>
          <p:nvPr>
            <p:ph idx="1"/>
          </p:nvPr>
        </p:nvSpPr>
        <p:spPr>
          <a:xfrm>
            <a:off x="457200" y="1646237"/>
            <a:ext cx="8229600" cy="4526280"/>
          </a:xfrm>
          <a:prstGeom prst="rect">
            <a:avLst/>
          </a:prstGeom>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3908" y="1646238"/>
            <a:ext cx="6451095" cy="494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952500" y="8516035"/>
            <a:ext cx="4572000" cy="646331"/>
          </a:xfrm>
          <a:prstGeom prst="rect">
            <a:avLst/>
          </a:prstGeom>
        </p:spPr>
        <p:txBody>
          <a:bodyPr>
            <a:spAutoFit/>
          </a:bodyPr>
          <a:lstStyle/>
          <a:p>
            <a:pPr lvl="1"/>
            <a:r>
              <a:rPr lang="en-US" dirty="0"/>
              <a:t>Across entire sample?</a:t>
            </a:r>
          </a:p>
          <a:p>
            <a:pPr lvl="1"/>
            <a:r>
              <a:rPr lang="en-US" dirty="0"/>
              <a:t>By age group?</a:t>
            </a:r>
          </a:p>
        </p:txBody>
      </p:sp>
      <p:sp>
        <p:nvSpPr>
          <p:cNvPr id="3" name="Rectangle 2"/>
          <p:cNvSpPr/>
          <p:nvPr/>
        </p:nvSpPr>
        <p:spPr>
          <a:xfrm>
            <a:off x="75008" y="6360095"/>
            <a:ext cx="2121093" cy="369332"/>
          </a:xfrm>
          <a:prstGeom prst="rect">
            <a:avLst/>
          </a:prstGeom>
        </p:spPr>
        <p:txBody>
          <a:bodyPr wrap="none">
            <a:spAutoFit/>
          </a:bodyPr>
          <a:lstStyle/>
          <a:p>
            <a:pPr algn="ctr"/>
            <a:r>
              <a:rPr lang="en-US" dirty="0"/>
              <a:t>(Shaw et al., 2006)</a:t>
            </a:r>
          </a:p>
        </p:txBody>
      </p:sp>
    </p:spTree>
    <p:extLst>
      <p:ext uri="{BB962C8B-B14F-4D97-AF65-F5344CB8AC3E}">
        <p14:creationId xmlns:p14="http://schemas.microsoft.com/office/powerpoint/2010/main" val="1190704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normAutofit fontScale="90000"/>
          </a:bodyPr>
          <a:lstStyle/>
          <a:p>
            <a:pPr algn="ctr"/>
            <a:r>
              <a:rPr lang="en-US" sz="3600" dirty="0"/>
              <a:t>Interaction of IQ and age predict prefrontal cortical thickness growth trajectories</a:t>
            </a:r>
            <a:br>
              <a:rPr lang="en-US" sz="3600" dirty="0"/>
            </a:br>
            <a:endParaRPr lang="en-US" sz="4000" dirty="0"/>
          </a:p>
        </p:txBody>
      </p:sp>
      <p:sp>
        <p:nvSpPr>
          <p:cNvPr id="254979" name="Rectangle 3"/>
          <p:cNvSpPr>
            <a:spLocks noGrp="1" noChangeArrowheads="1"/>
          </p:cNvSpPr>
          <p:nvPr>
            <p:ph idx="1"/>
          </p:nvPr>
        </p:nvSpPr>
        <p:spPr>
          <a:xfrm>
            <a:off x="744537" y="1631565"/>
            <a:ext cx="8229600" cy="4526280"/>
          </a:xfrm>
          <a:prstGeom prst="rect">
            <a:avLst/>
          </a:prstGeom>
        </p:spPr>
        <p:txBody>
          <a:bodyPr/>
          <a:lstStyle/>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731" y="1408176"/>
            <a:ext cx="8110537" cy="5198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0" y="6381234"/>
            <a:ext cx="2121093" cy="369332"/>
          </a:xfrm>
          <a:prstGeom prst="rect">
            <a:avLst/>
          </a:prstGeom>
        </p:spPr>
        <p:txBody>
          <a:bodyPr wrap="none">
            <a:spAutoFit/>
          </a:bodyPr>
          <a:lstStyle/>
          <a:p>
            <a:r>
              <a:rPr lang="en-US" dirty="0"/>
              <a:t>(Shaw et al., 2006)</a:t>
            </a:r>
          </a:p>
        </p:txBody>
      </p:sp>
    </p:spTree>
    <p:extLst>
      <p:ext uri="{BB962C8B-B14F-4D97-AF65-F5344CB8AC3E}">
        <p14:creationId xmlns:p14="http://schemas.microsoft.com/office/powerpoint/2010/main" val="3625664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normAutofit/>
          </a:bodyPr>
          <a:lstStyle/>
          <a:p>
            <a:r>
              <a:rPr lang="en-US" sz="3600" dirty="0"/>
              <a:t>IQ group and rate of change in cortical thickness with age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892" y="1556658"/>
            <a:ext cx="8559508" cy="4772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95347" y="6381234"/>
            <a:ext cx="2121093" cy="369332"/>
          </a:xfrm>
          <a:prstGeom prst="rect">
            <a:avLst/>
          </a:prstGeom>
        </p:spPr>
        <p:txBody>
          <a:bodyPr wrap="none">
            <a:spAutoFit/>
          </a:bodyPr>
          <a:lstStyle/>
          <a:p>
            <a:pPr algn="ctr"/>
            <a:r>
              <a:rPr lang="en-US" dirty="0"/>
              <a:t>(Shaw et al., 2006)</a:t>
            </a:r>
          </a:p>
        </p:txBody>
      </p:sp>
    </p:spTree>
    <p:extLst>
      <p:ext uri="{BB962C8B-B14F-4D97-AF65-F5344CB8AC3E}">
        <p14:creationId xmlns:p14="http://schemas.microsoft.com/office/powerpoint/2010/main" val="1645614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609600" y="0"/>
            <a:ext cx="8229600" cy="1252728"/>
          </a:xfrm>
        </p:spPr>
        <p:txBody>
          <a:bodyPr>
            <a:normAutofit/>
          </a:bodyPr>
          <a:lstStyle/>
          <a:p>
            <a:pPr algn="ctr"/>
            <a:r>
              <a:rPr lang="en-US" sz="3600" dirty="0"/>
              <a:t>Adaptiveness/function of prolonged phase of prefrontal gain for IQ?</a:t>
            </a:r>
            <a:endParaRPr lang="en-US" sz="4000" dirty="0"/>
          </a:p>
        </p:txBody>
      </p:sp>
      <p:sp>
        <p:nvSpPr>
          <p:cNvPr id="254979" name="Rectangle 3"/>
          <p:cNvSpPr>
            <a:spLocks noGrp="1" noChangeArrowheads="1"/>
          </p:cNvSpPr>
          <p:nvPr>
            <p:ph idx="1"/>
          </p:nvPr>
        </p:nvSpPr>
        <p:spPr>
          <a:xfrm>
            <a:off x="457200" y="1646237"/>
            <a:ext cx="8229600" cy="4526280"/>
          </a:xfrm>
          <a:prstGeom prst="rect">
            <a:avLst/>
          </a:prstGeom>
        </p:spPr>
        <p:txBody>
          <a:bodyPr/>
          <a:lstStyle/>
          <a:p>
            <a:endParaRPr lang="en-US" dirty="0"/>
          </a:p>
          <a:p>
            <a:r>
              <a:rPr lang="en-US" dirty="0"/>
              <a:t>Benefit of longitudinal design?</a:t>
            </a:r>
          </a:p>
          <a:p>
            <a:pPr lvl="1"/>
            <a:r>
              <a:rPr lang="en-US" dirty="0"/>
              <a:t>“</a:t>
            </a:r>
            <a:r>
              <a:rPr lang="en-US" i="1" dirty="0"/>
              <a:t>Most previous studies infer developmental processes from purely cross-sectional data, an endeavor fraught with methodological complications” </a:t>
            </a:r>
            <a:r>
              <a:rPr lang="en-US" dirty="0"/>
              <a:t>(p. 676)</a:t>
            </a:r>
          </a:p>
        </p:txBody>
      </p:sp>
      <p:sp>
        <p:nvSpPr>
          <p:cNvPr id="2" name="Rectangle 1"/>
          <p:cNvSpPr/>
          <p:nvPr/>
        </p:nvSpPr>
        <p:spPr>
          <a:xfrm>
            <a:off x="304800" y="6209394"/>
            <a:ext cx="2121093" cy="369332"/>
          </a:xfrm>
          <a:prstGeom prst="rect">
            <a:avLst/>
          </a:prstGeom>
        </p:spPr>
        <p:txBody>
          <a:bodyPr wrap="none">
            <a:spAutoFit/>
          </a:bodyPr>
          <a:lstStyle/>
          <a:p>
            <a:pPr algn="ctr"/>
            <a:r>
              <a:rPr lang="en-US" dirty="0"/>
              <a:t>(Shaw et al., 2006)</a:t>
            </a:r>
          </a:p>
        </p:txBody>
      </p:sp>
    </p:spTree>
    <p:extLst>
      <p:ext uri="{BB962C8B-B14F-4D97-AF65-F5344CB8AC3E}">
        <p14:creationId xmlns:p14="http://schemas.microsoft.com/office/powerpoint/2010/main" val="1223847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252728"/>
          </a:xfrm>
        </p:spPr>
        <p:txBody>
          <a:bodyPr>
            <a:noAutofit/>
          </a:bodyPr>
          <a:lstStyle/>
          <a:p>
            <a:pPr algn="ctr"/>
            <a:r>
              <a:rPr lang="en-US" sz="2800" dirty="0"/>
              <a:t>Cognitive ability changes and dynamics of cortical thickness </a:t>
            </a:r>
            <a:r>
              <a:rPr lang="en-US" sz="2600" dirty="0"/>
              <a:t>(</a:t>
            </a:r>
            <a:r>
              <a:rPr lang="en-US" sz="2600" dirty="0" err="1"/>
              <a:t>Burgaleta</a:t>
            </a:r>
            <a:r>
              <a:rPr lang="en-US" sz="2600" dirty="0"/>
              <a:t> et al., 2014)</a:t>
            </a:r>
          </a:p>
        </p:txBody>
      </p:sp>
      <p:sp>
        <p:nvSpPr>
          <p:cNvPr id="3" name="Content Placeholder 2"/>
          <p:cNvSpPr>
            <a:spLocks noGrp="1"/>
          </p:cNvSpPr>
          <p:nvPr>
            <p:ph idx="1"/>
          </p:nvPr>
        </p:nvSpPr>
        <p:spPr>
          <a:xfrm>
            <a:off x="457200" y="1775191"/>
            <a:ext cx="8305800" cy="4701809"/>
          </a:xfrm>
        </p:spPr>
        <p:txBody>
          <a:bodyPr>
            <a:normAutofit fontScale="70000" lnSpcReduction="20000"/>
          </a:bodyPr>
          <a:lstStyle/>
          <a:p>
            <a:r>
              <a:rPr lang="en-US" b="1" dirty="0"/>
              <a:t>Background: </a:t>
            </a:r>
          </a:p>
          <a:p>
            <a:pPr lvl="1"/>
            <a:r>
              <a:rPr lang="en-US" dirty="0"/>
              <a:t>IQ associated with changes in cortical thickness (Ramsden et al., 2011)</a:t>
            </a:r>
          </a:p>
          <a:p>
            <a:pPr lvl="2"/>
            <a:r>
              <a:rPr lang="en-US" dirty="0"/>
              <a:t>Higher IQ associated with greater fluctuations in cortical thickness ; </a:t>
            </a:r>
          </a:p>
          <a:p>
            <a:pPr lvl="2"/>
            <a:r>
              <a:rPr lang="en-US" dirty="0"/>
              <a:t>declines in cortical thickness  during late adolescence (Shaw et al., 2006)</a:t>
            </a:r>
          </a:p>
          <a:p>
            <a:endParaRPr lang="en-US" b="1" dirty="0"/>
          </a:p>
          <a:p>
            <a:r>
              <a:rPr lang="en-US" b="1" dirty="0"/>
              <a:t>Goal: </a:t>
            </a:r>
          </a:p>
          <a:p>
            <a:pPr lvl="1"/>
            <a:r>
              <a:rPr lang="en-US" dirty="0"/>
              <a:t>Better understand structural correlates of changes in IQ for healthy youth </a:t>
            </a:r>
            <a:r>
              <a:rPr lang="en-US" i="1" dirty="0"/>
              <a:t>over time</a:t>
            </a:r>
          </a:p>
          <a:p>
            <a:pPr lvl="2"/>
            <a:r>
              <a:rPr lang="en-US" dirty="0"/>
              <a:t>Are these changes in cognitive ability or measurement error?</a:t>
            </a:r>
          </a:p>
          <a:p>
            <a:endParaRPr lang="en-US" b="1" dirty="0"/>
          </a:p>
          <a:p>
            <a:r>
              <a:rPr lang="en-US" b="1" dirty="0"/>
              <a:t>Hypotheses: </a:t>
            </a:r>
          </a:p>
          <a:p>
            <a:pPr lvl="1"/>
            <a:r>
              <a:rPr lang="en-US" dirty="0"/>
              <a:t>Structural change in the brain (e.g., cortical thickness/surface area) positively associated with Verbal IQ, Performance IQ, and Full Scale IQ for children/adolescents over time</a:t>
            </a:r>
          </a:p>
          <a:p>
            <a:pPr lvl="2"/>
            <a:r>
              <a:rPr lang="en-US" dirty="0"/>
              <a:t>Associations in sensorimotor areas</a:t>
            </a:r>
          </a:p>
          <a:p>
            <a:pPr marL="768096" lvl="2" indent="0">
              <a:buNone/>
            </a:pPr>
            <a:endParaRPr lang="en-US" dirty="0"/>
          </a:p>
          <a:p>
            <a:r>
              <a:rPr lang="en-US" b="1" dirty="0"/>
              <a:t>Why do you think these are important questions to study?</a:t>
            </a:r>
          </a:p>
          <a:p>
            <a:pPr marL="118872" indent="0">
              <a:buNone/>
            </a:pPr>
            <a:endParaRPr lang="en-US" dirty="0"/>
          </a:p>
          <a:p>
            <a:endParaRPr lang="en-US" dirty="0"/>
          </a:p>
        </p:txBody>
      </p:sp>
    </p:spTree>
    <p:extLst>
      <p:ext uri="{BB962C8B-B14F-4D97-AF65-F5344CB8AC3E}">
        <p14:creationId xmlns:p14="http://schemas.microsoft.com/office/powerpoint/2010/main" val="1561053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Methods </a:t>
            </a:r>
            <a:br>
              <a:rPr lang="en-US" dirty="0"/>
            </a:br>
            <a:r>
              <a:rPr lang="en-US" sz="3600" dirty="0"/>
              <a:t>(</a:t>
            </a:r>
            <a:r>
              <a:rPr lang="en-US" sz="3600" dirty="0" err="1"/>
              <a:t>Burgaleta</a:t>
            </a:r>
            <a:r>
              <a:rPr lang="en-US" sz="3600" dirty="0"/>
              <a:t> et al., 2014)</a:t>
            </a:r>
          </a:p>
        </p:txBody>
      </p:sp>
      <p:sp>
        <p:nvSpPr>
          <p:cNvPr id="3" name="Content Placeholder 2"/>
          <p:cNvSpPr>
            <a:spLocks noGrp="1"/>
          </p:cNvSpPr>
          <p:nvPr>
            <p:ph idx="1"/>
          </p:nvPr>
        </p:nvSpPr>
        <p:spPr>
          <a:xfrm>
            <a:off x="457200" y="1775191"/>
            <a:ext cx="8305800" cy="4778009"/>
          </a:xfrm>
        </p:spPr>
        <p:txBody>
          <a:bodyPr>
            <a:normAutofit fontScale="92500" lnSpcReduction="10000"/>
          </a:bodyPr>
          <a:lstStyle/>
          <a:p>
            <a:r>
              <a:rPr lang="en-US" b="1" dirty="0"/>
              <a:t>Sample</a:t>
            </a:r>
          </a:p>
          <a:p>
            <a:pPr lvl="1"/>
            <a:r>
              <a:rPr lang="en-US" dirty="0"/>
              <a:t>Multi-site (6 sites), longitudinal study</a:t>
            </a:r>
          </a:p>
          <a:p>
            <a:pPr lvl="1"/>
            <a:r>
              <a:rPr lang="en-US" dirty="0"/>
              <a:t>N= 188, Ages </a:t>
            </a:r>
            <a:r>
              <a:rPr lang="en-US" i="1" dirty="0"/>
              <a:t>6-20,</a:t>
            </a:r>
            <a:r>
              <a:rPr lang="en-US" dirty="0"/>
              <a:t> Mean age at Time 1: 11.59 </a:t>
            </a:r>
            <a:r>
              <a:rPr lang="en-US" u="sng" dirty="0"/>
              <a:t>+</a:t>
            </a:r>
            <a:r>
              <a:rPr lang="en-US" dirty="0"/>
              <a:t> 3.46; assessed at 2 year follow-up</a:t>
            </a:r>
          </a:p>
          <a:p>
            <a:pPr marL="457200" lvl="1" indent="0">
              <a:buNone/>
            </a:pPr>
            <a:endParaRPr lang="en-US" dirty="0"/>
          </a:p>
          <a:p>
            <a:r>
              <a:rPr lang="en-US" b="1" dirty="0"/>
              <a:t>Measures</a:t>
            </a:r>
          </a:p>
          <a:p>
            <a:pPr lvl="1"/>
            <a:r>
              <a:rPr lang="en-US" dirty="0"/>
              <a:t>Cognitive Measures:</a:t>
            </a:r>
          </a:p>
          <a:p>
            <a:pPr lvl="2"/>
            <a:r>
              <a:rPr lang="en-US" dirty="0"/>
              <a:t>WASI (VIQ, PIQ, and FSIQ)</a:t>
            </a:r>
          </a:p>
          <a:p>
            <a:pPr lvl="1"/>
            <a:r>
              <a:rPr lang="en-US" dirty="0"/>
              <a:t>MRI and MRI processing system </a:t>
            </a:r>
          </a:p>
          <a:p>
            <a:pPr lvl="2"/>
            <a:r>
              <a:rPr lang="en-US" dirty="0"/>
              <a:t>Used </a:t>
            </a:r>
            <a:r>
              <a:rPr lang="en-US" dirty="0" err="1"/>
              <a:t>corticometric</a:t>
            </a:r>
            <a:r>
              <a:rPr lang="en-US" dirty="0"/>
              <a:t> methods to represent gray matter change: </a:t>
            </a:r>
            <a:r>
              <a:rPr lang="en-US" b="1" dirty="0"/>
              <a:t>cortical thickness (</a:t>
            </a:r>
            <a:r>
              <a:rPr lang="en-US" b="1" dirty="0" err="1"/>
              <a:t>CTh</a:t>
            </a:r>
            <a:r>
              <a:rPr lang="en-US" b="1" dirty="0"/>
              <a:t>) and cortical surface area (CSA)</a:t>
            </a:r>
          </a:p>
          <a:p>
            <a:pPr marL="118872" indent="0">
              <a:buNone/>
            </a:pPr>
            <a:endParaRPr lang="en-US" dirty="0"/>
          </a:p>
        </p:txBody>
      </p:sp>
    </p:spTree>
    <p:extLst>
      <p:ext uri="{BB962C8B-B14F-4D97-AF65-F5344CB8AC3E}">
        <p14:creationId xmlns:p14="http://schemas.microsoft.com/office/powerpoint/2010/main" val="3263361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pPr algn="ctr"/>
            <a:r>
              <a:rPr lang="en-US" dirty="0"/>
              <a:t>Analysis</a:t>
            </a:r>
            <a:br>
              <a:rPr lang="en-US" dirty="0"/>
            </a:br>
            <a:r>
              <a:rPr lang="en-US" sz="3600" dirty="0"/>
              <a:t>(</a:t>
            </a:r>
            <a:r>
              <a:rPr lang="en-US" sz="3600" dirty="0" err="1"/>
              <a:t>Burgaleta</a:t>
            </a:r>
            <a:r>
              <a:rPr lang="en-US" sz="3600" dirty="0"/>
              <a:t> et al., 2014)</a:t>
            </a:r>
          </a:p>
        </p:txBody>
      </p:sp>
      <p:sp>
        <p:nvSpPr>
          <p:cNvPr id="3" name="Content Placeholder 2"/>
          <p:cNvSpPr>
            <a:spLocks noGrp="1"/>
          </p:cNvSpPr>
          <p:nvPr>
            <p:ph idx="1"/>
          </p:nvPr>
        </p:nvSpPr>
        <p:spPr>
          <a:xfrm>
            <a:off x="152400" y="1775191"/>
            <a:ext cx="8610600" cy="4778009"/>
          </a:xfrm>
        </p:spPr>
        <p:txBody>
          <a:bodyPr>
            <a:normAutofit/>
          </a:bodyPr>
          <a:lstStyle/>
          <a:p>
            <a:pPr lvl="1"/>
            <a:r>
              <a:rPr lang="en-US" dirty="0"/>
              <a:t>As part of pre-post design, computed difference scores for </a:t>
            </a:r>
            <a:r>
              <a:rPr lang="en-US" dirty="0" err="1"/>
              <a:t>CTh</a:t>
            </a:r>
            <a:r>
              <a:rPr lang="en-US" dirty="0"/>
              <a:t>, CSA, and IQ </a:t>
            </a:r>
          </a:p>
          <a:p>
            <a:pPr lvl="3"/>
            <a:r>
              <a:rPr lang="en-US" dirty="0"/>
              <a:t>Change scores represent relative change compared to same-aged peers (not absolute change)</a:t>
            </a:r>
          </a:p>
          <a:p>
            <a:pPr lvl="1"/>
            <a:r>
              <a:rPr lang="en-US" dirty="0"/>
              <a:t>Analyzed change by IQ change group (using 90% CI):</a:t>
            </a:r>
          </a:p>
          <a:p>
            <a:pPr lvl="2"/>
            <a:r>
              <a:rPr lang="en-US" dirty="0"/>
              <a:t>Reliable IQ increases</a:t>
            </a:r>
          </a:p>
          <a:p>
            <a:pPr lvl="2"/>
            <a:r>
              <a:rPr lang="en-US" dirty="0"/>
              <a:t>Reliable IQ decreases</a:t>
            </a:r>
          </a:p>
          <a:p>
            <a:pPr lvl="2"/>
            <a:r>
              <a:rPr lang="en-US" dirty="0"/>
              <a:t>No reliable IQ changes</a:t>
            </a:r>
          </a:p>
          <a:p>
            <a:pPr marL="768096" lvl="2" indent="0">
              <a:buNone/>
            </a:pPr>
            <a:endParaRPr lang="en-US" dirty="0"/>
          </a:p>
        </p:txBody>
      </p:sp>
    </p:spTree>
    <p:extLst>
      <p:ext uri="{BB962C8B-B14F-4D97-AF65-F5344CB8AC3E}">
        <p14:creationId xmlns:p14="http://schemas.microsoft.com/office/powerpoint/2010/main" val="4085669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5448"/>
            <a:ext cx="8839200" cy="1252728"/>
          </a:xfrm>
        </p:spPr>
        <p:txBody>
          <a:bodyPr>
            <a:normAutofit fontScale="90000"/>
          </a:bodyPr>
          <a:lstStyle/>
          <a:p>
            <a:pPr algn="ctr"/>
            <a:r>
              <a:rPr lang="el-GR" dirty="0"/>
              <a:t>Δ</a:t>
            </a:r>
            <a:r>
              <a:rPr lang="en-US" dirty="0" err="1"/>
              <a:t>FullScaleIQ</a:t>
            </a:r>
            <a:r>
              <a:rPr lang="en-US" dirty="0"/>
              <a:t> [IQ] associated with </a:t>
            </a:r>
            <a:r>
              <a:rPr lang="el-GR" dirty="0"/>
              <a:t>Δ </a:t>
            </a:r>
            <a:r>
              <a:rPr lang="en-US" dirty="0" err="1"/>
              <a:t>CTh</a:t>
            </a:r>
            <a:r>
              <a:rPr lang="en-US" dirty="0"/>
              <a:t> (not </a:t>
            </a:r>
            <a:r>
              <a:rPr lang="el-GR" dirty="0"/>
              <a:t>Δ </a:t>
            </a:r>
            <a:r>
              <a:rPr lang="en-US" dirty="0"/>
              <a:t>CSA)</a:t>
            </a:r>
            <a:endParaRPr lang="en-US" sz="3600" dirty="0"/>
          </a:p>
        </p:txBody>
      </p:sp>
      <p:sp>
        <p:nvSpPr>
          <p:cNvPr id="3" name="Content Placeholder 2"/>
          <p:cNvSpPr>
            <a:spLocks noGrp="1"/>
          </p:cNvSpPr>
          <p:nvPr>
            <p:ph idx="1"/>
          </p:nvPr>
        </p:nvSpPr>
        <p:spPr/>
        <p:txBody>
          <a:bodyPr>
            <a:normAutofit/>
          </a:bodyPr>
          <a:lstStyle/>
          <a:p>
            <a:pPr lvl="1"/>
            <a:r>
              <a:rPr lang="el-GR" sz="2400" dirty="0"/>
              <a:t>Δ</a:t>
            </a:r>
            <a:r>
              <a:rPr lang="en-US" sz="2400" dirty="0"/>
              <a:t>PIQ associated with changes in </a:t>
            </a:r>
            <a:r>
              <a:rPr lang="en-US" sz="2400" dirty="0" err="1"/>
              <a:t>CTh</a:t>
            </a:r>
            <a:r>
              <a:rPr lang="en-US" sz="2400" dirty="0"/>
              <a:t>; trend for </a:t>
            </a:r>
            <a:r>
              <a:rPr lang="el-GR" sz="2400" dirty="0"/>
              <a:t>Δ</a:t>
            </a:r>
            <a:r>
              <a:rPr lang="en-US" sz="2400" dirty="0"/>
              <a:t>VIQ</a:t>
            </a:r>
          </a:p>
          <a:p>
            <a:pPr lvl="1"/>
            <a:endParaRPr lang="en-US" dirty="0"/>
          </a:p>
        </p:txBody>
      </p:sp>
      <p:pic>
        <p:nvPicPr>
          <p:cNvPr id="1026" name="Picture 2" descr="C:\Users\amarchante\Dropbox\Graduate courses\Sping 2015\Development\Week 4\IQ and cortical thickness.PNG"/>
          <p:cNvPicPr>
            <a:picLocks noChangeAspect="1" noChangeArrowheads="1"/>
          </p:cNvPicPr>
          <p:nvPr/>
        </p:nvPicPr>
        <p:blipFill rotWithShape="1">
          <a:blip r:embed="rId3">
            <a:extLst>
              <a:ext uri="{28A0092B-C50C-407E-A947-70E740481C1C}">
                <a14:useLocalDpi xmlns:a14="http://schemas.microsoft.com/office/drawing/2010/main" val="0"/>
              </a:ext>
            </a:extLst>
          </a:blip>
          <a:srcRect l="-3207" t="706" r="3207" b="1356"/>
          <a:stretch/>
        </p:blipFill>
        <p:spPr bwMode="auto">
          <a:xfrm>
            <a:off x="-33359" y="1537165"/>
            <a:ext cx="6900429" cy="532584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040538" y="1905000"/>
            <a:ext cx="2531462" cy="369332"/>
          </a:xfrm>
          <a:prstGeom prst="rect">
            <a:avLst/>
          </a:prstGeom>
        </p:spPr>
        <p:txBody>
          <a:bodyPr wrap="none">
            <a:spAutoFit/>
          </a:bodyPr>
          <a:lstStyle/>
          <a:p>
            <a:r>
              <a:rPr lang="en-US" dirty="0"/>
              <a:t>(</a:t>
            </a:r>
            <a:r>
              <a:rPr lang="en-US" dirty="0" err="1"/>
              <a:t>Burgaleta</a:t>
            </a:r>
            <a:r>
              <a:rPr lang="en-US" dirty="0"/>
              <a:t> et al., 2014)</a:t>
            </a:r>
          </a:p>
        </p:txBody>
      </p:sp>
      <p:pic>
        <p:nvPicPr>
          <p:cNvPr id="5" name="Picture 4" descr="Diagram&#10;&#10;Description automatically generated">
            <a:extLst>
              <a:ext uri="{FF2B5EF4-FFF2-40B4-BE49-F238E27FC236}">
                <a16:creationId xmlns:a16="http://schemas.microsoft.com/office/drawing/2014/main" id="{F8774309-ED49-1943-17E1-CBA46C48C645}"/>
              </a:ext>
            </a:extLst>
          </p:cNvPr>
          <p:cNvPicPr>
            <a:picLocks noChangeAspect="1"/>
          </p:cNvPicPr>
          <p:nvPr/>
        </p:nvPicPr>
        <p:blipFill>
          <a:blip r:embed="rId4"/>
          <a:stretch>
            <a:fillRect/>
          </a:stretch>
        </p:blipFill>
        <p:spPr>
          <a:xfrm>
            <a:off x="6553200" y="1642037"/>
            <a:ext cx="2310290" cy="1811992"/>
          </a:xfrm>
          <a:prstGeom prst="rect">
            <a:avLst/>
          </a:prstGeom>
        </p:spPr>
      </p:pic>
    </p:spTree>
    <p:extLst>
      <p:ext uri="{BB962C8B-B14F-4D97-AF65-F5344CB8AC3E}">
        <p14:creationId xmlns:p14="http://schemas.microsoft.com/office/powerpoint/2010/main" val="2132829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err="1"/>
              <a:t>ΔCorticalThickness</a:t>
            </a:r>
            <a:r>
              <a:rPr lang="en-US" dirty="0"/>
              <a:t> over time</a:t>
            </a:r>
          </a:p>
        </p:txBody>
      </p:sp>
      <p:sp>
        <p:nvSpPr>
          <p:cNvPr id="3" name="Content Placeholder 2"/>
          <p:cNvSpPr>
            <a:spLocks noGrp="1"/>
          </p:cNvSpPr>
          <p:nvPr>
            <p:ph idx="1"/>
          </p:nvPr>
        </p:nvSpPr>
        <p:spPr>
          <a:xfrm>
            <a:off x="457200" y="1676399"/>
            <a:ext cx="8229600" cy="4724401"/>
          </a:xfrm>
        </p:spPr>
        <p:txBody>
          <a:bodyPr/>
          <a:lstStyle/>
          <a:p>
            <a:pPr lvl="1"/>
            <a:r>
              <a:rPr lang="en-US" dirty="0"/>
              <a:t>Increase IQ group: </a:t>
            </a:r>
            <a:r>
              <a:rPr lang="en-US" sz="2400" dirty="0"/>
              <a:t>non-significant increase in </a:t>
            </a:r>
            <a:r>
              <a:rPr lang="en-US" sz="2400" dirty="0" err="1"/>
              <a:t>CTh</a:t>
            </a:r>
            <a:endParaRPr lang="en-US" sz="2400" dirty="0"/>
          </a:p>
          <a:p>
            <a:pPr lvl="1"/>
            <a:r>
              <a:rPr lang="en-US" dirty="0"/>
              <a:t>Stable IQ group: smaller decreases in </a:t>
            </a:r>
            <a:r>
              <a:rPr lang="en-US" dirty="0" err="1"/>
              <a:t>CTh</a:t>
            </a:r>
            <a:endParaRPr lang="en-US" dirty="0"/>
          </a:p>
          <a:p>
            <a:pPr lvl="1"/>
            <a:r>
              <a:rPr lang="en-US" dirty="0"/>
              <a:t>Decrease IQ group: </a:t>
            </a:r>
            <a:r>
              <a:rPr lang="en-US" sz="2400" dirty="0"/>
              <a:t>steepest rates of reduction in </a:t>
            </a:r>
            <a:r>
              <a:rPr lang="en-US" sz="2400" dirty="0" err="1"/>
              <a:t>CTh</a:t>
            </a:r>
            <a:endParaRPr lang="en-US" sz="2400" dirty="0"/>
          </a:p>
          <a:p>
            <a:endParaRPr lang="en-US" dirty="0"/>
          </a:p>
        </p:txBody>
      </p:sp>
      <p:pic>
        <p:nvPicPr>
          <p:cNvPr id="2050" name="Picture 2" descr="C:\Users\amarchante\Dropbox\Graduate courses\Sping 2015\Development\Week 4\Cortical thicknes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595" y="3733800"/>
            <a:ext cx="8725005" cy="2895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383213" y="3244334"/>
            <a:ext cx="2377574" cy="369332"/>
          </a:xfrm>
          <a:prstGeom prst="rect">
            <a:avLst/>
          </a:prstGeom>
        </p:spPr>
        <p:txBody>
          <a:bodyPr wrap="none">
            <a:spAutoFit/>
          </a:bodyPr>
          <a:lstStyle/>
          <a:p>
            <a:r>
              <a:rPr lang="en-US" dirty="0" err="1"/>
              <a:t>Burgaleta</a:t>
            </a:r>
            <a:r>
              <a:rPr lang="en-US" dirty="0"/>
              <a:t> et al., 2014</a:t>
            </a:r>
          </a:p>
        </p:txBody>
      </p:sp>
    </p:spTree>
    <p:extLst>
      <p:ext uri="{BB962C8B-B14F-4D97-AF65-F5344CB8AC3E}">
        <p14:creationId xmlns:p14="http://schemas.microsoft.com/office/powerpoint/2010/main" val="1903148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Conclusions</a:t>
            </a:r>
            <a:br>
              <a:rPr lang="en-US" dirty="0"/>
            </a:br>
            <a:r>
              <a:rPr lang="en-US" sz="2800" dirty="0"/>
              <a:t>(</a:t>
            </a:r>
            <a:r>
              <a:rPr lang="en-US" sz="2800" dirty="0" err="1"/>
              <a:t>Burgaleta</a:t>
            </a:r>
            <a:r>
              <a:rPr lang="en-US" sz="2800" dirty="0"/>
              <a:t> et al., 2014)</a:t>
            </a:r>
            <a:endParaRPr lang="en-US" dirty="0"/>
          </a:p>
        </p:txBody>
      </p:sp>
      <p:sp>
        <p:nvSpPr>
          <p:cNvPr id="3" name="Content Placeholder 2"/>
          <p:cNvSpPr>
            <a:spLocks noGrp="1"/>
          </p:cNvSpPr>
          <p:nvPr>
            <p:ph idx="1"/>
          </p:nvPr>
        </p:nvSpPr>
        <p:spPr/>
        <p:txBody>
          <a:bodyPr>
            <a:noAutofit/>
          </a:bodyPr>
          <a:lstStyle/>
          <a:p>
            <a:r>
              <a:rPr lang="en-US" sz="2800" dirty="0"/>
              <a:t>Consistent with previous literature, </a:t>
            </a:r>
            <a:r>
              <a:rPr lang="en-US" sz="2400" dirty="0"/>
              <a:t>individual differences in rate of change in cortical thickness appears to be related to changes in 3 parts of IQ </a:t>
            </a:r>
            <a:endParaRPr lang="en-US" sz="2800" dirty="0"/>
          </a:p>
          <a:p>
            <a:pPr lvl="1"/>
            <a:r>
              <a:rPr lang="en-US" sz="2000" i="1" dirty="0"/>
              <a:t>Results of this study support that relationship over time</a:t>
            </a:r>
          </a:p>
          <a:p>
            <a:pPr marL="457200" lvl="1" indent="0">
              <a:buNone/>
            </a:pPr>
            <a:endParaRPr lang="en-US" sz="2400" dirty="0"/>
          </a:p>
          <a:p>
            <a:r>
              <a:rPr lang="en-US" sz="2800" dirty="0"/>
              <a:t>CSA does not seem to be associated with changes in IQ</a:t>
            </a:r>
          </a:p>
          <a:p>
            <a:pPr marL="118872" indent="0">
              <a:buNone/>
            </a:pPr>
            <a:endParaRPr lang="en-US" sz="2800" dirty="0"/>
          </a:p>
          <a:p>
            <a:r>
              <a:rPr lang="en-US" sz="2800" dirty="0"/>
              <a:t>How can we explain these changes in FSIQ/brain structure? Ideas for future directions?</a:t>
            </a:r>
          </a:p>
        </p:txBody>
      </p:sp>
    </p:spTree>
    <p:extLst>
      <p:ext uri="{BB962C8B-B14F-4D97-AF65-F5344CB8AC3E}">
        <p14:creationId xmlns:p14="http://schemas.microsoft.com/office/powerpoint/2010/main" val="2006303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a:xfrm>
            <a:off x="457200" y="1600200"/>
            <a:ext cx="8229600" cy="5117433"/>
          </a:xfrm>
        </p:spPr>
        <p:txBody>
          <a:bodyPr>
            <a:normAutofit fontScale="85000" lnSpcReduction="20000"/>
          </a:bodyPr>
          <a:lstStyle/>
          <a:p>
            <a:r>
              <a:rPr lang="en-US" dirty="0" err="1"/>
              <a:t>Frontoparietal</a:t>
            </a:r>
            <a:r>
              <a:rPr lang="en-US" dirty="0"/>
              <a:t> regions previously related to general cognitive ability (</a:t>
            </a:r>
            <a:r>
              <a:rPr lang="en-US" dirty="0" err="1"/>
              <a:t>Barbey</a:t>
            </a:r>
            <a:r>
              <a:rPr lang="en-US" dirty="0"/>
              <a:t> et al., 2012)</a:t>
            </a:r>
          </a:p>
          <a:p>
            <a:r>
              <a:rPr lang="en-US" dirty="0"/>
              <a:t>Why </a:t>
            </a:r>
            <a:r>
              <a:rPr lang="en-US" dirty="0" err="1"/>
              <a:t>CTh</a:t>
            </a:r>
            <a:r>
              <a:rPr lang="en-US" dirty="0"/>
              <a:t> and not CSA?</a:t>
            </a:r>
          </a:p>
          <a:p>
            <a:pPr lvl="1"/>
            <a:r>
              <a:rPr lang="en-US" dirty="0" err="1"/>
              <a:t>CTh</a:t>
            </a:r>
            <a:r>
              <a:rPr lang="en-US" dirty="0"/>
              <a:t> = number of neurons, amount of </a:t>
            </a:r>
            <a:r>
              <a:rPr lang="en-US" i="1" dirty="0"/>
              <a:t>glial and capillary support</a:t>
            </a:r>
            <a:r>
              <a:rPr lang="en-US" dirty="0"/>
              <a:t> and level of dendritic </a:t>
            </a:r>
            <a:r>
              <a:rPr lang="en-US" dirty="0" err="1"/>
              <a:t>arborization</a:t>
            </a:r>
            <a:endParaRPr lang="en-US" dirty="0"/>
          </a:p>
          <a:p>
            <a:pPr lvl="2"/>
            <a:r>
              <a:rPr lang="en-US" dirty="0"/>
              <a:t>Sensitive to post natal development </a:t>
            </a:r>
          </a:p>
          <a:p>
            <a:pPr lvl="2"/>
            <a:r>
              <a:rPr lang="en-US" dirty="0"/>
              <a:t>Not likely due to changes in number of cortical neurons</a:t>
            </a:r>
          </a:p>
          <a:p>
            <a:pPr lvl="2"/>
            <a:r>
              <a:rPr lang="en-US" dirty="0" err="1"/>
              <a:t>Gliogenesis</a:t>
            </a:r>
            <a:r>
              <a:rPr lang="en-US" dirty="0"/>
              <a:t> occurs as a consequence of learning and experience (Dong &amp; </a:t>
            </a:r>
            <a:r>
              <a:rPr lang="en-US" dirty="0" err="1"/>
              <a:t>Greenough</a:t>
            </a:r>
            <a:r>
              <a:rPr lang="en-US" dirty="0"/>
              <a:t>, 2004)</a:t>
            </a:r>
          </a:p>
          <a:p>
            <a:pPr lvl="1"/>
            <a:r>
              <a:rPr lang="en-US" dirty="0"/>
              <a:t>CSA = number and spacing of mini-columnar units of cells</a:t>
            </a:r>
          </a:p>
          <a:p>
            <a:pPr lvl="2"/>
            <a:r>
              <a:rPr lang="en-US" dirty="0"/>
              <a:t>Dependent on neurogenesis and neuronal migration (complete by term gestation; Hill et al., 2010)</a:t>
            </a:r>
          </a:p>
          <a:p>
            <a:r>
              <a:rPr lang="en-US" dirty="0"/>
              <a:t>Synaptic pruning: </a:t>
            </a:r>
          </a:p>
          <a:p>
            <a:pPr lvl="1"/>
            <a:r>
              <a:rPr lang="en-US" dirty="0"/>
              <a:t>Excessive loss of neuronal connections might be behind steeper cortical thinning</a:t>
            </a:r>
          </a:p>
          <a:p>
            <a:pPr lvl="1"/>
            <a:endParaRPr lang="en-US" dirty="0"/>
          </a:p>
        </p:txBody>
      </p:sp>
      <p:sp>
        <p:nvSpPr>
          <p:cNvPr id="4" name="TextBox 3"/>
          <p:cNvSpPr txBox="1"/>
          <p:nvPr/>
        </p:nvSpPr>
        <p:spPr>
          <a:xfrm>
            <a:off x="7097445" y="6348301"/>
            <a:ext cx="1951546" cy="369332"/>
          </a:xfrm>
          <a:prstGeom prst="rect">
            <a:avLst/>
          </a:prstGeom>
          <a:noFill/>
        </p:spPr>
        <p:txBody>
          <a:bodyPr wrap="square" rtlCol="0">
            <a:spAutoFit/>
          </a:bodyPr>
          <a:lstStyle/>
          <a:p>
            <a:r>
              <a:rPr lang="en-US" dirty="0"/>
              <a:t>J. Rooks</a:t>
            </a:r>
          </a:p>
        </p:txBody>
      </p:sp>
    </p:spTree>
    <p:extLst>
      <p:ext uri="{BB962C8B-B14F-4D97-AF65-F5344CB8AC3E}">
        <p14:creationId xmlns:p14="http://schemas.microsoft.com/office/powerpoint/2010/main" val="3086321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err="1"/>
              <a:t>Reconceptualizing</a:t>
            </a:r>
            <a:r>
              <a:rPr lang="en-US" dirty="0"/>
              <a:t> functional brain connectivity in autism from a developmental perspective</a:t>
            </a:r>
          </a:p>
        </p:txBody>
      </p:sp>
      <p:sp>
        <p:nvSpPr>
          <p:cNvPr id="3" name="Subtitle 2"/>
          <p:cNvSpPr>
            <a:spLocks noGrp="1"/>
          </p:cNvSpPr>
          <p:nvPr>
            <p:ph type="subTitle" idx="1"/>
          </p:nvPr>
        </p:nvSpPr>
        <p:spPr/>
        <p:txBody>
          <a:bodyPr/>
          <a:lstStyle/>
          <a:p>
            <a:r>
              <a:rPr lang="en-US" dirty="0"/>
              <a:t>Uddin, </a:t>
            </a:r>
            <a:r>
              <a:rPr lang="en-US" dirty="0" err="1"/>
              <a:t>Supekar</a:t>
            </a:r>
            <a:r>
              <a:rPr lang="en-US" dirty="0"/>
              <a:t> &amp; Menon, 2013</a:t>
            </a:r>
          </a:p>
        </p:txBody>
      </p:sp>
    </p:spTree>
    <p:extLst>
      <p:ext uri="{BB962C8B-B14F-4D97-AF65-F5344CB8AC3E}">
        <p14:creationId xmlns:p14="http://schemas.microsoft.com/office/powerpoint/2010/main" val="1171818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Autofit/>
          </a:bodyPr>
          <a:lstStyle/>
          <a:p>
            <a:r>
              <a:rPr lang="en-US" dirty="0"/>
              <a:t>Functional Connectivity =</a:t>
            </a:r>
          </a:p>
        </p:txBody>
      </p:sp>
      <p:sp>
        <p:nvSpPr>
          <p:cNvPr id="3" name="Content Placeholder 2"/>
          <p:cNvSpPr>
            <a:spLocks noGrp="1"/>
          </p:cNvSpPr>
          <p:nvPr>
            <p:ph sz="quarter" idx="1"/>
          </p:nvPr>
        </p:nvSpPr>
        <p:spPr>
          <a:xfrm>
            <a:off x="457200" y="1600200"/>
            <a:ext cx="8305800" cy="4876800"/>
          </a:xfrm>
        </p:spPr>
        <p:txBody>
          <a:bodyPr>
            <a:normAutofit fontScale="92500" lnSpcReduction="10000"/>
          </a:bodyPr>
          <a:lstStyle/>
          <a:p>
            <a:r>
              <a:rPr lang="en-US" dirty="0"/>
              <a:t>“temporal correlations between remote neurophysiological events”</a:t>
            </a:r>
          </a:p>
          <a:p>
            <a:r>
              <a:rPr lang="en-US" dirty="0"/>
              <a:t>Analysis: </a:t>
            </a:r>
          </a:p>
          <a:p>
            <a:pPr lvl="1"/>
            <a:r>
              <a:rPr lang="en-US" sz="2200" dirty="0"/>
              <a:t>1) seed region of interest </a:t>
            </a:r>
          </a:p>
          <a:p>
            <a:pPr lvl="1"/>
            <a:r>
              <a:rPr lang="en-US" sz="2200" dirty="0"/>
              <a:t>2) correlating multiple regions </a:t>
            </a:r>
          </a:p>
          <a:p>
            <a:pPr lvl="1"/>
            <a:r>
              <a:rPr lang="en-US" sz="2200" dirty="0"/>
              <a:t>3) mapping areas with shared profiles</a:t>
            </a:r>
          </a:p>
          <a:p>
            <a:pPr marL="571500" indent="-457200"/>
            <a:r>
              <a:rPr lang="en-US" dirty="0"/>
              <a:t>Resting State fMRI – reflects history of task-dependent activation</a:t>
            </a:r>
          </a:p>
          <a:p>
            <a:pPr marL="571500" indent="-457200"/>
            <a:r>
              <a:rPr lang="en-US" dirty="0"/>
              <a:t>Development and functional connectivity:</a:t>
            </a:r>
          </a:p>
          <a:p>
            <a:pPr marL="971550" lvl="1" indent="-457200"/>
            <a:r>
              <a:rPr lang="en-US" dirty="0"/>
              <a:t>Adults have more high level connections</a:t>
            </a:r>
          </a:p>
          <a:p>
            <a:pPr marL="971550" lvl="1" indent="-457200"/>
            <a:r>
              <a:rPr lang="en-US" dirty="0"/>
              <a:t>Networks are more diffuse in adult brain</a:t>
            </a:r>
          </a:p>
          <a:p>
            <a:pPr marL="685800" indent="-571500"/>
            <a:endParaRPr lang="en-US" sz="2800" dirty="0"/>
          </a:p>
          <a:p>
            <a:pPr marL="1828800" lvl="4" indent="0">
              <a:buNone/>
            </a:pPr>
            <a:endParaRPr lang="en-US" dirty="0"/>
          </a:p>
        </p:txBody>
      </p:sp>
    </p:spTree>
    <p:extLst>
      <p:ext uri="{BB962C8B-B14F-4D97-AF65-F5344CB8AC3E}">
        <p14:creationId xmlns:p14="http://schemas.microsoft.com/office/powerpoint/2010/main" val="1030298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Autism and Connectivity</a:t>
            </a:r>
          </a:p>
        </p:txBody>
      </p:sp>
      <p:sp>
        <p:nvSpPr>
          <p:cNvPr id="3" name="Content Placeholder 2"/>
          <p:cNvSpPr>
            <a:spLocks noGrp="1"/>
          </p:cNvSpPr>
          <p:nvPr>
            <p:ph sz="quarter" idx="1"/>
          </p:nvPr>
        </p:nvSpPr>
        <p:spPr>
          <a:xfrm>
            <a:off x="457200" y="1600200"/>
            <a:ext cx="7924800" cy="1828800"/>
          </a:xfrm>
        </p:spPr>
        <p:txBody>
          <a:bodyPr>
            <a:normAutofit fontScale="85000" lnSpcReduction="20000"/>
          </a:bodyPr>
          <a:lstStyle/>
          <a:p>
            <a:r>
              <a:rPr lang="en-US" dirty="0"/>
              <a:t>ASD: social and communication deficits, repetitive and restricted behaviors</a:t>
            </a:r>
          </a:p>
          <a:p>
            <a:r>
              <a:rPr lang="en-US" dirty="0"/>
              <a:t>Hypo VS. Hyper connectivity theories</a:t>
            </a:r>
          </a:p>
          <a:p>
            <a:pPr lvl="1"/>
            <a:r>
              <a:rPr lang="en-US" dirty="0"/>
              <a:t>Methodology? Conceptual questions? Development?!?!?!</a:t>
            </a:r>
          </a:p>
          <a:p>
            <a:pPr marL="0" indent="0">
              <a:buNone/>
            </a:pPr>
            <a:endParaRPr lang="en-US" dirty="0"/>
          </a:p>
        </p:txBody>
      </p:sp>
      <p:sp>
        <p:nvSpPr>
          <p:cNvPr id="4" name="TextBox 3"/>
          <p:cNvSpPr txBox="1"/>
          <p:nvPr/>
        </p:nvSpPr>
        <p:spPr>
          <a:xfrm>
            <a:off x="508379" y="3276600"/>
            <a:ext cx="3429000" cy="4324261"/>
          </a:xfrm>
          <a:prstGeom prst="rect">
            <a:avLst/>
          </a:prstGeom>
          <a:noFill/>
        </p:spPr>
        <p:txBody>
          <a:bodyPr wrap="square" rtlCol="0">
            <a:spAutoFit/>
          </a:bodyPr>
          <a:lstStyle/>
          <a:p>
            <a:pPr lvl="0" algn="ctr">
              <a:spcBef>
                <a:spcPts val="600"/>
              </a:spcBef>
              <a:buClr>
                <a:srgbClr val="FE8637"/>
              </a:buClr>
              <a:buSzPct val="70000"/>
            </a:pPr>
            <a:r>
              <a:rPr lang="en-US" sz="2400" u="sng" dirty="0">
                <a:solidFill>
                  <a:prstClr val="black"/>
                </a:solidFill>
              </a:rPr>
              <a:t>Hypo-Connectivity</a:t>
            </a:r>
          </a:p>
          <a:p>
            <a:pPr marL="274320" lvl="0" indent="-274320" algn="ctr">
              <a:spcBef>
                <a:spcPts val="600"/>
              </a:spcBef>
              <a:buClr>
                <a:srgbClr val="FE8637"/>
              </a:buClr>
              <a:buSzPct val="70000"/>
              <a:buFont typeface="Wingdings"/>
              <a:buChar char=""/>
            </a:pPr>
            <a:r>
              <a:rPr lang="en-US" sz="2400" dirty="0">
                <a:solidFill>
                  <a:prstClr val="black"/>
                </a:solidFill>
              </a:rPr>
              <a:t>Language</a:t>
            </a:r>
          </a:p>
          <a:p>
            <a:pPr marL="274320" lvl="0" indent="-274320" algn="ctr">
              <a:spcBef>
                <a:spcPts val="600"/>
              </a:spcBef>
              <a:buClr>
                <a:srgbClr val="FE8637"/>
              </a:buClr>
              <a:buSzPct val="70000"/>
              <a:buFont typeface="Wingdings"/>
              <a:buChar char=""/>
            </a:pPr>
            <a:r>
              <a:rPr lang="en-US" sz="2400" dirty="0">
                <a:solidFill>
                  <a:prstClr val="black"/>
                </a:solidFill>
              </a:rPr>
              <a:t>Working Memory</a:t>
            </a:r>
          </a:p>
          <a:p>
            <a:pPr marL="274320" lvl="0" indent="-274320" algn="ctr">
              <a:spcBef>
                <a:spcPts val="600"/>
              </a:spcBef>
              <a:buClr>
                <a:srgbClr val="FE8637"/>
              </a:buClr>
              <a:buSzPct val="70000"/>
              <a:buFont typeface="Wingdings"/>
              <a:buChar char=""/>
            </a:pPr>
            <a:r>
              <a:rPr lang="en-US" sz="2400" dirty="0">
                <a:solidFill>
                  <a:prstClr val="black"/>
                </a:solidFill>
              </a:rPr>
              <a:t>Executive Functioning</a:t>
            </a:r>
          </a:p>
          <a:p>
            <a:pPr marL="274320" lvl="0" indent="-274320" algn="ctr">
              <a:spcBef>
                <a:spcPts val="600"/>
              </a:spcBef>
              <a:buClr>
                <a:srgbClr val="FE8637"/>
              </a:buClr>
              <a:buSzPct val="70000"/>
              <a:buFont typeface="Wingdings"/>
              <a:buChar char=""/>
            </a:pPr>
            <a:r>
              <a:rPr lang="en-US" sz="2400" dirty="0" err="1">
                <a:solidFill>
                  <a:prstClr val="black"/>
                </a:solidFill>
              </a:rPr>
              <a:t>Visuomotor</a:t>
            </a:r>
            <a:r>
              <a:rPr lang="en-US" sz="2400" dirty="0">
                <a:solidFill>
                  <a:prstClr val="black"/>
                </a:solidFill>
              </a:rPr>
              <a:t> coordination</a:t>
            </a:r>
          </a:p>
          <a:p>
            <a:pPr marL="274320" indent="-274320" algn="ctr">
              <a:spcBef>
                <a:spcPts val="600"/>
              </a:spcBef>
              <a:buClr>
                <a:srgbClr val="FE8637"/>
              </a:buClr>
              <a:buSzPct val="70000"/>
              <a:buFont typeface="Wingdings"/>
              <a:buChar char=""/>
            </a:pPr>
            <a:r>
              <a:rPr lang="en-US" sz="2400" dirty="0">
                <a:solidFill>
                  <a:prstClr val="black"/>
                </a:solidFill>
              </a:rPr>
              <a:t>Cognitive Control</a:t>
            </a:r>
          </a:p>
          <a:p>
            <a:pPr marL="274320" lvl="0" indent="-274320" algn="ctr">
              <a:spcBef>
                <a:spcPts val="600"/>
              </a:spcBef>
              <a:buClr>
                <a:srgbClr val="FE8637"/>
              </a:buClr>
              <a:buSzPct val="70000"/>
              <a:buFont typeface="Wingdings"/>
              <a:buChar char=""/>
            </a:pPr>
            <a:endParaRPr lang="en-US" sz="2400" dirty="0">
              <a:solidFill>
                <a:prstClr val="black"/>
              </a:solidFill>
            </a:endParaRPr>
          </a:p>
          <a:p>
            <a:pPr marL="274320" lvl="0" indent="-274320">
              <a:spcBef>
                <a:spcPts val="600"/>
              </a:spcBef>
              <a:buClr>
                <a:srgbClr val="FE8637"/>
              </a:buClr>
              <a:buSzPct val="70000"/>
              <a:buFont typeface="Wingdings"/>
              <a:buChar char=""/>
            </a:pPr>
            <a:endParaRPr lang="en-US" sz="2400" dirty="0">
              <a:solidFill>
                <a:prstClr val="black"/>
              </a:solidFill>
            </a:endParaRPr>
          </a:p>
        </p:txBody>
      </p:sp>
      <p:sp>
        <p:nvSpPr>
          <p:cNvPr id="5" name="TextBox 4"/>
          <p:cNvSpPr txBox="1"/>
          <p:nvPr/>
        </p:nvSpPr>
        <p:spPr>
          <a:xfrm>
            <a:off x="4495800" y="3276600"/>
            <a:ext cx="3429000" cy="3508653"/>
          </a:xfrm>
          <a:prstGeom prst="rect">
            <a:avLst/>
          </a:prstGeom>
          <a:noFill/>
        </p:spPr>
        <p:txBody>
          <a:bodyPr wrap="square" rtlCol="0">
            <a:spAutoFit/>
          </a:bodyPr>
          <a:lstStyle/>
          <a:p>
            <a:pPr lvl="0" algn="ctr">
              <a:spcBef>
                <a:spcPts val="600"/>
              </a:spcBef>
              <a:buClr>
                <a:srgbClr val="FE8637"/>
              </a:buClr>
              <a:buSzPct val="70000"/>
            </a:pPr>
            <a:r>
              <a:rPr lang="en-US" sz="2400" u="sng" dirty="0">
                <a:solidFill>
                  <a:prstClr val="black"/>
                </a:solidFill>
              </a:rPr>
              <a:t>Hyper-Connectivity</a:t>
            </a:r>
          </a:p>
          <a:p>
            <a:pPr marL="274320" lvl="0" indent="-274320" algn="ctr">
              <a:spcBef>
                <a:spcPts val="600"/>
              </a:spcBef>
              <a:buClr>
                <a:srgbClr val="FE8637"/>
              </a:buClr>
              <a:buSzPct val="70000"/>
              <a:buFont typeface="Wingdings"/>
              <a:buChar char=""/>
            </a:pPr>
            <a:r>
              <a:rPr lang="en-US" sz="2400" dirty="0">
                <a:solidFill>
                  <a:prstClr val="black"/>
                </a:solidFill>
              </a:rPr>
              <a:t>Language</a:t>
            </a:r>
          </a:p>
          <a:p>
            <a:pPr marL="274320" lvl="0" indent="-274320" algn="ctr">
              <a:spcBef>
                <a:spcPts val="600"/>
              </a:spcBef>
              <a:buClr>
                <a:srgbClr val="FE8637"/>
              </a:buClr>
              <a:buSzPct val="70000"/>
              <a:buFont typeface="Wingdings"/>
              <a:buChar char=""/>
            </a:pPr>
            <a:r>
              <a:rPr lang="en-US" sz="2400" dirty="0">
                <a:solidFill>
                  <a:prstClr val="black"/>
                </a:solidFill>
              </a:rPr>
              <a:t>Memory</a:t>
            </a:r>
          </a:p>
          <a:p>
            <a:pPr marL="274320" lvl="0" indent="-274320" algn="ctr">
              <a:spcBef>
                <a:spcPts val="600"/>
              </a:spcBef>
              <a:buClr>
                <a:srgbClr val="FE8637"/>
              </a:buClr>
              <a:buSzPct val="70000"/>
              <a:buFont typeface="Wingdings"/>
              <a:buChar char=""/>
            </a:pPr>
            <a:r>
              <a:rPr lang="en-US" sz="2400" dirty="0">
                <a:solidFill>
                  <a:prstClr val="black"/>
                </a:solidFill>
              </a:rPr>
              <a:t>Emotion Processing</a:t>
            </a:r>
          </a:p>
          <a:p>
            <a:pPr marL="274320" lvl="0" indent="-274320" algn="ctr">
              <a:spcBef>
                <a:spcPts val="600"/>
              </a:spcBef>
              <a:buClr>
                <a:srgbClr val="FE8637"/>
              </a:buClr>
              <a:buSzPct val="70000"/>
              <a:buFont typeface="Wingdings"/>
              <a:buChar char=""/>
            </a:pPr>
            <a:r>
              <a:rPr lang="en-US" sz="2400" dirty="0">
                <a:solidFill>
                  <a:prstClr val="black"/>
                </a:solidFill>
              </a:rPr>
              <a:t>Visual search</a:t>
            </a:r>
          </a:p>
          <a:p>
            <a:pPr marL="274320" lvl="0" indent="-274320" algn="ctr">
              <a:spcBef>
                <a:spcPts val="600"/>
              </a:spcBef>
              <a:buClr>
                <a:srgbClr val="FE8637"/>
              </a:buClr>
              <a:buSzPct val="70000"/>
              <a:buFont typeface="Wingdings"/>
              <a:buChar char=""/>
            </a:pPr>
            <a:r>
              <a:rPr lang="en-US" sz="2400" dirty="0" err="1">
                <a:solidFill>
                  <a:prstClr val="black"/>
                </a:solidFill>
              </a:rPr>
              <a:t>Visuomotor</a:t>
            </a:r>
            <a:r>
              <a:rPr lang="en-US" sz="2400" dirty="0">
                <a:solidFill>
                  <a:prstClr val="black"/>
                </a:solidFill>
              </a:rPr>
              <a:t> coordination</a:t>
            </a:r>
          </a:p>
          <a:p>
            <a:pPr marL="274320" lvl="0" indent="-274320">
              <a:spcBef>
                <a:spcPts val="600"/>
              </a:spcBef>
              <a:buClr>
                <a:srgbClr val="FE8637"/>
              </a:buClr>
              <a:buSzPct val="70000"/>
              <a:buFont typeface="Wingdings"/>
              <a:buChar char=""/>
            </a:pPr>
            <a:endParaRPr lang="en-US" sz="2400" dirty="0">
              <a:solidFill>
                <a:prstClr val="black"/>
              </a:solidFill>
            </a:endParaRPr>
          </a:p>
        </p:txBody>
      </p:sp>
      <p:cxnSp>
        <p:nvCxnSpPr>
          <p:cNvPr id="11" name="Straight Connector 10"/>
          <p:cNvCxnSpPr/>
          <p:nvPr/>
        </p:nvCxnSpPr>
        <p:spPr>
          <a:xfrm>
            <a:off x="3505200" y="3962400"/>
            <a:ext cx="16002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780430" y="4419600"/>
            <a:ext cx="140117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505200" y="5711588"/>
            <a:ext cx="1524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1619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 Connectivity and ASD</a:t>
            </a:r>
          </a:p>
        </p:txBody>
      </p:sp>
      <p:sp>
        <p:nvSpPr>
          <p:cNvPr id="3" name="Content Placeholder 2"/>
          <p:cNvSpPr>
            <a:spLocks noGrp="1"/>
          </p:cNvSpPr>
          <p:nvPr>
            <p:ph sz="quarter" idx="1"/>
          </p:nvPr>
        </p:nvSpPr>
        <p:spPr/>
        <p:txBody>
          <a:bodyPr/>
          <a:lstStyle/>
          <a:p>
            <a:r>
              <a:rPr lang="en-US" dirty="0"/>
              <a:t>Pattern of </a:t>
            </a:r>
            <a:r>
              <a:rPr lang="en-US" b="1" dirty="0"/>
              <a:t>hypo</a:t>
            </a:r>
            <a:r>
              <a:rPr lang="en-US" dirty="0"/>
              <a:t>-activity in </a:t>
            </a:r>
            <a:r>
              <a:rPr lang="en-US" b="1" dirty="0"/>
              <a:t>adults</a:t>
            </a:r>
          </a:p>
          <a:p>
            <a:r>
              <a:rPr lang="en-US" b="1" dirty="0"/>
              <a:t>Hyper</a:t>
            </a:r>
            <a:r>
              <a:rPr lang="en-US" dirty="0"/>
              <a:t>-activity in </a:t>
            </a:r>
            <a:r>
              <a:rPr lang="en-US" b="1" dirty="0"/>
              <a:t>children</a:t>
            </a:r>
          </a:p>
          <a:p>
            <a:pPr lvl="1"/>
            <a:r>
              <a:rPr lang="en-US" dirty="0"/>
              <a:t>Found in children aged 7-12</a:t>
            </a:r>
          </a:p>
          <a:p>
            <a:r>
              <a:rPr lang="en-US" dirty="0"/>
              <a:t>Possible hormonal role?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494558"/>
            <a:ext cx="6553200" cy="5287242"/>
          </a:xfrm>
          <a:prstGeom prst="rect">
            <a:avLst/>
          </a:prstGeom>
        </p:spPr>
      </p:pic>
      <p:sp>
        <p:nvSpPr>
          <p:cNvPr id="5" name="Title 1"/>
          <p:cNvSpPr txBox="1">
            <a:spLocks/>
          </p:cNvSpPr>
          <p:nvPr/>
        </p:nvSpPr>
        <p:spPr>
          <a:xfrm>
            <a:off x="7239000" y="3355848"/>
            <a:ext cx="1752600" cy="1673352"/>
          </a:xfrm>
          <a:prstGeom prst="rect">
            <a:avLst/>
          </a:prstGeom>
        </p:spPr>
        <p:txBody>
          <a:bodyPr vert="horz" lIns="91440" rIns="45720" rtlCol="0" anchor="ctr">
            <a:normAutofit fontScale="90000" lnSpcReduction="1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Aft>
                <a:spcPts val="0"/>
              </a:spcAft>
            </a:pPr>
            <a:r>
              <a:rPr lang="en-US" sz="1600" dirty="0" err="1"/>
              <a:t>Reconceptualizing</a:t>
            </a:r>
            <a:r>
              <a:rPr lang="en-US" sz="1600" dirty="0"/>
              <a:t> functional brain connectivity in autism from a developmental perspective.</a:t>
            </a:r>
          </a:p>
          <a:p>
            <a:pPr fontAlgn="auto">
              <a:spcAft>
                <a:spcPts val="0"/>
              </a:spcAft>
            </a:pPr>
            <a:r>
              <a:rPr lang="en-US" sz="1600" dirty="0"/>
              <a:t>Uddin, </a:t>
            </a:r>
            <a:r>
              <a:rPr lang="en-US" sz="1600" dirty="0" err="1"/>
              <a:t>Supekar</a:t>
            </a:r>
            <a:r>
              <a:rPr lang="en-US" sz="1600" dirty="0"/>
              <a:t> &amp; Menon, 2013</a:t>
            </a:r>
          </a:p>
          <a:p>
            <a:pPr fontAlgn="auto">
              <a:spcAft>
                <a:spcPts val="0"/>
              </a:spcAft>
            </a:pPr>
            <a:endParaRPr lang="en-US" sz="1600" dirty="0"/>
          </a:p>
        </p:txBody>
      </p:sp>
      <p:sp>
        <p:nvSpPr>
          <p:cNvPr id="6" name="Subtitle 2"/>
          <p:cNvSpPr txBox="1">
            <a:spLocks/>
          </p:cNvSpPr>
          <p:nvPr/>
        </p:nvSpPr>
        <p:spPr>
          <a:xfrm>
            <a:off x="685800" y="1828800"/>
            <a:ext cx="8077200" cy="1499616"/>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fontAlgn="auto">
              <a:spcAft>
                <a:spcPts val="0"/>
              </a:spcAft>
            </a:pPr>
            <a:endParaRPr lang="en-US" sz="1200" dirty="0"/>
          </a:p>
        </p:txBody>
      </p:sp>
    </p:spTree>
    <p:extLst>
      <p:ext uri="{BB962C8B-B14F-4D97-AF65-F5344CB8AC3E}">
        <p14:creationId xmlns:p14="http://schemas.microsoft.com/office/powerpoint/2010/main" val="13980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86800" cy="1252728"/>
          </a:xfrm>
        </p:spPr>
        <p:txBody>
          <a:bodyPr>
            <a:normAutofit fontScale="90000"/>
          </a:bodyPr>
          <a:lstStyle/>
          <a:p>
            <a:r>
              <a:rPr lang="en-US" dirty="0"/>
              <a:t>Core properties of structural brain connectivity stable during maturation </a:t>
            </a:r>
          </a:p>
        </p:txBody>
      </p:sp>
      <p:sp>
        <p:nvSpPr>
          <p:cNvPr id="3" name="Content Placeholder 2"/>
          <p:cNvSpPr>
            <a:spLocks noGrp="1"/>
          </p:cNvSpPr>
          <p:nvPr>
            <p:ph idx="1"/>
          </p:nvPr>
        </p:nvSpPr>
        <p:spPr/>
        <p:txBody>
          <a:bodyPr>
            <a:normAutofit fontScale="70000" lnSpcReduction="20000"/>
          </a:bodyPr>
          <a:lstStyle/>
          <a:p>
            <a:pPr lvl="1" fontAlgn="base"/>
            <a:r>
              <a:rPr lang="en-US" dirty="0"/>
              <a:t>Structural connectivity based on diffusion tensor imaging (DTI) in 121 participants between 4 and 40 years of age. </a:t>
            </a:r>
          </a:p>
          <a:p>
            <a:pPr fontAlgn="base"/>
            <a:r>
              <a:rPr lang="en-US" dirty="0"/>
              <a:t>The number of fiber tracts, small-world topology, and modular organization remained largely stable despite a substantial overall decrease in the number of streamlines with age.</a:t>
            </a:r>
          </a:p>
          <a:p>
            <a:pPr fontAlgn="base"/>
            <a:r>
              <a:rPr lang="en-US" dirty="0"/>
              <a:t>Decrease mainly affected fiber tracts that had a large number of streamlines, were short, within modules and within hemispheres; </a:t>
            </a:r>
          </a:p>
          <a:p>
            <a:pPr lvl="1" fontAlgn="base"/>
            <a:r>
              <a:rPr lang="en-US" dirty="0"/>
              <a:t>such connections affected more than expected given # of occurrences in network.</a:t>
            </a:r>
          </a:p>
          <a:p>
            <a:pPr lvl="2" fontAlgn="base"/>
            <a:r>
              <a:rPr lang="en-US" dirty="0"/>
              <a:t>Streamline loss occurred earlier in females than in males. </a:t>
            </a:r>
          </a:p>
          <a:p>
            <a:pPr fontAlgn="base"/>
            <a:r>
              <a:rPr lang="en-US" b="1" i="1" dirty="0"/>
              <a:t>Decrease in short-range connectivity?</a:t>
            </a:r>
          </a:p>
          <a:p>
            <a:pPr lvl="1" fontAlgn="base"/>
            <a:endParaRPr lang="en-US" sz="2200" b="1" dirty="0"/>
          </a:p>
          <a:p>
            <a:pPr lvl="2" fontAlgn="base"/>
            <a:r>
              <a:rPr lang="en-US" sz="1800" b="1" dirty="0"/>
              <a:t>Preferential Detachment During Human Brain Development: Age- and Sex-Specific Structural Connectivity in Diffusion Tensor Imaging (DTI) Data. 2013. </a:t>
            </a:r>
            <a:r>
              <a:rPr lang="en-US" sz="1800" b="1" dirty="0">
                <a:hlinkClick r:id="rId2"/>
              </a:rPr>
              <a:t>Sol Lim</a:t>
            </a:r>
            <a:r>
              <a:rPr lang="en-US" sz="1800" dirty="0">
                <a:hlinkClick r:id="rId3"/>
              </a:rPr>
              <a:t>1</a:t>
            </a:r>
            <a:r>
              <a:rPr lang="en-US" sz="1800" b="1" dirty="0"/>
              <a:t>,</a:t>
            </a:r>
            <a:r>
              <a:rPr lang="en-US" sz="1800" dirty="0">
                <a:hlinkClick r:id="rId4"/>
              </a:rPr>
              <a:t>2</a:t>
            </a:r>
            <a:r>
              <a:rPr lang="en-US" sz="1800" b="1" dirty="0"/>
              <a:t>, </a:t>
            </a:r>
            <a:r>
              <a:rPr lang="en-US" sz="1800" b="1" dirty="0" err="1">
                <a:hlinkClick r:id="rId5"/>
              </a:rPr>
              <a:t>Cheol</a:t>
            </a:r>
            <a:r>
              <a:rPr lang="en-US" sz="1800" b="1" dirty="0">
                <a:hlinkClick r:id="rId5"/>
              </a:rPr>
              <a:t> E. Han</a:t>
            </a:r>
            <a:r>
              <a:rPr lang="en-US" sz="1800" dirty="0">
                <a:hlinkClick r:id="rId3"/>
              </a:rPr>
              <a:t>1</a:t>
            </a:r>
            <a:r>
              <a:rPr lang="en-US" sz="1800" b="1" dirty="0"/>
              <a:t>,</a:t>
            </a:r>
            <a:r>
              <a:rPr lang="en-US" sz="1800" dirty="0">
                <a:hlinkClick r:id="rId6"/>
              </a:rPr>
              <a:t>3</a:t>
            </a:r>
            <a:r>
              <a:rPr lang="en-US" sz="1800" dirty="0">
                <a:hlinkClick r:id="rId7"/>
              </a:rPr>
              <a:t>⇑</a:t>
            </a:r>
            <a:r>
              <a:rPr lang="en-US" sz="1800" b="1" dirty="0"/>
              <a:t>, </a:t>
            </a:r>
            <a:r>
              <a:rPr lang="en-US" sz="1800" b="1" dirty="0">
                <a:hlinkClick r:id="rId8"/>
              </a:rPr>
              <a:t>Peter J. Uhlhaas</a:t>
            </a:r>
            <a:r>
              <a:rPr lang="en-US" sz="1800" dirty="0">
                <a:hlinkClick r:id="rId9"/>
              </a:rPr>
              <a:t>4</a:t>
            </a:r>
            <a:r>
              <a:rPr lang="en-US" sz="1800" b="1" dirty="0"/>
              <a:t>,</a:t>
            </a:r>
            <a:r>
              <a:rPr lang="en-US" sz="1800" dirty="0">
                <a:hlinkClick r:id="rId10"/>
              </a:rPr>
              <a:t>5</a:t>
            </a:r>
            <a:r>
              <a:rPr lang="en-US" sz="1800" b="1" dirty="0"/>
              <a:t>,</a:t>
            </a:r>
            <a:r>
              <a:rPr lang="en-US" sz="1800" dirty="0">
                <a:hlinkClick r:id="rId11"/>
              </a:rPr>
              <a:t>6</a:t>
            </a:r>
            <a:r>
              <a:rPr lang="en-US" sz="1800" b="1" dirty="0"/>
              <a:t> </a:t>
            </a:r>
            <a:r>
              <a:rPr lang="en-US" sz="1800" b="1" dirty="0">
                <a:hlinkClick r:id="rId12"/>
              </a:rPr>
              <a:t>Marcus Kaiser</a:t>
            </a:r>
            <a:r>
              <a:rPr lang="en-US" sz="1800" dirty="0">
                <a:hlinkClick r:id="rId3"/>
              </a:rPr>
              <a:t>1</a:t>
            </a:r>
            <a:r>
              <a:rPr lang="en-US" sz="1800" b="1" dirty="0"/>
              <a:t>,</a:t>
            </a:r>
            <a:r>
              <a:rPr lang="en-US" sz="1800" dirty="0">
                <a:hlinkClick r:id="rId4"/>
              </a:rPr>
              <a:t>2</a:t>
            </a:r>
            <a:r>
              <a:rPr lang="en-US" sz="1800" dirty="0">
                <a:hlinkClick r:id="rId13"/>
              </a:rPr>
              <a:t>http://cercor.oxfordjournals.org/content/early/2013/12/13/cercor.bht333.full.pdf+html</a:t>
            </a:r>
            <a:r>
              <a:rPr lang="en-US" sz="1800" dirty="0"/>
              <a:t> </a:t>
            </a:r>
          </a:p>
          <a:p>
            <a:pPr lvl="1" fontAlgn="base"/>
            <a:endParaRPr lang="en-US" b="1" dirty="0"/>
          </a:p>
          <a:p>
            <a:pPr fontAlgn="base"/>
            <a:endParaRPr lang="en-US" dirty="0"/>
          </a:p>
          <a:p>
            <a:endParaRPr lang="en-US" dirty="0"/>
          </a:p>
        </p:txBody>
      </p:sp>
      <p:sp>
        <p:nvSpPr>
          <p:cNvPr id="4" name="Rectangle 3"/>
          <p:cNvSpPr/>
          <p:nvPr/>
        </p:nvSpPr>
        <p:spPr>
          <a:xfrm>
            <a:off x="3543300" y="6326873"/>
            <a:ext cx="4572000" cy="369332"/>
          </a:xfrm>
          <a:prstGeom prst="rect">
            <a:avLst/>
          </a:prstGeom>
        </p:spPr>
        <p:txBody>
          <a:bodyPr>
            <a:spAutoFit/>
          </a:bodyPr>
          <a:lstStyle/>
          <a:p>
            <a:endParaRPr lang="en-US" dirty="0"/>
          </a:p>
        </p:txBody>
      </p:sp>
    </p:spTree>
    <p:extLst>
      <p:ext uri="{BB962C8B-B14F-4D97-AF65-F5344CB8AC3E}">
        <p14:creationId xmlns:p14="http://schemas.microsoft.com/office/powerpoint/2010/main" val="2626181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906" y="1981200"/>
            <a:ext cx="9095600" cy="3352800"/>
          </a:xfrm>
          <a:prstGeom prst="rect">
            <a:avLst/>
          </a:prstGeom>
        </p:spPr>
      </p:pic>
      <p:sp>
        <p:nvSpPr>
          <p:cNvPr id="3" name="Content Placeholder 2"/>
          <p:cNvSpPr>
            <a:spLocks noGrp="1"/>
          </p:cNvSpPr>
          <p:nvPr>
            <p:ph idx="1"/>
          </p:nvPr>
        </p:nvSpPr>
        <p:spPr>
          <a:xfrm>
            <a:off x="7086600" y="5867400"/>
            <a:ext cx="1600200" cy="533400"/>
          </a:xfrm>
        </p:spPr>
        <p:txBody>
          <a:bodyPr>
            <a:normAutofit/>
          </a:bodyPr>
          <a:lstStyle/>
          <a:p>
            <a:pPr marL="118872" indent="0">
              <a:buNone/>
            </a:pPr>
            <a:r>
              <a:rPr lang="en-US" sz="1400" dirty="0"/>
              <a:t>Milrad</a:t>
            </a:r>
          </a:p>
        </p:txBody>
      </p:sp>
    </p:spTree>
    <p:extLst>
      <p:ext uri="{BB962C8B-B14F-4D97-AF65-F5344CB8AC3E}">
        <p14:creationId xmlns:p14="http://schemas.microsoft.com/office/powerpoint/2010/main" val="2654207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Brain enlargement in infants, children, adolescents, and adults with ASD</a:t>
            </a:r>
          </a:p>
        </p:txBody>
      </p:sp>
      <p:sp>
        <p:nvSpPr>
          <p:cNvPr id="3" name="Content Placeholder 2"/>
          <p:cNvSpPr>
            <a:spLocks noGrp="1"/>
          </p:cNvSpPr>
          <p:nvPr>
            <p:ph idx="1"/>
          </p:nvPr>
        </p:nvSpPr>
        <p:spPr/>
        <p:txBody>
          <a:bodyPr>
            <a:normAutofit fontScale="92500" lnSpcReduction="20000"/>
          </a:bodyPr>
          <a:lstStyle/>
          <a:p>
            <a:r>
              <a:rPr lang="en-US" dirty="0"/>
              <a:t>Timing and significance in relation to ASD-relevant behavioral problems are unknown </a:t>
            </a:r>
          </a:p>
          <a:p>
            <a:r>
              <a:rPr lang="en-US" dirty="0"/>
              <a:t>Most apparent in early childhood (</a:t>
            </a:r>
            <a:r>
              <a:rPr lang="en-US" dirty="0" err="1"/>
              <a:t>eg</a:t>
            </a:r>
            <a:r>
              <a:rPr lang="en-US" dirty="0"/>
              <a:t> 12-24 </a:t>
            </a:r>
            <a:r>
              <a:rPr lang="en-US" dirty="0" err="1"/>
              <a:t>mos</a:t>
            </a:r>
            <a:r>
              <a:rPr lang="en-US" dirty="0"/>
              <a:t>)</a:t>
            </a:r>
          </a:p>
          <a:p>
            <a:r>
              <a:rPr lang="en-US" dirty="0"/>
              <a:t>Prospective neuroimaging study for familial high risk for ASD (HR N=106, LR N=42)</a:t>
            </a:r>
          </a:p>
          <a:p>
            <a:pPr lvl="1"/>
            <a:r>
              <a:rPr lang="en-US" dirty="0"/>
              <a:t>Comparable in race/ethnicity (85%white), family income, maternal age, gestational age, birth weight</a:t>
            </a:r>
          </a:p>
          <a:p>
            <a:pPr lvl="1"/>
            <a:r>
              <a:rPr lang="en-US" dirty="0"/>
              <a:t>HR had more males </a:t>
            </a:r>
          </a:p>
          <a:p>
            <a:pPr lvl="1"/>
            <a:r>
              <a:rPr lang="en-US" dirty="0"/>
              <a:t>LR mothers had higher education level</a:t>
            </a:r>
          </a:p>
          <a:p>
            <a:pPr lvl="1"/>
            <a:r>
              <a:rPr lang="en-US" dirty="0"/>
              <a:t>Subset of longitudinal study of 318 HR infants (70 were clinically HR, 248 not clinical HR, and 117 LR)</a:t>
            </a:r>
          </a:p>
          <a:p>
            <a:pPr lvl="1"/>
            <a:endParaRPr lang="en-US" dirty="0"/>
          </a:p>
          <a:p>
            <a:endParaRPr lang="en-US" dirty="0"/>
          </a:p>
        </p:txBody>
      </p:sp>
      <p:sp>
        <p:nvSpPr>
          <p:cNvPr id="5" name="Content Placeholder 2"/>
          <p:cNvSpPr txBox="1">
            <a:spLocks/>
          </p:cNvSpPr>
          <p:nvPr/>
        </p:nvSpPr>
        <p:spPr>
          <a:xfrm>
            <a:off x="7886700" y="6409841"/>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a:t>Milrad</a:t>
            </a:r>
            <a:endParaRPr lang="en-US" sz="1400" dirty="0"/>
          </a:p>
        </p:txBody>
      </p:sp>
    </p:spTree>
    <p:extLst>
      <p:ext uri="{BB962C8B-B14F-4D97-AF65-F5344CB8AC3E}">
        <p14:creationId xmlns:p14="http://schemas.microsoft.com/office/powerpoint/2010/main" val="3276421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 Sample</a:t>
            </a:r>
          </a:p>
        </p:txBody>
      </p:sp>
      <p:sp>
        <p:nvSpPr>
          <p:cNvPr id="3" name="Content Placeholder 2"/>
          <p:cNvSpPr>
            <a:spLocks noGrp="1"/>
          </p:cNvSpPr>
          <p:nvPr>
            <p:ph idx="1"/>
          </p:nvPr>
        </p:nvSpPr>
        <p:spPr/>
        <p:txBody>
          <a:bodyPr/>
          <a:lstStyle/>
          <a:p>
            <a:r>
              <a:rPr lang="en-US" dirty="0"/>
              <a:t>Subset from longitudinal study of 318 HR infants (70 were clinically HR, 248 not clinical HR, and 117 LR)</a:t>
            </a:r>
          </a:p>
          <a:p>
            <a:r>
              <a:rPr lang="en-US" dirty="0"/>
              <a:t>Comparable in race/ethnicity (85%white), family income, maternal age, gestational age, birth weight</a:t>
            </a:r>
          </a:p>
          <a:p>
            <a:r>
              <a:rPr lang="en-US" dirty="0"/>
              <a:t>HR had more males </a:t>
            </a:r>
          </a:p>
          <a:p>
            <a:r>
              <a:rPr lang="en-US" dirty="0"/>
              <a:t>LR mothers had higher education level</a:t>
            </a:r>
          </a:p>
          <a:p>
            <a:endParaRPr lang="en-US" dirty="0"/>
          </a:p>
        </p:txBody>
      </p:sp>
      <p:sp>
        <p:nvSpPr>
          <p:cNvPr id="4" name="Content Placeholder 2"/>
          <p:cNvSpPr txBox="1">
            <a:spLocks/>
          </p:cNvSpPr>
          <p:nvPr/>
        </p:nvSpPr>
        <p:spPr>
          <a:xfrm>
            <a:off x="7696200" y="6400800"/>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a:t>Milrad</a:t>
            </a:r>
            <a:endParaRPr lang="en-US" sz="1400" dirty="0"/>
          </a:p>
        </p:txBody>
      </p:sp>
    </p:spTree>
    <p:extLst>
      <p:ext uri="{BB962C8B-B14F-4D97-AF65-F5344CB8AC3E}">
        <p14:creationId xmlns:p14="http://schemas.microsoft.com/office/powerpoint/2010/main" val="3420441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PARTICIPANTS</a:t>
            </a:r>
          </a:p>
        </p:txBody>
      </p:sp>
      <p:pic>
        <p:nvPicPr>
          <p:cNvPr id="4" name="Picture 3"/>
          <p:cNvPicPr>
            <a:picLocks noChangeAspect="1"/>
          </p:cNvPicPr>
          <p:nvPr/>
        </p:nvPicPr>
        <p:blipFill>
          <a:blip r:embed="rId2"/>
          <a:stretch>
            <a:fillRect/>
          </a:stretch>
        </p:blipFill>
        <p:spPr>
          <a:xfrm>
            <a:off x="457200" y="1524000"/>
            <a:ext cx="8001539" cy="5334000"/>
          </a:xfrm>
          <a:prstGeom prst="rect">
            <a:avLst/>
          </a:prstGeom>
        </p:spPr>
      </p:pic>
      <p:sp>
        <p:nvSpPr>
          <p:cNvPr id="5" name="Content Placeholder 2"/>
          <p:cNvSpPr txBox="1">
            <a:spLocks/>
          </p:cNvSpPr>
          <p:nvPr/>
        </p:nvSpPr>
        <p:spPr>
          <a:xfrm>
            <a:off x="7772400" y="6501115"/>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dirty="0"/>
              <a:t>Milrad</a:t>
            </a:r>
          </a:p>
        </p:txBody>
      </p:sp>
      <p:sp>
        <p:nvSpPr>
          <p:cNvPr id="7" name="Left Arrow 6"/>
          <p:cNvSpPr/>
          <p:nvPr/>
        </p:nvSpPr>
        <p:spPr>
          <a:xfrm>
            <a:off x="7772400" y="2148566"/>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Left Arrow 7"/>
          <p:cNvSpPr/>
          <p:nvPr/>
        </p:nvSpPr>
        <p:spPr>
          <a:xfrm>
            <a:off x="7772400" y="3581400"/>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Left Arrow 8"/>
          <p:cNvSpPr/>
          <p:nvPr/>
        </p:nvSpPr>
        <p:spPr>
          <a:xfrm>
            <a:off x="7772400" y="5623291"/>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2245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43000" y="-59467"/>
            <a:ext cx="6899175" cy="6935541"/>
          </a:xfrm>
          <a:prstGeom prst="rect">
            <a:avLst/>
          </a:prstGeom>
        </p:spPr>
      </p:pic>
      <p:sp>
        <p:nvSpPr>
          <p:cNvPr id="5" name="Content Placeholder 2"/>
          <p:cNvSpPr txBox="1">
            <a:spLocks/>
          </p:cNvSpPr>
          <p:nvPr/>
        </p:nvSpPr>
        <p:spPr>
          <a:xfrm>
            <a:off x="8042175" y="6392434"/>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a:t>Milrad</a:t>
            </a:r>
            <a:endParaRPr lang="en-US" sz="1400" dirty="0"/>
          </a:p>
        </p:txBody>
      </p:sp>
    </p:spTree>
    <p:extLst>
      <p:ext uri="{BB962C8B-B14F-4D97-AF65-F5344CB8AC3E}">
        <p14:creationId xmlns:p14="http://schemas.microsoft.com/office/powerpoint/2010/main" val="1790189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Brain change biomarkers of ASD? (before behavioral differences)</a:t>
            </a:r>
          </a:p>
        </p:txBody>
      </p:sp>
      <p:sp>
        <p:nvSpPr>
          <p:cNvPr id="3" name="Content Placeholder 2"/>
          <p:cNvSpPr>
            <a:spLocks noGrp="1"/>
          </p:cNvSpPr>
          <p:nvPr>
            <p:ph idx="1"/>
          </p:nvPr>
        </p:nvSpPr>
        <p:spPr>
          <a:xfrm>
            <a:off x="304800" y="1775191"/>
            <a:ext cx="8382000" cy="4854209"/>
          </a:xfrm>
        </p:spPr>
        <p:txBody>
          <a:bodyPr>
            <a:normAutofit/>
          </a:bodyPr>
          <a:lstStyle/>
          <a:p>
            <a:r>
              <a:rPr lang="en-US" dirty="0"/>
              <a:t>Infants evaluated 6, 12, 24 months</a:t>
            </a:r>
          </a:p>
          <a:p>
            <a:pPr lvl="1"/>
            <a:r>
              <a:rPr lang="en-US" dirty="0"/>
              <a:t>Behavioral assessments (ADOS, CSBS)</a:t>
            </a:r>
          </a:p>
          <a:p>
            <a:pPr lvl="1"/>
            <a:r>
              <a:rPr lang="en-US" dirty="0"/>
              <a:t>High resolution MRI of brain</a:t>
            </a:r>
          </a:p>
          <a:p>
            <a:r>
              <a:rPr lang="en-US" dirty="0"/>
              <a:t>H1: brain overgrowth begins before 24 mo. </a:t>
            </a:r>
          </a:p>
          <a:p>
            <a:pPr lvl="1"/>
            <a:r>
              <a:rPr lang="en-US" dirty="0"/>
              <a:t>Overgrowth associated with expansion of cortical surface area</a:t>
            </a:r>
          </a:p>
          <a:p>
            <a:pPr lvl="1"/>
            <a:r>
              <a:rPr lang="en-US" dirty="0"/>
              <a:t>Early brain changes linked in time to emergence of ASD-defining behaviors</a:t>
            </a:r>
          </a:p>
        </p:txBody>
      </p:sp>
      <p:sp>
        <p:nvSpPr>
          <p:cNvPr id="4" name="Content Placeholder 2"/>
          <p:cNvSpPr txBox="1">
            <a:spLocks/>
          </p:cNvSpPr>
          <p:nvPr/>
        </p:nvSpPr>
        <p:spPr>
          <a:xfrm>
            <a:off x="7772400" y="6501115"/>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dirty="0"/>
              <a:t>Milrad</a:t>
            </a:r>
          </a:p>
        </p:txBody>
      </p:sp>
    </p:spTree>
    <p:extLst>
      <p:ext uri="{BB962C8B-B14F-4D97-AF65-F5344CB8AC3E}">
        <p14:creationId xmlns:p14="http://schemas.microsoft.com/office/powerpoint/2010/main" val="23929952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9067800" cy="1252728"/>
          </a:xfrm>
        </p:spPr>
        <p:txBody>
          <a:bodyPr>
            <a:normAutofit fontScale="90000"/>
          </a:bodyPr>
          <a:lstStyle/>
          <a:p>
            <a:r>
              <a:rPr lang="en-US" dirty="0"/>
              <a:t>HR-ASD: </a:t>
            </a:r>
            <a:br>
              <a:rPr lang="en-US" dirty="0"/>
            </a:br>
            <a:r>
              <a:rPr lang="en-US" dirty="0"/>
              <a:t>Increased surface area growth 6-12 </a:t>
            </a:r>
            <a:r>
              <a:rPr lang="en-US" dirty="0" err="1"/>
              <a:t>mo</a:t>
            </a:r>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2438400" y="5181599"/>
            <a:ext cx="4821802" cy="1447800"/>
          </a:xfrm>
          <a:prstGeom prst="rect">
            <a:avLst/>
          </a:prstGeom>
        </p:spPr>
      </p:pic>
      <p:sp>
        <p:nvSpPr>
          <p:cNvPr id="6" name="Content Placeholder 2"/>
          <p:cNvSpPr txBox="1">
            <a:spLocks/>
          </p:cNvSpPr>
          <p:nvPr/>
        </p:nvSpPr>
        <p:spPr>
          <a:xfrm>
            <a:off x="8153400" y="6409841"/>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a:t>Milrad</a:t>
            </a:r>
            <a:endParaRPr lang="en-US" sz="1400" dirty="0"/>
          </a:p>
        </p:txBody>
      </p:sp>
      <p:pic>
        <p:nvPicPr>
          <p:cNvPr id="4" name="Picture 3"/>
          <p:cNvPicPr>
            <a:picLocks noChangeAspect="1"/>
          </p:cNvPicPr>
          <p:nvPr/>
        </p:nvPicPr>
        <p:blipFill rotWithShape="1">
          <a:blip r:embed="rId3"/>
          <a:srcRect l="5383" t="16618" r="6187"/>
          <a:stretch/>
        </p:blipFill>
        <p:spPr>
          <a:xfrm>
            <a:off x="12032" y="1721492"/>
            <a:ext cx="8763000" cy="3460107"/>
          </a:xfrm>
          <a:prstGeom prst="rect">
            <a:avLst/>
          </a:prstGeom>
        </p:spPr>
      </p:pic>
    </p:spTree>
    <p:extLst>
      <p:ext uri="{BB962C8B-B14F-4D97-AF65-F5344CB8AC3E}">
        <p14:creationId xmlns:p14="http://schemas.microsoft.com/office/powerpoint/2010/main" val="1177647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Pairwise Comparisons at 24 mo.</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2"/>
          <a:srcRect t="7474" b="4151"/>
          <a:stretch/>
        </p:blipFill>
        <p:spPr>
          <a:xfrm>
            <a:off x="228600" y="1828799"/>
            <a:ext cx="8653804" cy="4419601"/>
          </a:xfrm>
          <a:prstGeom prst="rect">
            <a:avLst/>
          </a:prstGeom>
        </p:spPr>
      </p:pic>
      <p:sp>
        <p:nvSpPr>
          <p:cNvPr id="5" name="Content Placeholder 2"/>
          <p:cNvSpPr txBox="1">
            <a:spLocks/>
          </p:cNvSpPr>
          <p:nvPr/>
        </p:nvSpPr>
        <p:spPr>
          <a:xfrm>
            <a:off x="7886700" y="6447643"/>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a:t>Milrad</a:t>
            </a:r>
            <a:endParaRPr lang="en-US" sz="1400" dirty="0"/>
          </a:p>
        </p:txBody>
      </p:sp>
    </p:spTree>
    <p:extLst>
      <p:ext uri="{BB962C8B-B14F-4D97-AF65-F5344CB8AC3E}">
        <p14:creationId xmlns:p14="http://schemas.microsoft.com/office/powerpoint/2010/main" val="1987441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Significant Differences at 24 mo.</a:t>
            </a:r>
          </a:p>
        </p:txBody>
      </p:sp>
      <p:pic>
        <p:nvPicPr>
          <p:cNvPr id="4" name="Picture 3"/>
          <p:cNvPicPr>
            <a:picLocks noChangeAspect="1"/>
          </p:cNvPicPr>
          <p:nvPr/>
        </p:nvPicPr>
        <p:blipFill rotWithShape="1">
          <a:blip r:embed="rId2"/>
          <a:srcRect t="5852"/>
          <a:stretch/>
        </p:blipFill>
        <p:spPr>
          <a:xfrm>
            <a:off x="76200" y="1427977"/>
            <a:ext cx="9067800" cy="5304231"/>
          </a:xfrm>
          <a:prstGeom prst="rect">
            <a:avLst/>
          </a:prstGeom>
        </p:spPr>
      </p:pic>
      <p:sp>
        <p:nvSpPr>
          <p:cNvPr id="5" name="Content Placeholder 2"/>
          <p:cNvSpPr txBox="1">
            <a:spLocks/>
          </p:cNvSpPr>
          <p:nvPr/>
        </p:nvSpPr>
        <p:spPr>
          <a:xfrm>
            <a:off x="7886700" y="6435852"/>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dirty="0"/>
              <a:t>Milrad</a:t>
            </a:r>
          </a:p>
        </p:txBody>
      </p:sp>
      <p:sp>
        <p:nvSpPr>
          <p:cNvPr id="6" name="Left Arrow 5"/>
          <p:cNvSpPr/>
          <p:nvPr/>
        </p:nvSpPr>
        <p:spPr>
          <a:xfrm>
            <a:off x="7266709" y="7766891"/>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Left Arrow 6"/>
          <p:cNvSpPr/>
          <p:nvPr/>
        </p:nvSpPr>
        <p:spPr>
          <a:xfrm>
            <a:off x="7277100" y="8001000"/>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Left Arrow 7"/>
          <p:cNvSpPr/>
          <p:nvPr/>
        </p:nvSpPr>
        <p:spPr>
          <a:xfrm>
            <a:off x="7266709" y="9603291"/>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Left Arrow 8"/>
          <p:cNvSpPr/>
          <p:nvPr/>
        </p:nvSpPr>
        <p:spPr>
          <a:xfrm>
            <a:off x="7277100" y="9994009"/>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 name="Left Arrow 9"/>
          <p:cNvSpPr/>
          <p:nvPr/>
        </p:nvSpPr>
        <p:spPr>
          <a:xfrm>
            <a:off x="7277100" y="10210800"/>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6710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Surface Area Differences 6-12 mo.</a:t>
            </a:r>
          </a:p>
        </p:txBody>
      </p:sp>
      <p:pic>
        <p:nvPicPr>
          <p:cNvPr id="4" name="Content Placeholder 3"/>
          <p:cNvPicPr>
            <a:picLocks noGrp="1" noChangeAspect="1"/>
          </p:cNvPicPr>
          <p:nvPr>
            <p:ph idx="1"/>
          </p:nvPr>
        </p:nvPicPr>
        <p:blipFill>
          <a:blip r:embed="rId2"/>
          <a:stretch>
            <a:fillRect/>
          </a:stretch>
        </p:blipFill>
        <p:spPr>
          <a:xfrm>
            <a:off x="64039" y="1408176"/>
            <a:ext cx="9071940" cy="4916424"/>
          </a:xfrm>
          <a:prstGeom prst="rect">
            <a:avLst/>
          </a:prstGeom>
        </p:spPr>
      </p:pic>
      <p:pic>
        <p:nvPicPr>
          <p:cNvPr id="5" name="Picture 4"/>
          <p:cNvPicPr>
            <a:picLocks noChangeAspect="1"/>
          </p:cNvPicPr>
          <p:nvPr/>
        </p:nvPicPr>
        <p:blipFill>
          <a:blip r:embed="rId3"/>
          <a:stretch>
            <a:fillRect/>
          </a:stretch>
        </p:blipFill>
        <p:spPr>
          <a:xfrm>
            <a:off x="4267200" y="1696785"/>
            <a:ext cx="4724400" cy="4627815"/>
          </a:xfrm>
          <a:prstGeom prst="rect">
            <a:avLst/>
          </a:prstGeom>
        </p:spPr>
      </p:pic>
      <p:sp>
        <p:nvSpPr>
          <p:cNvPr id="6" name="Content Placeholder 2"/>
          <p:cNvSpPr txBox="1">
            <a:spLocks/>
          </p:cNvSpPr>
          <p:nvPr/>
        </p:nvSpPr>
        <p:spPr>
          <a:xfrm>
            <a:off x="7886700" y="6477000"/>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a:t>Milrad</a:t>
            </a:r>
            <a:endParaRPr lang="en-US" sz="1400" dirty="0"/>
          </a:p>
        </p:txBody>
      </p:sp>
    </p:spTree>
    <p:extLst>
      <p:ext uri="{BB962C8B-B14F-4D97-AF65-F5344CB8AC3E}">
        <p14:creationId xmlns:p14="http://schemas.microsoft.com/office/powerpoint/2010/main" val="361359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37495" y="228600"/>
            <a:ext cx="8283940" cy="6573035"/>
          </a:xfrm>
          <a:prstGeom prst="rect">
            <a:avLst/>
          </a:prstGeom>
        </p:spPr>
      </p:pic>
      <p:sp>
        <p:nvSpPr>
          <p:cNvPr id="5" name="Content Placeholder 2"/>
          <p:cNvSpPr txBox="1">
            <a:spLocks/>
          </p:cNvSpPr>
          <p:nvPr/>
        </p:nvSpPr>
        <p:spPr>
          <a:xfrm>
            <a:off x="7886699" y="6435851"/>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a:t>Milrad</a:t>
            </a:r>
            <a:endParaRPr lang="en-US" sz="1400" dirty="0"/>
          </a:p>
        </p:txBody>
      </p:sp>
    </p:spTree>
    <p:extLst>
      <p:ext uri="{BB962C8B-B14F-4D97-AF65-F5344CB8AC3E}">
        <p14:creationId xmlns:p14="http://schemas.microsoft.com/office/powerpoint/2010/main" val="3579867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6049" y="413999"/>
            <a:ext cx="7011901" cy="6030001"/>
          </a:xfrm>
          <a:prstGeom prst="rect">
            <a:avLst/>
          </a:prstGeom>
        </p:spPr>
      </p:pic>
      <p:sp>
        <p:nvSpPr>
          <p:cNvPr id="5" name="Content Placeholder 2"/>
          <p:cNvSpPr txBox="1">
            <a:spLocks/>
          </p:cNvSpPr>
          <p:nvPr/>
        </p:nvSpPr>
        <p:spPr>
          <a:xfrm>
            <a:off x="7886699" y="6453041"/>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a:t>Milrad</a:t>
            </a:r>
            <a:endParaRPr lang="en-US" sz="1400" dirty="0"/>
          </a:p>
        </p:txBody>
      </p:sp>
      <p:sp>
        <p:nvSpPr>
          <p:cNvPr id="6" name="Left Arrow 5"/>
          <p:cNvSpPr/>
          <p:nvPr/>
        </p:nvSpPr>
        <p:spPr>
          <a:xfrm>
            <a:off x="7620000" y="5638800"/>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Left Arrow 6"/>
          <p:cNvSpPr/>
          <p:nvPr/>
        </p:nvSpPr>
        <p:spPr>
          <a:xfrm>
            <a:off x="7620000" y="5405680"/>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Left Arrow 7"/>
          <p:cNvSpPr/>
          <p:nvPr/>
        </p:nvSpPr>
        <p:spPr>
          <a:xfrm>
            <a:off x="7620000" y="4846160"/>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Left Arrow 8"/>
          <p:cNvSpPr/>
          <p:nvPr/>
        </p:nvSpPr>
        <p:spPr>
          <a:xfrm>
            <a:off x="7620000" y="3252354"/>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 name="Left Arrow 9"/>
          <p:cNvSpPr/>
          <p:nvPr/>
        </p:nvSpPr>
        <p:spPr>
          <a:xfrm>
            <a:off x="7620000" y="2983394"/>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5804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SUMMARY</a:t>
            </a:r>
          </a:p>
        </p:txBody>
      </p:sp>
      <p:sp>
        <p:nvSpPr>
          <p:cNvPr id="3" name="Content Placeholder 2"/>
          <p:cNvSpPr>
            <a:spLocks noGrp="1"/>
          </p:cNvSpPr>
          <p:nvPr>
            <p:ph idx="1"/>
          </p:nvPr>
        </p:nvSpPr>
        <p:spPr/>
        <p:txBody>
          <a:bodyPr>
            <a:normAutofit fontScale="55000" lnSpcReduction="20000"/>
          </a:bodyPr>
          <a:lstStyle/>
          <a:p>
            <a:r>
              <a:rPr lang="en-US" dirty="0"/>
              <a:t>HR-ASD group showed significantly increased TBV GR compared to both groups</a:t>
            </a:r>
          </a:p>
          <a:p>
            <a:r>
              <a:rPr lang="en-US" dirty="0"/>
              <a:t>HR-ASD group showed increased surface area GR from 6-12 mo. compared to both groups (in areas related to sensory processing)</a:t>
            </a:r>
          </a:p>
          <a:p>
            <a:r>
              <a:rPr lang="en-US" dirty="0"/>
              <a:t>No group differences in cortical thickness</a:t>
            </a:r>
          </a:p>
          <a:p>
            <a:r>
              <a:rPr lang="en-US" dirty="0"/>
              <a:t>Sig. correlation between S.A. GR (6-12) and TBV (12-24) in all subjects, and in combined HR group (?)</a:t>
            </a:r>
          </a:p>
          <a:p>
            <a:r>
              <a:rPr lang="en-US" dirty="0"/>
              <a:t>No correlation between 24 ADOS score and 6-12 mo. TBV change rate at either time pt.</a:t>
            </a:r>
          </a:p>
          <a:p>
            <a:r>
              <a:rPr lang="en-US" dirty="0"/>
              <a:t>Sig. correlation between 24 ADOS and 12-24 mo. change rate</a:t>
            </a:r>
          </a:p>
          <a:p>
            <a:pPr lvl="1"/>
            <a:r>
              <a:rPr lang="en-US" dirty="0"/>
              <a:t>Correlation with ADOS social affect score but not ADOS restrictive/repetitive score </a:t>
            </a:r>
          </a:p>
          <a:p>
            <a:r>
              <a:rPr lang="en-US" dirty="0"/>
              <a:t>CSBS composite score related to rapid TBV change rate at 12-24 months in HR subjects (but not 6-12 </a:t>
            </a:r>
            <a:r>
              <a:rPr lang="en-US" dirty="0" err="1"/>
              <a:t>mo</a:t>
            </a:r>
            <a:r>
              <a:rPr lang="en-US" dirty="0"/>
              <a:t>)</a:t>
            </a:r>
          </a:p>
          <a:p>
            <a:r>
              <a:rPr lang="en-US" dirty="0"/>
              <a:t>Group (HR+ vs HR-)x time (12-24) interaction for CSBS</a:t>
            </a:r>
          </a:p>
          <a:p>
            <a:r>
              <a:rPr lang="en-US" dirty="0"/>
              <a:t>Deep learning network/ classification algorithm predicted ASD at 24 mo. using sex, regional SA and cortical thickness at 6-12 mo., and intracranial volume (6-12) with 94% accuracy, 88% sensitivity, 95% specificity, 81% positive predictive value, and 97% negative predictive value</a:t>
            </a:r>
          </a:p>
          <a:p>
            <a:pPr lvl="1"/>
            <a:r>
              <a:rPr lang="en-US" dirty="0"/>
              <a:t>*mostly predictive: surface area (not cortical thickness, TBV, or sex)</a:t>
            </a:r>
          </a:p>
        </p:txBody>
      </p:sp>
      <p:sp>
        <p:nvSpPr>
          <p:cNvPr id="4" name="Content Placeholder 2"/>
          <p:cNvSpPr txBox="1">
            <a:spLocks/>
          </p:cNvSpPr>
          <p:nvPr/>
        </p:nvSpPr>
        <p:spPr>
          <a:xfrm>
            <a:off x="7886700" y="6435852"/>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dirty="0"/>
              <a:t>Milrad</a:t>
            </a:r>
          </a:p>
        </p:txBody>
      </p:sp>
    </p:spTree>
    <p:extLst>
      <p:ext uri="{BB962C8B-B14F-4D97-AF65-F5344CB8AC3E}">
        <p14:creationId xmlns:p14="http://schemas.microsoft.com/office/powerpoint/2010/main" val="24795402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lstStyle/>
          <a:p>
            <a:r>
              <a:rPr lang="en-US" dirty="0"/>
              <a:t>Biomarker potential?</a:t>
            </a:r>
          </a:p>
          <a:p>
            <a:r>
              <a:rPr lang="en-US" dirty="0"/>
              <a:t>Reflective or causative?</a:t>
            </a:r>
          </a:p>
        </p:txBody>
      </p:sp>
      <p:sp>
        <p:nvSpPr>
          <p:cNvPr id="4" name="Rectangle 3"/>
          <p:cNvSpPr/>
          <p:nvPr/>
        </p:nvSpPr>
        <p:spPr>
          <a:xfrm>
            <a:off x="762000" y="4800600"/>
            <a:ext cx="1371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 expansion 6-12 mo.</a:t>
            </a:r>
          </a:p>
        </p:txBody>
      </p:sp>
      <p:sp>
        <p:nvSpPr>
          <p:cNvPr id="5" name="Rectangle 4"/>
          <p:cNvSpPr/>
          <p:nvPr/>
        </p:nvSpPr>
        <p:spPr>
          <a:xfrm>
            <a:off x="3352800" y="4572000"/>
            <a:ext cx="2057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Brain overgrowth</a:t>
            </a:r>
          </a:p>
        </p:txBody>
      </p:sp>
      <p:sp>
        <p:nvSpPr>
          <p:cNvPr id="6" name="Rectangle 5"/>
          <p:cNvSpPr/>
          <p:nvPr/>
        </p:nvSpPr>
        <p:spPr>
          <a:xfrm>
            <a:off x="6515100" y="4838700"/>
            <a:ext cx="17526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ASD 24 mo.</a:t>
            </a:r>
          </a:p>
        </p:txBody>
      </p:sp>
      <p:cxnSp>
        <p:nvCxnSpPr>
          <p:cNvPr id="8" name="Straight Arrow Connector 7"/>
          <p:cNvCxnSpPr>
            <a:stCxn id="4" idx="3"/>
            <a:endCxn id="5" idx="1"/>
          </p:cNvCxnSpPr>
          <p:nvPr/>
        </p:nvCxnSpPr>
        <p:spPr>
          <a:xfrm flipV="1">
            <a:off x="2133600" y="4838700"/>
            <a:ext cx="1219200"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5" idx="3"/>
            <a:endCxn id="6" idx="1"/>
          </p:cNvCxnSpPr>
          <p:nvPr/>
        </p:nvCxnSpPr>
        <p:spPr>
          <a:xfrm>
            <a:off x="5410200" y="4838700"/>
            <a:ext cx="11049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869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69287" y="1164400"/>
            <a:ext cx="7405426" cy="4529200"/>
          </a:xfrm>
          <a:prstGeom prst="rect">
            <a:avLst/>
          </a:prstGeom>
        </p:spPr>
      </p:pic>
      <p:sp>
        <p:nvSpPr>
          <p:cNvPr id="5" name="Content Placeholder 2"/>
          <p:cNvSpPr txBox="1">
            <a:spLocks/>
          </p:cNvSpPr>
          <p:nvPr/>
        </p:nvSpPr>
        <p:spPr>
          <a:xfrm>
            <a:off x="8001000" y="6400800"/>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a:t>Milrad</a:t>
            </a:r>
            <a:endParaRPr lang="en-US" sz="1400" dirty="0"/>
          </a:p>
        </p:txBody>
      </p:sp>
    </p:spTree>
    <p:extLst>
      <p:ext uri="{BB962C8B-B14F-4D97-AF65-F5344CB8AC3E}">
        <p14:creationId xmlns:p14="http://schemas.microsoft.com/office/powerpoint/2010/main" val="16938834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8200" y="1524000"/>
            <a:ext cx="7441201" cy="4448800"/>
          </a:xfrm>
          <a:prstGeom prst="rect">
            <a:avLst/>
          </a:prstGeom>
        </p:spPr>
      </p:pic>
      <p:sp>
        <p:nvSpPr>
          <p:cNvPr id="5" name="Content Placeholder 2"/>
          <p:cNvSpPr txBox="1">
            <a:spLocks/>
          </p:cNvSpPr>
          <p:nvPr/>
        </p:nvSpPr>
        <p:spPr>
          <a:xfrm>
            <a:off x="8001000" y="6425339"/>
            <a:ext cx="1600200" cy="53340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Font typeface="Wingdings 2"/>
              <a:buNone/>
            </a:pPr>
            <a:r>
              <a:rPr lang="en-US" sz="1400"/>
              <a:t>Milrad</a:t>
            </a:r>
            <a:endParaRPr lang="en-US" sz="1400" dirty="0"/>
          </a:p>
        </p:txBody>
      </p:sp>
      <p:sp>
        <p:nvSpPr>
          <p:cNvPr id="6" name="Left Arrow 5"/>
          <p:cNvSpPr/>
          <p:nvPr/>
        </p:nvSpPr>
        <p:spPr>
          <a:xfrm>
            <a:off x="7644245" y="4267200"/>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Left Arrow 6"/>
          <p:cNvSpPr/>
          <p:nvPr/>
        </p:nvSpPr>
        <p:spPr>
          <a:xfrm>
            <a:off x="7669801" y="4493469"/>
            <a:ext cx="1219200" cy="152400"/>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617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892CC-70C9-4EA3-B300-3E5327B268A4}"/>
              </a:ext>
            </a:extLst>
          </p:cNvPr>
          <p:cNvSpPr>
            <a:spLocks noGrp="1"/>
          </p:cNvSpPr>
          <p:nvPr>
            <p:ph type="title"/>
          </p:nvPr>
        </p:nvSpPr>
        <p:spPr/>
        <p:txBody>
          <a:bodyPr>
            <a:normAutofit fontScale="90000"/>
          </a:bodyPr>
          <a:lstStyle/>
          <a:p>
            <a:r>
              <a:rPr lang="en-US" dirty="0"/>
              <a:t>Childhood experiences affect the pace of brain development.</a:t>
            </a:r>
          </a:p>
        </p:txBody>
      </p:sp>
      <p:sp>
        <p:nvSpPr>
          <p:cNvPr id="3" name="Content Placeholder 2">
            <a:extLst>
              <a:ext uri="{FF2B5EF4-FFF2-40B4-BE49-F238E27FC236}">
                <a16:creationId xmlns:a16="http://schemas.microsoft.com/office/drawing/2014/main" id="{E1B0AB16-F820-4DA7-AC72-A97B90E4FBD8}"/>
              </a:ext>
            </a:extLst>
          </p:cNvPr>
          <p:cNvSpPr>
            <a:spLocks noGrp="1"/>
          </p:cNvSpPr>
          <p:nvPr>
            <p:ph idx="1"/>
          </p:nvPr>
        </p:nvSpPr>
        <p:spPr/>
        <p:txBody>
          <a:bodyPr/>
          <a:lstStyle/>
          <a:p>
            <a:endParaRPr lang="en-US"/>
          </a:p>
        </p:txBody>
      </p:sp>
      <p:pic>
        <p:nvPicPr>
          <p:cNvPr id="1026" name="Picture 2" descr="Fig. 3">
            <a:extLst>
              <a:ext uri="{FF2B5EF4-FFF2-40B4-BE49-F238E27FC236}">
                <a16:creationId xmlns:a16="http://schemas.microsoft.com/office/drawing/2014/main" id="{1AAC660E-DEBE-4A3B-9568-D366F83364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08176"/>
            <a:ext cx="7467600" cy="47878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824C58B-8D9C-4DB7-AD8A-B12E9C1D7CD3}"/>
              </a:ext>
            </a:extLst>
          </p:cNvPr>
          <p:cNvSpPr txBox="1"/>
          <p:nvPr/>
        </p:nvSpPr>
        <p:spPr>
          <a:xfrm>
            <a:off x="7581900" y="4495800"/>
            <a:ext cx="1562100" cy="1938992"/>
          </a:xfrm>
          <a:prstGeom prst="rect">
            <a:avLst/>
          </a:prstGeom>
          <a:noFill/>
        </p:spPr>
        <p:txBody>
          <a:bodyPr wrap="square">
            <a:spAutoFit/>
          </a:bodyPr>
          <a:lstStyle/>
          <a:p>
            <a:r>
              <a:rPr lang="en-US" sz="1200" b="0" i="0" u="sng" dirty="0">
                <a:solidFill>
                  <a:srgbClr val="0000FF"/>
                </a:solidFill>
                <a:effectLst/>
                <a:latin typeface="Arial" panose="020B0604020202020204" pitchFamily="34" charset="0"/>
                <a:hlinkClick r:id="rId3"/>
              </a:rPr>
              <a:t>Tooley, et al. (2021). Environmental influences on the pace of brain development. Nature Reviews Neuroscience, 22(6), 372-384. doi:10.1038/s41583-021-00457-5</a:t>
            </a:r>
            <a:endParaRPr lang="en-US" sz="1200" dirty="0"/>
          </a:p>
        </p:txBody>
      </p:sp>
    </p:spTree>
    <p:extLst>
      <p:ext uri="{BB962C8B-B14F-4D97-AF65-F5344CB8AC3E}">
        <p14:creationId xmlns:p14="http://schemas.microsoft.com/office/powerpoint/2010/main" val="1814017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60BFB-58A8-4348-8864-1E4BC772AE7F}"/>
              </a:ext>
            </a:extLst>
          </p:cNvPr>
          <p:cNvSpPr>
            <a:spLocks noGrp="1"/>
          </p:cNvSpPr>
          <p:nvPr>
            <p:ph type="title"/>
          </p:nvPr>
        </p:nvSpPr>
        <p:spPr/>
        <p:txBody>
          <a:bodyPr>
            <a:normAutofit/>
          </a:bodyPr>
          <a:lstStyle/>
          <a:p>
            <a:r>
              <a:rPr lang="en-US" dirty="0"/>
              <a:t>SES and functional networks</a:t>
            </a:r>
          </a:p>
        </p:txBody>
      </p:sp>
      <p:sp>
        <p:nvSpPr>
          <p:cNvPr id="3" name="Content Placeholder 2">
            <a:extLst>
              <a:ext uri="{FF2B5EF4-FFF2-40B4-BE49-F238E27FC236}">
                <a16:creationId xmlns:a16="http://schemas.microsoft.com/office/drawing/2014/main" id="{BDFA145E-6273-44D8-BB33-33DD158C81C5}"/>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EA6ECFFA-9659-43AB-94C3-6086BD477CC6}"/>
              </a:ext>
            </a:extLst>
          </p:cNvPr>
          <p:cNvPicPr>
            <a:picLocks noChangeAspect="1"/>
          </p:cNvPicPr>
          <p:nvPr/>
        </p:nvPicPr>
        <p:blipFill rotWithShape="1">
          <a:blip r:embed="rId2"/>
          <a:srcRect b="21111"/>
          <a:stretch/>
        </p:blipFill>
        <p:spPr>
          <a:xfrm>
            <a:off x="111481" y="1536819"/>
            <a:ext cx="7173928" cy="5102352"/>
          </a:xfrm>
          <a:prstGeom prst="rect">
            <a:avLst/>
          </a:prstGeom>
        </p:spPr>
      </p:pic>
      <p:sp>
        <p:nvSpPr>
          <p:cNvPr id="5" name="TextBox 4">
            <a:extLst>
              <a:ext uri="{FF2B5EF4-FFF2-40B4-BE49-F238E27FC236}">
                <a16:creationId xmlns:a16="http://schemas.microsoft.com/office/drawing/2014/main" id="{F83F2374-8DB6-40FC-8A18-C3C8303006F6}"/>
              </a:ext>
            </a:extLst>
          </p:cNvPr>
          <p:cNvSpPr txBox="1"/>
          <p:nvPr/>
        </p:nvSpPr>
        <p:spPr>
          <a:xfrm>
            <a:off x="0" y="4718757"/>
            <a:ext cx="2819400" cy="1200329"/>
          </a:xfrm>
          <a:prstGeom prst="rect">
            <a:avLst/>
          </a:prstGeom>
          <a:noFill/>
        </p:spPr>
        <p:txBody>
          <a:bodyPr wrap="square">
            <a:spAutoFit/>
          </a:bodyPr>
          <a:lstStyle/>
          <a:p>
            <a:r>
              <a:rPr lang="en-US" sz="1200" b="0" i="0" u="sng" dirty="0">
                <a:solidFill>
                  <a:srgbClr val="0000FF"/>
                </a:solidFill>
                <a:effectLst/>
                <a:latin typeface="Arial" panose="020B0604020202020204" pitchFamily="34" charset="0"/>
                <a:hlinkClick r:id="rId3"/>
              </a:rPr>
              <a:t>Tooley, U. A., Bassett, D. S., &amp; Mackey, A. P. (2021). Environmental influences on the pace of brain development. Nature Reviews Neuroscience, 22(6), 372-384. doi:10.1038/s41583-021-00457-5</a:t>
            </a:r>
            <a:endParaRPr lang="en-US" sz="1200" dirty="0"/>
          </a:p>
        </p:txBody>
      </p:sp>
      <p:pic>
        <p:nvPicPr>
          <p:cNvPr id="2050" name="Picture 2">
            <a:extLst>
              <a:ext uri="{FF2B5EF4-FFF2-40B4-BE49-F238E27FC236}">
                <a16:creationId xmlns:a16="http://schemas.microsoft.com/office/drawing/2014/main" id="{8E6011DF-63D0-4B0C-91FF-7C492A196C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5422" y="4773037"/>
            <a:ext cx="1844386" cy="202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04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C4E42A44-62B1-D384-B5FF-56DE36346D37}"/>
              </a:ext>
            </a:extLst>
          </p:cNvPr>
          <p:cNvSpPr>
            <a:spLocks noGrp="1"/>
          </p:cNvSpPr>
          <p:nvPr>
            <p:ph type="ctrTitle"/>
          </p:nvPr>
        </p:nvSpPr>
        <p:spPr>
          <a:xfrm>
            <a:off x="394303" y="-1828800"/>
            <a:ext cx="4187024" cy="3425353"/>
          </a:xfrm>
        </p:spPr>
        <p:txBody>
          <a:bodyPr>
            <a:normAutofit/>
          </a:bodyPr>
          <a:lstStyle/>
          <a:p>
            <a:pPr algn="l"/>
            <a:r>
              <a:rPr lang="en-US" sz="3300" dirty="0"/>
              <a:t>Environmental influences on the </a:t>
            </a:r>
            <a:r>
              <a:rPr lang="en-US" sz="3300" i="1" dirty="0"/>
              <a:t>pace</a:t>
            </a:r>
            <a:r>
              <a:rPr lang="en-US" sz="3300" dirty="0"/>
              <a:t> of brain development</a:t>
            </a:r>
          </a:p>
        </p:txBody>
      </p:sp>
      <p:sp>
        <p:nvSpPr>
          <p:cNvPr id="3" name="Subtitle 2">
            <a:extLst>
              <a:ext uri="{FF2B5EF4-FFF2-40B4-BE49-F238E27FC236}">
                <a16:creationId xmlns:a16="http://schemas.microsoft.com/office/drawing/2014/main" id="{9D106DE4-5ACF-00AB-6CD6-5C1D1FEA6EEF}"/>
              </a:ext>
            </a:extLst>
          </p:cNvPr>
          <p:cNvSpPr>
            <a:spLocks noGrp="1"/>
          </p:cNvSpPr>
          <p:nvPr>
            <p:ph type="subTitle" idx="1"/>
          </p:nvPr>
        </p:nvSpPr>
        <p:spPr>
          <a:xfrm>
            <a:off x="373944" y="1676400"/>
            <a:ext cx="3465438" cy="581621"/>
          </a:xfrm>
        </p:spPr>
        <p:txBody>
          <a:bodyPr>
            <a:normAutofit/>
          </a:bodyPr>
          <a:lstStyle/>
          <a:p>
            <a:pPr algn="l"/>
            <a:r>
              <a:rPr lang="en-US" dirty="0"/>
              <a:t>Tooley et al., 2021</a:t>
            </a:r>
          </a:p>
        </p:txBody>
      </p:sp>
      <p:pic>
        <p:nvPicPr>
          <p:cNvPr id="5" name="Picture 4" descr="A brain drawing with various objects and symbols&#10;&#10;Description automatically generated with medium confidence">
            <a:extLst>
              <a:ext uri="{FF2B5EF4-FFF2-40B4-BE49-F238E27FC236}">
                <a16:creationId xmlns:a16="http://schemas.microsoft.com/office/drawing/2014/main" id="{4D535886-2840-CEE5-24CB-A93338F367CA}"/>
              </a:ext>
            </a:extLst>
          </p:cNvPr>
          <p:cNvPicPr>
            <a:picLocks noChangeAspect="1"/>
          </p:cNvPicPr>
          <p:nvPr/>
        </p:nvPicPr>
        <p:blipFill rotWithShape="1">
          <a:blip r:embed="rId2"/>
          <a:srcRect l="17528" r="51" b="2"/>
          <a:stretch/>
        </p:blipFill>
        <p:spPr>
          <a:xfrm>
            <a:off x="4671912" y="857257"/>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C700CAE1-B1A3-2E6A-201F-8ED07B1DC824}"/>
              </a:ext>
            </a:extLst>
          </p:cNvPr>
          <p:cNvSpPr txBox="1"/>
          <p:nvPr/>
        </p:nvSpPr>
        <p:spPr>
          <a:xfrm>
            <a:off x="394303" y="2415703"/>
            <a:ext cx="4572000" cy="1200329"/>
          </a:xfrm>
          <a:prstGeom prst="rect">
            <a:avLst/>
          </a:prstGeom>
          <a:noFill/>
        </p:spPr>
        <p:txBody>
          <a:bodyPr wrap="square">
            <a:spAutoFit/>
          </a:bodyPr>
          <a:lstStyle/>
          <a:p>
            <a:r>
              <a:rPr lang="en-US" dirty="0"/>
              <a:t>Argument: </a:t>
            </a:r>
            <a:r>
              <a:rPr lang="en-US" dirty="0" err="1"/>
              <a:t>gher</a:t>
            </a:r>
            <a:r>
              <a:rPr lang="en-US" dirty="0"/>
              <a:t> childhood SES is associated with protracted structural brain development and a prolonged trajectory of functional network segregation, </a:t>
            </a:r>
          </a:p>
        </p:txBody>
      </p:sp>
    </p:spTree>
    <p:extLst>
      <p:ext uri="{BB962C8B-B14F-4D97-AF65-F5344CB8AC3E}">
        <p14:creationId xmlns:p14="http://schemas.microsoft.com/office/powerpoint/2010/main" val="35830556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995A0-6D50-692F-A72F-9441A1B0EC61}"/>
              </a:ext>
            </a:extLst>
          </p:cNvPr>
          <p:cNvSpPr>
            <a:spLocks noGrp="1"/>
          </p:cNvSpPr>
          <p:nvPr>
            <p:ph type="title"/>
          </p:nvPr>
        </p:nvSpPr>
        <p:spPr/>
        <p:txBody>
          <a:bodyPr>
            <a:normAutofit fontScale="90000"/>
          </a:bodyPr>
          <a:lstStyle/>
          <a:p>
            <a:r>
              <a:rPr lang="en-US" dirty="0"/>
              <a:t>Hypothesis: greater exposure to chronic stress accelerates brain maturation; greater access to novel positive experiences decelerates maturation</a:t>
            </a:r>
          </a:p>
        </p:txBody>
      </p:sp>
      <p:sp>
        <p:nvSpPr>
          <p:cNvPr id="3" name="Content Placeholder 2">
            <a:extLst>
              <a:ext uri="{FF2B5EF4-FFF2-40B4-BE49-F238E27FC236}">
                <a16:creationId xmlns:a16="http://schemas.microsoft.com/office/drawing/2014/main" id="{9A0B8B74-991F-4962-3AA9-FD8EAA196B1B}"/>
              </a:ext>
            </a:extLst>
          </p:cNvPr>
          <p:cNvSpPr>
            <a:spLocks noGrp="1"/>
          </p:cNvSpPr>
          <p:nvPr>
            <p:ph idx="1"/>
          </p:nvPr>
        </p:nvSpPr>
        <p:spPr>
          <a:xfrm>
            <a:off x="489009" y="1892353"/>
            <a:ext cx="8165981" cy="3263504"/>
          </a:xfrm>
        </p:spPr>
        <p:txBody>
          <a:bodyPr/>
          <a:lstStyle/>
          <a:p>
            <a:r>
              <a:rPr lang="en-US" dirty="0"/>
              <a:t>SES: household (e.g., parental income, education, or occupation) or neighborhood (e.g., crime rate, poverty levels, or median income) level</a:t>
            </a:r>
          </a:p>
          <a:p>
            <a:pPr lvl="4"/>
            <a:r>
              <a:rPr lang="en-US" dirty="0"/>
              <a:t>Little is known about SES and brain maturation trajectories</a:t>
            </a:r>
          </a:p>
        </p:txBody>
      </p:sp>
      <p:pic>
        <p:nvPicPr>
          <p:cNvPr id="4" name="Picture 3">
            <a:extLst>
              <a:ext uri="{FF2B5EF4-FFF2-40B4-BE49-F238E27FC236}">
                <a16:creationId xmlns:a16="http://schemas.microsoft.com/office/drawing/2014/main" id="{9D710B3E-CB81-2DBD-B37A-38674410ABC6}"/>
              </a:ext>
            </a:extLst>
          </p:cNvPr>
          <p:cNvPicPr>
            <a:picLocks noChangeAspect="1"/>
          </p:cNvPicPr>
          <p:nvPr/>
        </p:nvPicPr>
        <p:blipFill>
          <a:blip r:embed="rId3"/>
          <a:stretch>
            <a:fillRect/>
          </a:stretch>
        </p:blipFill>
        <p:spPr>
          <a:xfrm>
            <a:off x="358735" y="3119438"/>
            <a:ext cx="3688382" cy="2607468"/>
          </a:xfrm>
          <a:prstGeom prst="rect">
            <a:avLst/>
          </a:prstGeom>
          <a:ln>
            <a:solidFill>
              <a:schemeClr val="tx1"/>
            </a:solidFill>
          </a:ln>
        </p:spPr>
      </p:pic>
      <p:sp>
        <p:nvSpPr>
          <p:cNvPr id="5" name="Content Placeholder 2">
            <a:extLst>
              <a:ext uri="{FF2B5EF4-FFF2-40B4-BE49-F238E27FC236}">
                <a16:creationId xmlns:a16="http://schemas.microsoft.com/office/drawing/2014/main" id="{1A013EC9-1418-28A0-AAFD-FDF117D40C61}"/>
              </a:ext>
            </a:extLst>
          </p:cNvPr>
          <p:cNvSpPr txBox="1">
            <a:spLocks/>
          </p:cNvSpPr>
          <p:nvPr/>
        </p:nvSpPr>
        <p:spPr>
          <a:xfrm>
            <a:off x="4298620" y="3119438"/>
            <a:ext cx="4607873" cy="1950584"/>
          </a:xfrm>
          <a:prstGeom prst="rect">
            <a:avLst/>
          </a:prstGeom>
          <a:ln>
            <a:solidFill>
              <a:schemeClr val="tx1"/>
            </a:solidFill>
          </a:ln>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None/>
            </a:pPr>
            <a:r>
              <a:rPr lang="en-US" sz="2100" dirty="0">
                <a:solidFill>
                  <a:prstClr val="black"/>
                </a:solidFill>
                <a:latin typeface="Calibri" panose="020F0502020204030204"/>
              </a:rPr>
              <a:t>Frontal- complex thinking</a:t>
            </a:r>
          </a:p>
          <a:p>
            <a:pPr marL="0" indent="0" defTabSz="685800" fontAlgn="auto">
              <a:spcBef>
                <a:spcPts val="750"/>
              </a:spcBef>
              <a:spcAft>
                <a:spcPts val="0"/>
              </a:spcAft>
              <a:buNone/>
            </a:pPr>
            <a:r>
              <a:rPr lang="en-US" sz="2100" dirty="0">
                <a:solidFill>
                  <a:prstClr val="black"/>
                </a:solidFill>
                <a:latin typeface="Calibri" panose="020F0502020204030204"/>
              </a:rPr>
              <a:t>Occipital- visual information</a:t>
            </a:r>
          </a:p>
          <a:p>
            <a:pPr marL="0" indent="0" defTabSz="685800" fontAlgn="auto">
              <a:spcBef>
                <a:spcPts val="750"/>
              </a:spcBef>
              <a:spcAft>
                <a:spcPts val="0"/>
              </a:spcAft>
              <a:buNone/>
            </a:pPr>
            <a:r>
              <a:rPr lang="en-US" sz="2100" dirty="0">
                <a:solidFill>
                  <a:prstClr val="black"/>
                </a:solidFill>
                <a:latin typeface="Calibri" panose="020F0502020204030204"/>
              </a:rPr>
              <a:t>Parietal- sensory information</a:t>
            </a:r>
          </a:p>
          <a:p>
            <a:pPr marL="0" indent="0" defTabSz="685800" fontAlgn="auto">
              <a:spcBef>
                <a:spcPts val="750"/>
              </a:spcBef>
              <a:spcAft>
                <a:spcPts val="0"/>
              </a:spcAft>
              <a:buNone/>
            </a:pPr>
            <a:r>
              <a:rPr lang="en-US" sz="2100" dirty="0">
                <a:solidFill>
                  <a:prstClr val="black"/>
                </a:solidFill>
                <a:latin typeface="Calibri" panose="020F0502020204030204"/>
              </a:rPr>
              <a:t>Temporal- auditory information</a:t>
            </a:r>
          </a:p>
          <a:p>
            <a:pPr marL="0" indent="0" defTabSz="685800" fontAlgn="auto">
              <a:spcBef>
                <a:spcPts val="750"/>
              </a:spcBef>
              <a:spcAft>
                <a:spcPts val="0"/>
              </a:spcAft>
              <a:buNone/>
            </a:pPr>
            <a:r>
              <a:rPr lang="en-US" sz="2100" dirty="0">
                <a:solidFill>
                  <a:prstClr val="black"/>
                </a:solidFill>
                <a:latin typeface="Calibri" panose="020F0502020204030204"/>
              </a:rPr>
              <a:t>Cerebellum- motor movement, balance</a:t>
            </a:r>
          </a:p>
        </p:txBody>
      </p:sp>
    </p:spTree>
    <p:extLst>
      <p:ext uri="{BB962C8B-B14F-4D97-AF65-F5344CB8AC3E}">
        <p14:creationId xmlns:p14="http://schemas.microsoft.com/office/powerpoint/2010/main" val="2281794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0BAA-D079-2305-6D2D-8FE645678765}"/>
              </a:ext>
            </a:extLst>
          </p:cNvPr>
          <p:cNvSpPr>
            <a:spLocks noGrp="1"/>
          </p:cNvSpPr>
          <p:nvPr>
            <p:ph type="title"/>
          </p:nvPr>
        </p:nvSpPr>
        <p:spPr>
          <a:xfrm>
            <a:off x="102338" y="900858"/>
            <a:ext cx="7886700" cy="627266"/>
          </a:xfrm>
        </p:spPr>
        <p:txBody>
          <a:bodyPr/>
          <a:lstStyle/>
          <a:p>
            <a:r>
              <a:rPr lang="en-US" dirty="0"/>
              <a:t>Cortical thickness (structural)</a:t>
            </a:r>
          </a:p>
        </p:txBody>
      </p:sp>
      <p:pic>
        <p:nvPicPr>
          <p:cNvPr id="6" name="Picture 5">
            <a:extLst>
              <a:ext uri="{FF2B5EF4-FFF2-40B4-BE49-F238E27FC236}">
                <a16:creationId xmlns:a16="http://schemas.microsoft.com/office/drawing/2014/main" id="{92CC3520-B0AE-BA19-0BEB-3FBCF0A99AA9}"/>
              </a:ext>
            </a:extLst>
          </p:cNvPr>
          <p:cNvPicPr>
            <a:picLocks noChangeAspect="1"/>
          </p:cNvPicPr>
          <p:nvPr/>
        </p:nvPicPr>
        <p:blipFill rotWithShape="1">
          <a:blip r:embed="rId2"/>
          <a:srcRect t="29310" b="28592"/>
          <a:stretch/>
        </p:blipFill>
        <p:spPr>
          <a:xfrm>
            <a:off x="3581400" y="3453020"/>
            <a:ext cx="5358730" cy="3121811"/>
          </a:xfrm>
          <a:prstGeom prst="rect">
            <a:avLst/>
          </a:prstGeom>
          <a:ln>
            <a:solidFill>
              <a:schemeClr val="tx1"/>
            </a:solidFill>
          </a:ln>
        </p:spPr>
      </p:pic>
      <p:pic>
        <p:nvPicPr>
          <p:cNvPr id="7" name="Picture 6">
            <a:extLst>
              <a:ext uri="{FF2B5EF4-FFF2-40B4-BE49-F238E27FC236}">
                <a16:creationId xmlns:a16="http://schemas.microsoft.com/office/drawing/2014/main" id="{834EC5BC-F66D-01ED-4BCB-822C8FD01A67}"/>
              </a:ext>
            </a:extLst>
          </p:cNvPr>
          <p:cNvPicPr>
            <a:picLocks noChangeAspect="1"/>
          </p:cNvPicPr>
          <p:nvPr/>
        </p:nvPicPr>
        <p:blipFill rotWithShape="1">
          <a:blip r:embed="rId2"/>
          <a:srcRect l="6760" t="70713" r="6318"/>
          <a:stretch/>
        </p:blipFill>
        <p:spPr>
          <a:xfrm>
            <a:off x="9982200" y="3278343"/>
            <a:ext cx="4368130" cy="1922507"/>
          </a:xfrm>
          <a:prstGeom prst="rect">
            <a:avLst/>
          </a:prstGeom>
          <a:ln>
            <a:solidFill>
              <a:schemeClr val="tx1"/>
            </a:solidFill>
          </a:ln>
        </p:spPr>
      </p:pic>
      <p:sp>
        <p:nvSpPr>
          <p:cNvPr id="10" name="TextBox 9">
            <a:extLst>
              <a:ext uri="{FF2B5EF4-FFF2-40B4-BE49-F238E27FC236}">
                <a16:creationId xmlns:a16="http://schemas.microsoft.com/office/drawing/2014/main" id="{2A0A868B-7D65-258E-7B70-E28A3B808C9B}"/>
              </a:ext>
            </a:extLst>
          </p:cNvPr>
          <p:cNvSpPr txBox="1"/>
          <p:nvPr/>
        </p:nvSpPr>
        <p:spPr>
          <a:xfrm>
            <a:off x="10195317" y="5867400"/>
            <a:ext cx="4146698" cy="507831"/>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Red- positive relationships between SES and thickness</a:t>
            </a:r>
          </a:p>
          <a:p>
            <a:pPr defTabSz="685800" eaLnBrk="1" fontAlgn="auto" hangingPunct="1">
              <a:spcBef>
                <a:spcPts val="0"/>
              </a:spcBef>
              <a:spcAft>
                <a:spcPts val="0"/>
              </a:spcAft>
            </a:pPr>
            <a:r>
              <a:rPr lang="en-US" sz="1350" dirty="0">
                <a:solidFill>
                  <a:prstClr val="black"/>
                </a:solidFill>
                <a:latin typeface="Calibri" panose="020F0502020204030204"/>
              </a:rPr>
              <a:t>Blue- negative relationships</a:t>
            </a:r>
          </a:p>
        </p:txBody>
      </p:sp>
      <p:pic>
        <p:nvPicPr>
          <p:cNvPr id="11" name="Picture 10">
            <a:extLst>
              <a:ext uri="{FF2B5EF4-FFF2-40B4-BE49-F238E27FC236}">
                <a16:creationId xmlns:a16="http://schemas.microsoft.com/office/drawing/2014/main" id="{02A228A5-A3F4-BE48-EB9C-834786606FB0}"/>
              </a:ext>
            </a:extLst>
          </p:cNvPr>
          <p:cNvPicPr>
            <a:picLocks noChangeAspect="1"/>
          </p:cNvPicPr>
          <p:nvPr/>
        </p:nvPicPr>
        <p:blipFill rotWithShape="1">
          <a:blip r:embed="rId3"/>
          <a:srcRect l="46597"/>
          <a:stretch/>
        </p:blipFill>
        <p:spPr>
          <a:xfrm>
            <a:off x="203870" y="1528124"/>
            <a:ext cx="2544587" cy="1750219"/>
          </a:xfrm>
          <a:prstGeom prst="rect">
            <a:avLst/>
          </a:prstGeom>
        </p:spPr>
      </p:pic>
      <p:sp>
        <p:nvSpPr>
          <p:cNvPr id="12" name="TextBox 11">
            <a:extLst>
              <a:ext uri="{FF2B5EF4-FFF2-40B4-BE49-F238E27FC236}">
                <a16:creationId xmlns:a16="http://schemas.microsoft.com/office/drawing/2014/main" id="{C2337AFF-E1EA-7D40-4003-74A2DE65C7B2}"/>
              </a:ext>
            </a:extLst>
          </p:cNvPr>
          <p:cNvSpPr txBox="1"/>
          <p:nvPr/>
        </p:nvSpPr>
        <p:spPr>
          <a:xfrm>
            <a:off x="2839698" y="1493356"/>
            <a:ext cx="6100432" cy="1938992"/>
          </a:xfrm>
          <a:prstGeom prst="rect">
            <a:avLst/>
          </a:prstGeom>
          <a:noFill/>
        </p:spPr>
        <p:txBody>
          <a:bodyPr wrap="square" rtlCol="0">
            <a:spAutoFit/>
          </a:bodyPr>
          <a:lstStyle/>
          <a:p>
            <a:pPr defTabSz="685800" eaLnBrk="1" fontAlgn="auto" hangingPunct="1">
              <a:spcBef>
                <a:spcPts val="0"/>
              </a:spcBef>
              <a:spcAft>
                <a:spcPts val="0"/>
              </a:spcAft>
            </a:pPr>
            <a:r>
              <a:rPr lang="en-US" sz="1500" dirty="0">
                <a:solidFill>
                  <a:prstClr val="black"/>
                </a:solidFill>
                <a:latin typeface="Calibri" panose="020F0502020204030204"/>
              </a:rPr>
              <a:t>Thickness between innermost and outermost edges of cerebral cortical gray matter (Gale &amp; Huff, 2017)</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Responsible for cognitive functions- perception, attention, etc. </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Associations with general intelligence</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Association- complex cognitive, primary sensory- process sensory inputs</a:t>
            </a:r>
          </a:p>
        </p:txBody>
      </p:sp>
      <p:pic>
        <p:nvPicPr>
          <p:cNvPr id="3" name="Picture 2" descr="Diagram&#10;&#10;Description automatically generated">
            <a:extLst>
              <a:ext uri="{FF2B5EF4-FFF2-40B4-BE49-F238E27FC236}">
                <a16:creationId xmlns:a16="http://schemas.microsoft.com/office/drawing/2014/main" id="{8BE96F7C-14CC-E070-BB10-5B92094FF794}"/>
              </a:ext>
            </a:extLst>
          </p:cNvPr>
          <p:cNvPicPr>
            <a:picLocks noChangeAspect="1"/>
          </p:cNvPicPr>
          <p:nvPr/>
        </p:nvPicPr>
        <p:blipFill>
          <a:blip r:embed="rId4"/>
          <a:stretch>
            <a:fillRect/>
          </a:stretch>
        </p:blipFill>
        <p:spPr>
          <a:xfrm>
            <a:off x="125022" y="3635495"/>
            <a:ext cx="2714675" cy="2129157"/>
          </a:xfrm>
          <a:prstGeom prst="rect">
            <a:avLst/>
          </a:prstGeom>
        </p:spPr>
      </p:pic>
      <p:sp>
        <p:nvSpPr>
          <p:cNvPr id="5" name="TextBox 4">
            <a:extLst>
              <a:ext uri="{FF2B5EF4-FFF2-40B4-BE49-F238E27FC236}">
                <a16:creationId xmlns:a16="http://schemas.microsoft.com/office/drawing/2014/main" id="{1DB8E8A5-41D7-1223-16C9-3F807C305CAE}"/>
              </a:ext>
            </a:extLst>
          </p:cNvPr>
          <p:cNvSpPr txBox="1"/>
          <p:nvPr/>
        </p:nvSpPr>
        <p:spPr>
          <a:xfrm>
            <a:off x="2477979" y="4114800"/>
            <a:ext cx="7214400" cy="923330"/>
          </a:xfrm>
          <a:prstGeom prst="rect">
            <a:avLst/>
          </a:prstGeom>
          <a:noFill/>
        </p:spPr>
        <p:txBody>
          <a:bodyPr wrap="square">
            <a:spAutoFit/>
          </a:bodyPr>
          <a:lstStyle/>
          <a:p>
            <a:pPr lvl="4">
              <a:buClr>
                <a:srgbClr val="6BB76D"/>
              </a:buClr>
            </a:pPr>
            <a:r>
              <a:rPr lang="en-US" sz="1800" dirty="0">
                <a:solidFill>
                  <a:prstClr val="black"/>
                </a:solidFill>
              </a:rPr>
              <a:t>Lower SES= steeper curvilinear decrease- accelerated cortical thinning through adolescence/adulthood</a:t>
            </a:r>
          </a:p>
        </p:txBody>
      </p:sp>
    </p:spTree>
    <p:extLst>
      <p:ext uri="{BB962C8B-B14F-4D97-AF65-F5344CB8AC3E}">
        <p14:creationId xmlns:p14="http://schemas.microsoft.com/office/powerpoint/2010/main" val="31921758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0BAA-D079-2305-6D2D-8FE645678765}"/>
              </a:ext>
            </a:extLst>
          </p:cNvPr>
          <p:cNvSpPr>
            <a:spLocks noGrp="1"/>
          </p:cNvSpPr>
          <p:nvPr>
            <p:ph type="title"/>
          </p:nvPr>
        </p:nvSpPr>
        <p:spPr>
          <a:xfrm>
            <a:off x="102338" y="900858"/>
            <a:ext cx="7886700" cy="627266"/>
          </a:xfrm>
        </p:spPr>
        <p:txBody>
          <a:bodyPr/>
          <a:lstStyle/>
          <a:p>
            <a:r>
              <a:rPr lang="en-US" dirty="0"/>
              <a:t>Cortical thickness (structural)</a:t>
            </a:r>
          </a:p>
        </p:txBody>
      </p:sp>
      <p:pic>
        <p:nvPicPr>
          <p:cNvPr id="6" name="Picture 5">
            <a:extLst>
              <a:ext uri="{FF2B5EF4-FFF2-40B4-BE49-F238E27FC236}">
                <a16:creationId xmlns:a16="http://schemas.microsoft.com/office/drawing/2014/main" id="{92CC3520-B0AE-BA19-0BEB-3FBCF0A99AA9}"/>
              </a:ext>
            </a:extLst>
          </p:cNvPr>
          <p:cNvPicPr>
            <a:picLocks noChangeAspect="1"/>
          </p:cNvPicPr>
          <p:nvPr/>
        </p:nvPicPr>
        <p:blipFill rotWithShape="1">
          <a:blip r:embed="rId2"/>
          <a:srcRect t="29310" b="28592"/>
          <a:stretch/>
        </p:blipFill>
        <p:spPr>
          <a:xfrm>
            <a:off x="203871" y="3407369"/>
            <a:ext cx="3981590" cy="2319537"/>
          </a:xfrm>
          <a:prstGeom prst="rect">
            <a:avLst/>
          </a:prstGeom>
          <a:ln>
            <a:solidFill>
              <a:schemeClr val="tx1"/>
            </a:solidFill>
          </a:ln>
        </p:spPr>
      </p:pic>
      <p:pic>
        <p:nvPicPr>
          <p:cNvPr id="7" name="Picture 6">
            <a:extLst>
              <a:ext uri="{FF2B5EF4-FFF2-40B4-BE49-F238E27FC236}">
                <a16:creationId xmlns:a16="http://schemas.microsoft.com/office/drawing/2014/main" id="{834EC5BC-F66D-01ED-4BCB-822C8FD01A67}"/>
              </a:ext>
            </a:extLst>
          </p:cNvPr>
          <p:cNvPicPr>
            <a:picLocks noChangeAspect="1"/>
          </p:cNvPicPr>
          <p:nvPr/>
        </p:nvPicPr>
        <p:blipFill rotWithShape="1">
          <a:blip r:embed="rId2"/>
          <a:srcRect l="6760" t="70713" r="6318"/>
          <a:stretch/>
        </p:blipFill>
        <p:spPr>
          <a:xfrm>
            <a:off x="4461284" y="3407370"/>
            <a:ext cx="4368130" cy="1922507"/>
          </a:xfrm>
          <a:prstGeom prst="rect">
            <a:avLst/>
          </a:prstGeom>
          <a:ln>
            <a:solidFill>
              <a:schemeClr val="tx1"/>
            </a:solidFill>
          </a:ln>
        </p:spPr>
      </p:pic>
      <p:sp>
        <p:nvSpPr>
          <p:cNvPr id="10" name="TextBox 9">
            <a:extLst>
              <a:ext uri="{FF2B5EF4-FFF2-40B4-BE49-F238E27FC236}">
                <a16:creationId xmlns:a16="http://schemas.microsoft.com/office/drawing/2014/main" id="{2A0A868B-7D65-258E-7B70-E28A3B808C9B}"/>
              </a:ext>
            </a:extLst>
          </p:cNvPr>
          <p:cNvSpPr txBox="1"/>
          <p:nvPr/>
        </p:nvSpPr>
        <p:spPr>
          <a:xfrm>
            <a:off x="4461283" y="5329877"/>
            <a:ext cx="4146698" cy="507831"/>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Red- positive relationships between SES and thickness</a:t>
            </a:r>
          </a:p>
          <a:p>
            <a:pPr defTabSz="685800" eaLnBrk="1" fontAlgn="auto" hangingPunct="1">
              <a:spcBef>
                <a:spcPts val="0"/>
              </a:spcBef>
              <a:spcAft>
                <a:spcPts val="0"/>
              </a:spcAft>
            </a:pPr>
            <a:r>
              <a:rPr lang="en-US" sz="1350" dirty="0">
                <a:solidFill>
                  <a:prstClr val="black"/>
                </a:solidFill>
                <a:latin typeface="Calibri" panose="020F0502020204030204"/>
              </a:rPr>
              <a:t>Blue- negative relationships</a:t>
            </a:r>
          </a:p>
        </p:txBody>
      </p:sp>
      <p:pic>
        <p:nvPicPr>
          <p:cNvPr id="11" name="Picture 10">
            <a:extLst>
              <a:ext uri="{FF2B5EF4-FFF2-40B4-BE49-F238E27FC236}">
                <a16:creationId xmlns:a16="http://schemas.microsoft.com/office/drawing/2014/main" id="{02A228A5-A3F4-BE48-EB9C-834786606FB0}"/>
              </a:ext>
            </a:extLst>
          </p:cNvPr>
          <p:cNvPicPr>
            <a:picLocks noChangeAspect="1"/>
          </p:cNvPicPr>
          <p:nvPr/>
        </p:nvPicPr>
        <p:blipFill rotWithShape="1">
          <a:blip r:embed="rId3"/>
          <a:srcRect l="46597"/>
          <a:stretch/>
        </p:blipFill>
        <p:spPr>
          <a:xfrm>
            <a:off x="203870" y="1528124"/>
            <a:ext cx="2544587" cy="1750219"/>
          </a:xfrm>
          <a:prstGeom prst="rect">
            <a:avLst/>
          </a:prstGeom>
        </p:spPr>
      </p:pic>
      <p:sp>
        <p:nvSpPr>
          <p:cNvPr id="12" name="TextBox 11">
            <a:extLst>
              <a:ext uri="{FF2B5EF4-FFF2-40B4-BE49-F238E27FC236}">
                <a16:creationId xmlns:a16="http://schemas.microsoft.com/office/drawing/2014/main" id="{C2337AFF-E1EA-7D40-4003-74A2DE65C7B2}"/>
              </a:ext>
            </a:extLst>
          </p:cNvPr>
          <p:cNvSpPr txBox="1"/>
          <p:nvPr/>
        </p:nvSpPr>
        <p:spPr>
          <a:xfrm>
            <a:off x="2839698" y="1493356"/>
            <a:ext cx="6100432" cy="1938992"/>
          </a:xfrm>
          <a:prstGeom prst="rect">
            <a:avLst/>
          </a:prstGeom>
          <a:noFill/>
        </p:spPr>
        <p:txBody>
          <a:bodyPr wrap="square" rtlCol="0">
            <a:spAutoFit/>
          </a:bodyPr>
          <a:lstStyle/>
          <a:p>
            <a:pPr defTabSz="685800" eaLnBrk="1" fontAlgn="auto" hangingPunct="1">
              <a:spcBef>
                <a:spcPts val="0"/>
              </a:spcBef>
              <a:spcAft>
                <a:spcPts val="0"/>
              </a:spcAft>
            </a:pPr>
            <a:r>
              <a:rPr lang="en-US" sz="1500" dirty="0">
                <a:solidFill>
                  <a:prstClr val="black"/>
                </a:solidFill>
                <a:latin typeface="Calibri" panose="020F0502020204030204"/>
              </a:rPr>
              <a:t>Thickness between innermost and outermost edges of cerebral cortical gray matter (Gale &amp; Huff, 2017)</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Responsible for cognitive functions- perception, attention, etc. </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Associations with general intelligence</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Association- complex cognitive, primary sensory- process sensory inputs</a:t>
            </a:r>
          </a:p>
        </p:txBody>
      </p:sp>
    </p:spTree>
    <p:extLst>
      <p:ext uri="{BB962C8B-B14F-4D97-AF65-F5344CB8AC3E}">
        <p14:creationId xmlns:p14="http://schemas.microsoft.com/office/powerpoint/2010/main" val="29071332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0BAA-D079-2305-6D2D-8FE645678765}"/>
              </a:ext>
            </a:extLst>
          </p:cNvPr>
          <p:cNvSpPr>
            <a:spLocks noGrp="1"/>
          </p:cNvSpPr>
          <p:nvPr>
            <p:ph type="title"/>
          </p:nvPr>
        </p:nvSpPr>
        <p:spPr>
          <a:xfrm>
            <a:off x="102338" y="900858"/>
            <a:ext cx="7886700" cy="627266"/>
          </a:xfrm>
        </p:spPr>
        <p:txBody>
          <a:bodyPr/>
          <a:lstStyle/>
          <a:p>
            <a:r>
              <a:rPr lang="en-US" dirty="0"/>
              <a:t>Functional network development</a:t>
            </a:r>
          </a:p>
        </p:txBody>
      </p:sp>
      <p:sp>
        <p:nvSpPr>
          <p:cNvPr id="12" name="TextBox 11">
            <a:extLst>
              <a:ext uri="{FF2B5EF4-FFF2-40B4-BE49-F238E27FC236}">
                <a16:creationId xmlns:a16="http://schemas.microsoft.com/office/drawing/2014/main" id="{C2337AFF-E1EA-7D40-4003-74A2DE65C7B2}"/>
              </a:ext>
            </a:extLst>
          </p:cNvPr>
          <p:cNvSpPr txBox="1"/>
          <p:nvPr/>
        </p:nvSpPr>
        <p:spPr>
          <a:xfrm>
            <a:off x="102338" y="1481943"/>
            <a:ext cx="8278673" cy="1938992"/>
          </a:xfrm>
          <a:prstGeom prst="rect">
            <a:avLst/>
          </a:prstGeom>
          <a:noFill/>
        </p:spPr>
        <p:txBody>
          <a:bodyPr wrap="square" rtlCol="0">
            <a:spAutoFit/>
          </a:bodyPr>
          <a:lstStyle/>
          <a:p>
            <a:pPr defTabSz="685800" eaLnBrk="1" fontAlgn="auto" hangingPunct="1">
              <a:spcBef>
                <a:spcPts val="0"/>
              </a:spcBef>
              <a:spcAft>
                <a:spcPts val="0"/>
              </a:spcAft>
            </a:pPr>
            <a:r>
              <a:rPr lang="en-US" sz="1500" dirty="0">
                <a:solidFill>
                  <a:prstClr val="black"/>
                </a:solidFill>
                <a:latin typeface="Calibri" panose="020F0502020204030204"/>
              </a:rPr>
              <a:t>Benefit of resting state analyses but mixed results- lower SES, weaker connectivity</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Network analysis- </a:t>
            </a:r>
            <a:r>
              <a:rPr lang="en-US" sz="1500" b="1" dirty="0">
                <a:solidFill>
                  <a:prstClr val="black"/>
                </a:solidFill>
                <a:latin typeface="Calibri" panose="020F0502020204030204"/>
              </a:rPr>
              <a:t>segregation (groups) </a:t>
            </a:r>
            <a:r>
              <a:rPr lang="en-US" sz="1500" dirty="0">
                <a:solidFill>
                  <a:prstClr val="black"/>
                </a:solidFill>
                <a:latin typeface="Calibri" panose="020F0502020204030204"/>
              </a:rPr>
              <a:t>and integration (combining information)</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Association between functional network segregation at rest and cognitive abilities</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Youth from high SES have more widespread connectivity and lower segregation (extended period of development), then rapidly develop a more segregated network </a:t>
            </a:r>
          </a:p>
        </p:txBody>
      </p:sp>
      <p:pic>
        <p:nvPicPr>
          <p:cNvPr id="3" name="Picture 2">
            <a:extLst>
              <a:ext uri="{FF2B5EF4-FFF2-40B4-BE49-F238E27FC236}">
                <a16:creationId xmlns:a16="http://schemas.microsoft.com/office/drawing/2014/main" id="{E90D7288-FE3F-4EF7-6622-3D454AF4FA9C}"/>
              </a:ext>
            </a:extLst>
          </p:cNvPr>
          <p:cNvPicPr>
            <a:picLocks noChangeAspect="1"/>
          </p:cNvPicPr>
          <p:nvPr/>
        </p:nvPicPr>
        <p:blipFill rotWithShape="1">
          <a:blip r:embed="rId2"/>
          <a:srcRect t="1" r="34136" b="39382"/>
          <a:stretch/>
        </p:blipFill>
        <p:spPr>
          <a:xfrm>
            <a:off x="209217" y="3429001"/>
            <a:ext cx="4268739" cy="2210051"/>
          </a:xfrm>
          <a:prstGeom prst="rect">
            <a:avLst/>
          </a:prstGeom>
          <a:ln>
            <a:solidFill>
              <a:schemeClr val="tx1"/>
            </a:solidFill>
          </a:ln>
        </p:spPr>
      </p:pic>
      <p:pic>
        <p:nvPicPr>
          <p:cNvPr id="4" name="Picture 3">
            <a:extLst>
              <a:ext uri="{FF2B5EF4-FFF2-40B4-BE49-F238E27FC236}">
                <a16:creationId xmlns:a16="http://schemas.microsoft.com/office/drawing/2014/main" id="{1DD14D28-9DB2-6816-6894-0D64D3D12F45}"/>
              </a:ext>
            </a:extLst>
          </p:cNvPr>
          <p:cNvPicPr>
            <a:picLocks noChangeAspect="1"/>
          </p:cNvPicPr>
          <p:nvPr/>
        </p:nvPicPr>
        <p:blipFill rotWithShape="1">
          <a:blip r:embed="rId3"/>
          <a:srcRect l="26111" t="61525" r="37650"/>
          <a:stretch/>
        </p:blipFill>
        <p:spPr>
          <a:xfrm>
            <a:off x="4970266" y="3397852"/>
            <a:ext cx="3740284" cy="2241200"/>
          </a:xfrm>
          <a:prstGeom prst="rect">
            <a:avLst/>
          </a:prstGeom>
          <a:ln>
            <a:solidFill>
              <a:schemeClr val="tx1"/>
            </a:solidFill>
          </a:ln>
        </p:spPr>
      </p:pic>
      <p:sp>
        <p:nvSpPr>
          <p:cNvPr id="6" name="TextBox 5">
            <a:extLst>
              <a:ext uri="{FF2B5EF4-FFF2-40B4-BE49-F238E27FC236}">
                <a16:creationId xmlns:a16="http://schemas.microsoft.com/office/drawing/2014/main" id="{21CAF6F0-1A8D-8299-F427-54B0AB6847CC}"/>
              </a:ext>
            </a:extLst>
          </p:cNvPr>
          <p:cNvSpPr txBox="1"/>
          <p:nvPr/>
        </p:nvSpPr>
        <p:spPr>
          <a:xfrm>
            <a:off x="1872030" y="4267201"/>
            <a:ext cx="2471370" cy="1200329"/>
          </a:xfrm>
          <a:prstGeom prst="rect">
            <a:avLst/>
          </a:prstGeom>
          <a:noFill/>
        </p:spPr>
        <p:txBody>
          <a:bodyPr wrap="square">
            <a:spAutoFit/>
          </a:bodyPr>
          <a:lstStyle/>
          <a:p>
            <a:r>
              <a:rPr lang="en-US" sz="1800" b="1" dirty="0">
                <a:solidFill>
                  <a:prstClr val="black"/>
                </a:solidFill>
                <a:latin typeface="Corbel"/>
              </a:rPr>
              <a:t>Higher SES –associated w/ more protracted functional network development</a:t>
            </a:r>
            <a:r>
              <a:rPr lang="en-US" sz="1800" dirty="0">
                <a:solidFill>
                  <a:prstClr val="black"/>
                </a:solidFill>
                <a:latin typeface="Corbel"/>
              </a:rPr>
              <a:t>: </a:t>
            </a:r>
            <a:endParaRPr lang="en-US" dirty="0"/>
          </a:p>
        </p:txBody>
      </p:sp>
      <p:sp>
        <p:nvSpPr>
          <p:cNvPr id="8" name="TextBox 7">
            <a:extLst>
              <a:ext uri="{FF2B5EF4-FFF2-40B4-BE49-F238E27FC236}">
                <a16:creationId xmlns:a16="http://schemas.microsoft.com/office/drawing/2014/main" id="{0AA5F2A1-9421-13F1-C8CB-0D339CE29C60}"/>
              </a:ext>
            </a:extLst>
          </p:cNvPr>
          <p:cNvSpPr txBox="1"/>
          <p:nvPr/>
        </p:nvSpPr>
        <p:spPr>
          <a:xfrm>
            <a:off x="2743200" y="5791200"/>
            <a:ext cx="4603410" cy="923330"/>
          </a:xfrm>
          <a:prstGeom prst="rect">
            <a:avLst/>
          </a:prstGeom>
          <a:noFill/>
        </p:spPr>
        <p:txBody>
          <a:bodyPr wrap="square">
            <a:spAutoFit/>
          </a:bodyPr>
          <a:lstStyle/>
          <a:p>
            <a:r>
              <a:rPr lang="en-US" sz="1800" b="1" dirty="0">
                <a:solidFill>
                  <a:prstClr val="black"/>
                </a:solidFill>
                <a:latin typeface="Corbel"/>
              </a:rPr>
              <a:t>Effects of SES on structural development seems to be reflected in functional development! </a:t>
            </a:r>
            <a:endParaRPr lang="en-US" dirty="0"/>
          </a:p>
        </p:txBody>
      </p:sp>
    </p:spTree>
    <p:extLst>
      <p:ext uri="{BB962C8B-B14F-4D97-AF65-F5344CB8AC3E}">
        <p14:creationId xmlns:p14="http://schemas.microsoft.com/office/powerpoint/2010/main" val="14138871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0BAA-D079-2305-6D2D-8FE645678765}"/>
              </a:ext>
            </a:extLst>
          </p:cNvPr>
          <p:cNvSpPr>
            <a:spLocks noGrp="1"/>
          </p:cNvSpPr>
          <p:nvPr>
            <p:ph type="title"/>
          </p:nvPr>
        </p:nvSpPr>
        <p:spPr>
          <a:xfrm>
            <a:off x="102338" y="900858"/>
            <a:ext cx="7886700" cy="627266"/>
          </a:xfrm>
        </p:spPr>
        <p:txBody>
          <a:bodyPr/>
          <a:lstStyle/>
          <a:p>
            <a:r>
              <a:rPr lang="en-US" dirty="0"/>
              <a:t>Stress as a potential mechanism</a:t>
            </a:r>
          </a:p>
        </p:txBody>
      </p:sp>
      <p:sp>
        <p:nvSpPr>
          <p:cNvPr id="12" name="TextBox 11">
            <a:extLst>
              <a:ext uri="{FF2B5EF4-FFF2-40B4-BE49-F238E27FC236}">
                <a16:creationId xmlns:a16="http://schemas.microsoft.com/office/drawing/2014/main" id="{C2337AFF-E1EA-7D40-4003-74A2DE65C7B2}"/>
              </a:ext>
            </a:extLst>
          </p:cNvPr>
          <p:cNvSpPr txBox="1"/>
          <p:nvPr/>
        </p:nvSpPr>
        <p:spPr>
          <a:xfrm>
            <a:off x="102338" y="1513197"/>
            <a:ext cx="8939324" cy="2400657"/>
          </a:xfrm>
          <a:prstGeom prst="rect">
            <a:avLst/>
          </a:prstGeom>
          <a:noFill/>
        </p:spPr>
        <p:txBody>
          <a:bodyPr wrap="square" rtlCol="0">
            <a:spAutoFit/>
          </a:bodyPr>
          <a:lstStyle/>
          <a:p>
            <a:pPr defTabSz="685800" eaLnBrk="1" fontAlgn="auto" hangingPunct="1">
              <a:spcBef>
                <a:spcPts val="0"/>
              </a:spcBef>
              <a:spcAft>
                <a:spcPts val="0"/>
              </a:spcAft>
            </a:pPr>
            <a:r>
              <a:rPr lang="en-US" sz="1500" dirty="0">
                <a:solidFill>
                  <a:prstClr val="black"/>
                </a:solidFill>
                <a:latin typeface="Calibri" panose="020F0502020204030204"/>
              </a:rPr>
              <a:t>Three hypotheses</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1. Repeated use of stress-detection and stress-regulation circuitry (Amygdala and medial prefrontal cortex) could lead to faster maturation</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2. Stress could cause faster aging of entire body (e.g., earlier puberty)</a:t>
            </a:r>
          </a:p>
          <a:p>
            <a:pPr marL="342900" lvl="1"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3. Differences in threat processing= their environment requires maturity (developmental support hypothesis)</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r>
              <a:rPr lang="en-US" sz="1500" dirty="0">
                <a:solidFill>
                  <a:prstClr val="black"/>
                </a:solidFill>
                <a:latin typeface="Calibri" panose="020F0502020204030204"/>
              </a:rPr>
              <a:t>Limited bedding and nesting model in rodents- brains grow faster, cognitive impairments</a:t>
            </a:r>
          </a:p>
        </p:txBody>
      </p:sp>
      <p:pic>
        <p:nvPicPr>
          <p:cNvPr id="5" name="Picture 4">
            <a:extLst>
              <a:ext uri="{FF2B5EF4-FFF2-40B4-BE49-F238E27FC236}">
                <a16:creationId xmlns:a16="http://schemas.microsoft.com/office/drawing/2014/main" id="{D89B88AB-076D-8D44-CAA1-4CBE2BBC940A}"/>
              </a:ext>
            </a:extLst>
          </p:cNvPr>
          <p:cNvPicPr>
            <a:picLocks noChangeAspect="1"/>
          </p:cNvPicPr>
          <p:nvPr/>
        </p:nvPicPr>
        <p:blipFill>
          <a:blip r:embed="rId3"/>
          <a:stretch>
            <a:fillRect/>
          </a:stretch>
        </p:blipFill>
        <p:spPr>
          <a:xfrm>
            <a:off x="2879817" y="3950209"/>
            <a:ext cx="3384367" cy="1895246"/>
          </a:xfrm>
          <a:prstGeom prst="rect">
            <a:avLst/>
          </a:prstGeom>
          <a:ln>
            <a:solidFill>
              <a:schemeClr val="tx1"/>
            </a:solidFill>
          </a:ln>
        </p:spPr>
      </p:pic>
    </p:spTree>
    <p:extLst>
      <p:ext uri="{BB962C8B-B14F-4D97-AF65-F5344CB8AC3E}">
        <p14:creationId xmlns:p14="http://schemas.microsoft.com/office/powerpoint/2010/main" val="3604069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0BAA-D079-2305-6D2D-8FE645678765}"/>
              </a:ext>
            </a:extLst>
          </p:cNvPr>
          <p:cNvSpPr>
            <a:spLocks noGrp="1"/>
          </p:cNvSpPr>
          <p:nvPr>
            <p:ph type="title"/>
          </p:nvPr>
        </p:nvSpPr>
        <p:spPr>
          <a:xfrm>
            <a:off x="102338" y="900858"/>
            <a:ext cx="8254625" cy="627266"/>
          </a:xfrm>
        </p:spPr>
        <p:txBody>
          <a:bodyPr>
            <a:normAutofit/>
          </a:bodyPr>
          <a:lstStyle/>
          <a:p>
            <a:r>
              <a:rPr lang="en-US" dirty="0"/>
              <a:t>Cognitive enrichment as a potential mechanism</a:t>
            </a:r>
          </a:p>
        </p:txBody>
      </p:sp>
      <p:sp>
        <p:nvSpPr>
          <p:cNvPr id="12" name="TextBox 11">
            <a:extLst>
              <a:ext uri="{FF2B5EF4-FFF2-40B4-BE49-F238E27FC236}">
                <a16:creationId xmlns:a16="http://schemas.microsoft.com/office/drawing/2014/main" id="{C2337AFF-E1EA-7D40-4003-74A2DE65C7B2}"/>
              </a:ext>
            </a:extLst>
          </p:cNvPr>
          <p:cNvSpPr txBox="1"/>
          <p:nvPr/>
        </p:nvSpPr>
        <p:spPr>
          <a:xfrm>
            <a:off x="102339" y="1640007"/>
            <a:ext cx="4726837" cy="2585323"/>
          </a:xfrm>
          <a:prstGeom prst="rect">
            <a:avLst/>
          </a:prstGeom>
          <a:noFill/>
        </p:spPr>
        <p:txBody>
          <a:bodyPr wrap="square" rtlCol="0">
            <a:spAutoFit/>
          </a:bodyPr>
          <a:lstStyle/>
          <a:p>
            <a:pPr defTabSz="685800" eaLnBrk="1" fontAlgn="auto" hangingPunct="1">
              <a:spcBef>
                <a:spcPts val="0"/>
              </a:spcBef>
              <a:spcAft>
                <a:spcPts val="0"/>
              </a:spcAft>
            </a:pPr>
            <a:r>
              <a:rPr lang="en-US" dirty="0">
                <a:solidFill>
                  <a:prstClr val="black"/>
                </a:solidFill>
                <a:latin typeface="Calibri" panose="020F0502020204030204"/>
              </a:rPr>
              <a:t>Cognitive enrichment- exposure to complex environment, diverse learning materials </a:t>
            </a:r>
          </a:p>
          <a:p>
            <a:pPr defTabSz="685800" eaLnBrk="1" fontAlgn="auto" hangingPunct="1">
              <a:spcBef>
                <a:spcPts val="0"/>
              </a:spcBef>
              <a:spcAft>
                <a:spcPts val="0"/>
              </a:spcAft>
            </a:pPr>
            <a:endParaRPr lang="en-US" dirty="0">
              <a:solidFill>
                <a:prstClr val="black"/>
              </a:solidFill>
              <a:latin typeface="Calibri" panose="020F0502020204030204"/>
            </a:endParaRPr>
          </a:p>
          <a:p>
            <a:pPr defTabSz="685800" eaLnBrk="1" fontAlgn="auto" hangingPunct="1">
              <a:spcBef>
                <a:spcPts val="0"/>
              </a:spcBef>
              <a:spcAft>
                <a:spcPts val="0"/>
              </a:spcAft>
            </a:pPr>
            <a:r>
              <a:rPr lang="en-US" dirty="0">
                <a:solidFill>
                  <a:prstClr val="black"/>
                </a:solidFill>
                <a:latin typeface="Calibri" panose="020F0502020204030204"/>
              </a:rPr>
              <a:t>Absence can lead to accelerate synaptic pruning </a:t>
            </a:r>
          </a:p>
          <a:p>
            <a:pPr defTabSz="685800" eaLnBrk="1" fontAlgn="auto" hangingPunct="1">
              <a:spcBef>
                <a:spcPts val="0"/>
              </a:spcBef>
              <a:spcAft>
                <a:spcPts val="0"/>
              </a:spcAft>
            </a:pPr>
            <a:endParaRPr lang="en-US" dirty="0">
              <a:solidFill>
                <a:prstClr val="black"/>
              </a:solidFill>
              <a:latin typeface="Calibri" panose="020F0502020204030204"/>
            </a:endParaRPr>
          </a:p>
          <a:p>
            <a:pPr defTabSz="685800" eaLnBrk="1" fontAlgn="auto" hangingPunct="1">
              <a:spcBef>
                <a:spcPts val="0"/>
              </a:spcBef>
              <a:spcAft>
                <a:spcPts val="0"/>
              </a:spcAft>
            </a:pPr>
            <a:r>
              <a:rPr lang="en-US" dirty="0">
                <a:solidFill>
                  <a:prstClr val="black"/>
                </a:solidFill>
                <a:latin typeface="Calibri" panose="020F0502020204030204"/>
              </a:rPr>
              <a:t>Environmental enrichment paradigms with animals </a:t>
            </a:r>
          </a:p>
          <a:p>
            <a:pPr defTabSz="685800" eaLnBrk="1" fontAlgn="auto" hangingPunct="1">
              <a:spcBef>
                <a:spcPts val="0"/>
              </a:spcBef>
              <a:spcAft>
                <a:spcPts val="0"/>
              </a:spcAft>
            </a:pPr>
            <a:r>
              <a:rPr lang="en-US" dirty="0">
                <a:solidFill>
                  <a:prstClr val="black"/>
                </a:solidFill>
                <a:latin typeface="Calibri" panose="020F0502020204030204"/>
              </a:rPr>
              <a:t>- increased cortical thickness, cortical surface area </a:t>
            </a:r>
          </a:p>
        </p:txBody>
      </p:sp>
      <p:pic>
        <p:nvPicPr>
          <p:cNvPr id="3" name="Picture 2">
            <a:extLst>
              <a:ext uri="{FF2B5EF4-FFF2-40B4-BE49-F238E27FC236}">
                <a16:creationId xmlns:a16="http://schemas.microsoft.com/office/drawing/2014/main" id="{4807187D-E367-DAA0-29B9-8CDBEB7C7756}"/>
              </a:ext>
            </a:extLst>
          </p:cNvPr>
          <p:cNvPicPr>
            <a:picLocks noChangeAspect="1"/>
          </p:cNvPicPr>
          <p:nvPr/>
        </p:nvPicPr>
        <p:blipFill>
          <a:blip r:embed="rId2"/>
          <a:stretch>
            <a:fillRect/>
          </a:stretch>
        </p:blipFill>
        <p:spPr>
          <a:xfrm>
            <a:off x="4910196" y="1640007"/>
            <a:ext cx="3844202" cy="3960693"/>
          </a:xfrm>
          <a:prstGeom prst="rect">
            <a:avLst/>
          </a:prstGeom>
          <a:ln>
            <a:solidFill>
              <a:schemeClr val="tx1"/>
            </a:solidFill>
          </a:ln>
        </p:spPr>
      </p:pic>
    </p:spTree>
    <p:extLst>
      <p:ext uri="{BB962C8B-B14F-4D97-AF65-F5344CB8AC3E}">
        <p14:creationId xmlns:p14="http://schemas.microsoft.com/office/powerpoint/2010/main" val="6692809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0BAA-D079-2305-6D2D-8FE645678765}"/>
              </a:ext>
            </a:extLst>
          </p:cNvPr>
          <p:cNvSpPr>
            <a:spLocks noGrp="1"/>
          </p:cNvSpPr>
          <p:nvPr>
            <p:ph type="title"/>
          </p:nvPr>
        </p:nvSpPr>
        <p:spPr>
          <a:xfrm>
            <a:off x="102338" y="900858"/>
            <a:ext cx="8254625" cy="627266"/>
          </a:xfrm>
        </p:spPr>
        <p:txBody>
          <a:bodyPr>
            <a:normAutofit/>
          </a:bodyPr>
          <a:lstStyle/>
          <a:p>
            <a:r>
              <a:rPr lang="en-US" dirty="0"/>
              <a:t>Consequences for plasticity</a:t>
            </a:r>
          </a:p>
        </p:txBody>
      </p:sp>
      <p:sp>
        <p:nvSpPr>
          <p:cNvPr id="12" name="TextBox 11">
            <a:extLst>
              <a:ext uri="{FF2B5EF4-FFF2-40B4-BE49-F238E27FC236}">
                <a16:creationId xmlns:a16="http://schemas.microsoft.com/office/drawing/2014/main" id="{C2337AFF-E1EA-7D40-4003-74A2DE65C7B2}"/>
              </a:ext>
            </a:extLst>
          </p:cNvPr>
          <p:cNvSpPr txBox="1"/>
          <p:nvPr/>
        </p:nvSpPr>
        <p:spPr>
          <a:xfrm>
            <a:off x="-3200400" y="2008645"/>
            <a:ext cx="3237597" cy="3139321"/>
          </a:xfrm>
          <a:prstGeom prst="rect">
            <a:avLst/>
          </a:prstGeom>
          <a:noFill/>
        </p:spPr>
        <p:txBody>
          <a:bodyPr wrap="square" rtlCol="0">
            <a:spAutoFit/>
          </a:bodyPr>
          <a:lstStyle/>
          <a:p>
            <a:pPr defTabSz="685800" eaLnBrk="1" fontAlgn="auto" hangingPunct="1">
              <a:spcBef>
                <a:spcPts val="0"/>
              </a:spcBef>
              <a:spcAft>
                <a:spcPts val="0"/>
              </a:spcAft>
            </a:pPr>
            <a:r>
              <a:rPr lang="en-US" dirty="0">
                <a:solidFill>
                  <a:prstClr val="black"/>
                </a:solidFill>
                <a:latin typeface="Calibri" panose="020F0502020204030204"/>
              </a:rPr>
              <a:t>Process- changes in response to experiences throughout life </a:t>
            </a:r>
          </a:p>
          <a:p>
            <a:pPr defTabSz="685800" eaLnBrk="1" fontAlgn="auto" hangingPunct="1">
              <a:spcBef>
                <a:spcPts val="0"/>
              </a:spcBef>
              <a:spcAft>
                <a:spcPts val="0"/>
              </a:spcAft>
            </a:pPr>
            <a:endParaRPr lang="en-US" dirty="0">
              <a:solidFill>
                <a:prstClr val="black"/>
              </a:solidFill>
              <a:latin typeface="Calibri" panose="020F0502020204030204"/>
            </a:endParaRPr>
          </a:p>
          <a:p>
            <a:pPr defTabSz="685800" eaLnBrk="1" fontAlgn="auto" hangingPunct="1">
              <a:spcBef>
                <a:spcPts val="0"/>
              </a:spcBef>
              <a:spcAft>
                <a:spcPts val="0"/>
              </a:spcAft>
            </a:pPr>
            <a:r>
              <a:rPr lang="en-US" dirty="0">
                <a:solidFill>
                  <a:prstClr val="black"/>
                </a:solidFill>
                <a:latin typeface="Calibri" panose="020F0502020204030204"/>
              </a:rPr>
              <a:t>Potential- varies with age </a:t>
            </a:r>
          </a:p>
          <a:p>
            <a:pPr defTabSz="685800" eaLnBrk="1" fontAlgn="auto" hangingPunct="1">
              <a:spcBef>
                <a:spcPts val="0"/>
              </a:spcBef>
              <a:spcAft>
                <a:spcPts val="0"/>
              </a:spcAft>
            </a:pPr>
            <a:endParaRPr lang="en-US" dirty="0">
              <a:solidFill>
                <a:prstClr val="black"/>
              </a:solidFill>
              <a:latin typeface="Calibri" panose="020F0502020204030204"/>
            </a:endParaRPr>
          </a:p>
          <a:p>
            <a:pPr defTabSz="685800" eaLnBrk="1" fontAlgn="auto" hangingPunct="1">
              <a:spcBef>
                <a:spcPts val="0"/>
              </a:spcBef>
              <a:spcAft>
                <a:spcPts val="0"/>
              </a:spcAft>
            </a:pPr>
            <a:r>
              <a:rPr lang="en-US" dirty="0">
                <a:solidFill>
                  <a:prstClr val="black"/>
                </a:solidFill>
                <a:latin typeface="Calibri" panose="020F0502020204030204"/>
              </a:rPr>
              <a:t>Windows of high plasticity could close more quickly in low-SES children </a:t>
            </a:r>
          </a:p>
          <a:p>
            <a:pPr defTabSz="685800" eaLnBrk="1" fontAlgn="auto" hangingPunct="1">
              <a:spcBef>
                <a:spcPts val="0"/>
              </a:spcBef>
              <a:spcAft>
                <a:spcPts val="0"/>
              </a:spcAft>
            </a:pPr>
            <a:endParaRPr lang="en-US" dirty="0">
              <a:solidFill>
                <a:prstClr val="black"/>
              </a:solidFill>
              <a:latin typeface="Calibri" panose="020F0502020204030204"/>
            </a:endParaRPr>
          </a:p>
          <a:p>
            <a:pPr defTabSz="685800" eaLnBrk="1" fontAlgn="auto" hangingPunct="1">
              <a:spcBef>
                <a:spcPts val="0"/>
              </a:spcBef>
              <a:spcAft>
                <a:spcPts val="0"/>
              </a:spcAft>
            </a:pPr>
            <a:r>
              <a:rPr lang="en-US" dirty="0">
                <a:solidFill>
                  <a:prstClr val="black"/>
                </a:solidFill>
                <a:latin typeface="Calibri" panose="020F0502020204030204"/>
              </a:rPr>
              <a:t>Environmental enrichment prologs and enhances plasticity </a:t>
            </a:r>
          </a:p>
        </p:txBody>
      </p:sp>
      <p:pic>
        <p:nvPicPr>
          <p:cNvPr id="3" name="Picture 2">
            <a:extLst>
              <a:ext uri="{FF2B5EF4-FFF2-40B4-BE49-F238E27FC236}">
                <a16:creationId xmlns:a16="http://schemas.microsoft.com/office/drawing/2014/main" id="{419B87FF-DA3B-F637-95E9-DA0D0C6BADE7}"/>
              </a:ext>
            </a:extLst>
          </p:cNvPr>
          <p:cNvPicPr>
            <a:picLocks noChangeAspect="1"/>
          </p:cNvPicPr>
          <p:nvPr/>
        </p:nvPicPr>
        <p:blipFill>
          <a:blip r:embed="rId2"/>
          <a:stretch>
            <a:fillRect/>
          </a:stretch>
        </p:blipFill>
        <p:spPr>
          <a:xfrm>
            <a:off x="3562818" y="1710035"/>
            <a:ext cx="5361490" cy="3437931"/>
          </a:xfrm>
          <a:prstGeom prst="rect">
            <a:avLst/>
          </a:prstGeom>
        </p:spPr>
      </p:pic>
      <p:sp>
        <p:nvSpPr>
          <p:cNvPr id="4" name="Rectangle 3">
            <a:extLst>
              <a:ext uri="{FF2B5EF4-FFF2-40B4-BE49-F238E27FC236}">
                <a16:creationId xmlns:a16="http://schemas.microsoft.com/office/drawing/2014/main" id="{7126DC97-9F97-E95B-6EF6-7A7EF54C4341}"/>
              </a:ext>
            </a:extLst>
          </p:cNvPr>
          <p:cNvSpPr/>
          <p:nvPr/>
        </p:nvSpPr>
        <p:spPr>
          <a:xfrm>
            <a:off x="-347297" y="1673388"/>
            <a:ext cx="3912442" cy="784830"/>
          </a:xfrm>
          <a:prstGeom prst="rect">
            <a:avLst/>
          </a:prstGeom>
        </p:spPr>
        <p:txBody>
          <a:bodyPr wrap="square">
            <a:spAutoFit/>
          </a:bodyPr>
          <a:lstStyle/>
          <a:p>
            <a:pPr marL="548640" lvl="1"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Chronic, repetitive, &amp; negative experiences encourage faster maturation, restricting plasticity</a:t>
            </a:r>
          </a:p>
        </p:txBody>
      </p:sp>
      <p:sp>
        <p:nvSpPr>
          <p:cNvPr id="5" name="Rectangle 4">
            <a:extLst>
              <a:ext uri="{FF2B5EF4-FFF2-40B4-BE49-F238E27FC236}">
                <a16:creationId xmlns:a16="http://schemas.microsoft.com/office/drawing/2014/main" id="{A0A2F9B1-69C6-A714-7A52-9DC8BDDAE589}"/>
              </a:ext>
            </a:extLst>
          </p:cNvPr>
          <p:cNvSpPr/>
          <p:nvPr/>
        </p:nvSpPr>
        <p:spPr>
          <a:xfrm>
            <a:off x="4738564" y="5334000"/>
            <a:ext cx="4572000" cy="784830"/>
          </a:xfrm>
          <a:prstGeom prst="rect">
            <a:avLst/>
          </a:prstGeom>
        </p:spPr>
        <p:txBody>
          <a:bodyPr>
            <a:spAutoFit/>
          </a:bodyPr>
          <a:lstStyle/>
          <a:p>
            <a:pPr marL="548640" lvl="1"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Rare, positive experience are associated with strong neurochemicals signals -&gt; delay maturational processes and enhance plasticity</a:t>
            </a:r>
          </a:p>
        </p:txBody>
      </p:sp>
    </p:spTree>
    <p:extLst>
      <p:ext uri="{BB962C8B-B14F-4D97-AF65-F5344CB8AC3E}">
        <p14:creationId xmlns:p14="http://schemas.microsoft.com/office/powerpoint/2010/main" val="181224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0BAA-D079-2305-6D2D-8FE645678765}"/>
              </a:ext>
            </a:extLst>
          </p:cNvPr>
          <p:cNvSpPr>
            <a:spLocks noGrp="1"/>
          </p:cNvSpPr>
          <p:nvPr>
            <p:ph type="title"/>
          </p:nvPr>
        </p:nvSpPr>
        <p:spPr>
          <a:xfrm>
            <a:off x="102338" y="900858"/>
            <a:ext cx="8727337" cy="627266"/>
          </a:xfrm>
        </p:spPr>
        <p:txBody>
          <a:bodyPr>
            <a:normAutofit fontScale="90000"/>
          </a:bodyPr>
          <a:lstStyle/>
          <a:p>
            <a:r>
              <a:rPr lang="en-US" dirty="0"/>
              <a:t>Future directions, conclusions, and discussion questions</a:t>
            </a:r>
          </a:p>
        </p:txBody>
      </p:sp>
      <p:sp>
        <p:nvSpPr>
          <p:cNvPr id="12" name="TextBox 11">
            <a:extLst>
              <a:ext uri="{FF2B5EF4-FFF2-40B4-BE49-F238E27FC236}">
                <a16:creationId xmlns:a16="http://schemas.microsoft.com/office/drawing/2014/main" id="{C2337AFF-E1EA-7D40-4003-74A2DE65C7B2}"/>
              </a:ext>
            </a:extLst>
          </p:cNvPr>
          <p:cNvSpPr txBox="1"/>
          <p:nvPr/>
        </p:nvSpPr>
        <p:spPr>
          <a:xfrm>
            <a:off x="102338" y="1710035"/>
            <a:ext cx="8127262" cy="4154984"/>
          </a:xfrm>
          <a:prstGeom prst="rect">
            <a:avLst/>
          </a:prstGeom>
          <a:noFill/>
        </p:spPr>
        <p:txBody>
          <a:bodyPr wrap="square" rtlCol="0">
            <a:spAutoFit/>
          </a:bodyPr>
          <a:lstStyle/>
          <a:p>
            <a:pPr defTabSz="685800" eaLnBrk="1" fontAlgn="auto" hangingPunct="1">
              <a:spcBef>
                <a:spcPts val="0"/>
              </a:spcBef>
              <a:spcAft>
                <a:spcPts val="0"/>
              </a:spcAft>
            </a:pPr>
            <a:r>
              <a:rPr lang="en-US" dirty="0">
                <a:solidFill>
                  <a:prstClr val="black"/>
                </a:solidFill>
                <a:latin typeface="Calibri" panose="020F0502020204030204"/>
              </a:rPr>
              <a:t>Low stress exposure and high exposure to novel, positive experiences promotes longer structural brain development which leads to a </a:t>
            </a:r>
            <a:r>
              <a:rPr lang="en-US" b="1" dirty="0">
                <a:solidFill>
                  <a:prstClr val="black"/>
                </a:solidFill>
                <a:latin typeface="Calibri" panose="020F0502020204030204"/>
              </a:rPr>
              <a:t>longer trajectory </a:t>
            </a:r>
            <a:r>
              <a:rPr lang="en-US" dirty="0">
                <a:solidFill>
                  <a:prstClr val="black"/>
                </a:solidFill>
                <a:latin typeface="Calibri" panose="020F0502020204030204"/>
              </a:rPr>
              <a:t>of functional network segregation and </a:t>
            </a:r>
            <a:r>
              <a:rPr lang="en-US" b="1" dirty="0">
                <a:solidFill>
                  <a:prstClr val="black"/>
                </a:solidFill>
                <a:latin typeface="Calibri" panose="020F0502020204030204"/>
              </a:rPr>
              <a:t>more efficient </a:t>
            </a:r>
            <a:r>
              <a:rPr lang="en-US" dirty="0">
                <a:solidFill>
                  <a:prstClr val="black"/>
                </a:solidFill>
                <a:latin typeface="Calibri" panose="020F0502020204030204"/>
              </a:rPr>
              <a:t>cortical networks in adulthood </a:t>
            </a:r>
          </a:p>
          <a:p>
            <a:pPr defTabSz="685800" eaLnBrk="1" fontAlgn="auto" hangingPunct="1">
              <a:spcBef>
                <a:spcPts val="0"/>
              </a:spcBef>
              <a:spcAft>
                <a:spcPts val="0"/>
              </a:spcAft>
            </a:pPr>
            <a:endParaRPr lang="en-US" dirty="0">
              <a:solidFill>
                <a:prstClr val="black"/>
              </a:solidFill>
              <a:latin typeface="Calibri" panose="020F0502020204030204"/>
            </a:endParaRPr>
          </a:p>
          <a:p>
            <a:pPr defTabSz="685800" eaLnBrk="1" fontAlgn="auto" hangingPunct="1">
              <a:spcBef>
                <a:spcPts val="0"/>
              </a:spcBef>
              <a:spcAft>
                <a:spcPts val="0"/>
              </a:spcAft>
            </a:pPr>
            <a:r>
              <a:rPr lang="en-US" dirty="0">
                <a:solidFill>
                  <a:prstClr val="black"/>
                </a:solidFill>
                <a:latin typeface="Calibri" panose="020F0502020204030204"/>
              </a:rPr>
              <a:t>Limitations- WEIRD, cross-sectional </a:t>
            </a:r>
          </a:p>
          <a:p>
            <a:pPr defTabSz="685800" eaLnBrk="1" fontAlgn="auto" hangingPunct="1">
              <a:spcBef>
                <a:spcPts val="0"/>
              </a:spcBef>
              <a:spcAft>
                <a:spcPts val="0"/>
              </a:spcAft>
            </a:pPr>
            <a:endParaRPr lang="en-US" dirty="0">
              <a:solidFill>
                <a:prstClr val="black"/>
              </a:solidFill>
              <a:latin typeface="Calibri" panose="020F0502020204030204"/>
            </a:endParaRPr>
          </a:p>
          <a:p>
            <a:pPr defTabSz="685800" eaLnBrk="1" fontAlgn="auto" hangingPunct="1">
              <a:spcBef>
                <a:spcPts val="0"/>
              </a:spcBef>
              <a:spcAft>
                <a:spcPts val="0"/>
              </a:spcAft>
            </a:pPr>
            <a:r>
              <a:rPr lang="en-US" dirty="0">
                <a:solidFill>
                  <a:prstClr val="black"/>
                </a:solidFill>
                <a:latin typeface="Calibri" panose="020F0502020204030204"/>
              </a:rPr>
              <a:t>Future directions- network methods, integrating structural and functional data, ABCD </a:t>
            </a:r>
          </a:p>
          <a:p>
            <a:pPr defTabSz="685800" eaLnBrk="1" fontAlgn="auto" hangingPunct="1">
              <a:spcBef>
                <a:spcPts val="0"/>
              </a:spcBef>
              <a:spcAft>
                <a:spcPts val="0"/>
              </a:spcAft>
            </a:pPr>
            <a:endParaRPr lang="en-US" dirty="0">
              <a:solidFill>
                <a:prstClr val="black"/>
              </a:solidFill>
              <a:latin typeface="Calibri" panose="020F0502020204030204"/>
            </a:endParaRPr>
          </a:p>
          <a:p>
            <a:pPr defTabSz="685800" eaLnBrk="1" fontAlgn="auto" hangingPunct="1">
              <a:spcBef>
                <a:spcPts val="0"/>
              </a:spcBef>
              <a:spcAft>
                <a:spcPts val="0"/>
              </a:spcAft>
            </a:pPr>
            <a:r>
              <a:rPr lang="en-US" dirty="0">
                <a:solidFill>
                  <a:prstClr val="black"/>
                </a:solidFill>
                <a:latin typeface="Calibri" panose="020F0502020204030204"/>
              </a:rPr>
              <a:t>Could/should distinctions be made between family and neighborhood level SES?</a:t>
            </a:r>
          </a:p>
          <a:p>
            <a:pPr defTabSz="685800" eaLnBrk="1" fontAlgn="auto" hangingPunct="1">
              <a:spcBef>
                <a:spcPts val="0"/>
              </a:spcBef>
              <a:spcAft>
                <a:spcPts val="0"/>
              </a:spcAft>
            </a:pPr>
            <a:endParaRPr lang="en-US" dirty="0">
              <a:solidFill>
                <a:prstClr val="black"/>
              </a:solidFill>
              <a:latin typeface="Calibri" panose="020F0502020204030204"/>
            </a:endParaRPr>
          </a:p>
          <a:p>
            <a:pPr defTabSz="685800" eaLnBrk="1" fontAlgn="auto" hangingPunct="1">
              <a:spcBef>
                <a:spcPts val="0"/>
              </a:spcBef>
              <a:spcAft>
                <a:spcPts val="0"/>
              </a:spcAft>
            </a:pPr>
            <a:r>
              <a:rPr lang="en-US" dirty="0">
                <a:solidFill>
                  <a:prstClr val="black"/>
                </a:solidFill>
                <a:latin typeface="Calibri" panose="020F0502020204030204"/>
              </a:rPr>
              <a:t>How might this relate to equifinality and </a:t>
            </a:r>
            <a:r>
              <a:rPr lang="en-US" dirty="0" err="1">
                <a:solidFill>
                  <a:prstClr val="black"/>
                </a:solidFill>
                <a:latin typeface="Calibri" panose="020F0502020204030204"/>
              </a:rPr>
              <a:t>multifinality</a:t>
            </a:r>
            <a:r>
              <a:rPr lang="en-US" dirty="0">
                <a:solidFill>
                  <a:prstClr val="black"/>
                </a:solidFill>
                <a:latin typeface="Calibri" panose="020F0502020204030204"/>
              </a:rPr>
              <a:t>?</a:t>
            </a:r>
          </a:p>
          <a:p>
            <a:pPr defTabSz="685800" eaLnBrk="1" fontAlgn="auto" hangingPunct="1">
              <a:spcBef>
                <a:spcPts val="0"/>
              </a:spcBef>
              <a:spcAft>
                <a:spcPts val="0"/>
              </a:spcAft>
            </a:pPr>
            <a:endParaRPr lang="en-US" dirty="0">
              <a:solidFill>
                <a:prstClr val="black"/>
              </a:solidFill>
              <a:latin typeface="Calibri" panose="020F0502020204030204"/>
            </a:endParaRPr>
          </a:p>
          <a:p>
            <a:pPr defTabSz="685800" eaLnBrk="1" fontAlgn="auto" hangingPunct="1">
              <a:spcBef>
                <a:spcPts val="0"/>
              </a:spcBef>
              <a:spcAft>
                <a:spcPts val="0"/>
              </a:spcAft>
            </a:pPr>
            <a:r>
              <a:rPr lang="en-US" dirty="0">
                <a:solidFill>
                  <a:prstClr val="black"/>
                </a:solidFill>
                <a:latin typeface="Calibri" panose="020F0502020204030204"/>
              </a:rPr>
              <a:t>What role might resilience play? How could we quantify that?</a:t>
            </a:r>
          </a:p>
          <a:p>
            <a:pPr defTabSz="685800" eaLnBrk="1" fontAlgn="auto" hangingPunct="1">
              <a:spcBef>
                <a:spcPts val="0"/>
              </a:spcBef>
              <a:spcAft>
                <a:spcPts val="0"/>
              </a:spcAft>
            </a:pPr>
            <a:endParaRPr lang="en-US" sz="1500" dirty="0">
              <a:solidFill>
                <a:prstClr val="black"/>
              </a:solidFill>
              <a:latin typeface="Calibri" panose="020F0502020204030204"/>
            </a:endParaRPr>
          </a:p>
          <a:p>
            <a:pPr defTabSz="685800" eaLnBrk="1" fontAlgn="auto" hangingPunct="1">
              <a:spcBef>
                <a:spcPts val="0"/>
              </a:spcBef>
              <a:spcAft>
                <a:spcPts val="0"/>
              </a:spcAft>
            </a:pPr>
            <a:endParaRPr lang="en-US" sz="1500" dirty="0">
              <a:solidFill>
                <a:prstClr val="black"/>
              </a:solidFill>
              <a:latin typeface="Calibri" panose="020F0502020204030204"/>
            </a:endParaRPr>
          </a:p>
        </p:txBody>
      </p:sp>
    </p:spTree>
    <p:extLst>
      <p:ext uri="{BB962C8B-B14F-4D97-AF65-F5344CB8AC3E}">
        <p14:creationId xmlns:p14="http://schemas.microsoft.com/office/powerpoint/2010/main" val="37592925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571625" y="1714500"/>
            <a:ext cx="6000750" cy="2705100"/>
          </a:xfrm>
        </p:spPr>
        <p:txBody>
          <a:bodyPr>
            <a:noAutofit/>
          </a:bodyPr>
          <a:lstStyle/>
          <a:p>
            <a:pPr algn="ctr"/>
            <a:r>
              <a:rPr lang="en-US" sz="4500" dirty="0"/>
              <a:t>Environmental Influences on the Pace of Brain Development</a:t>
            </a:r>
          </a:p>
        </p:txBody>
      </p:sp>
      <p:sp>
        <p:nvSpPr>
          <p:cNvPr id="2051" name="Rectangle 3"/>
          <p:cNvSpPr>
            <a:spLocks noGrp="1" noChangeArrowheads="1"/>
          </p:cNvSpPr>
          <p:nvPr>
            <p:ph type="subTitle" idx="1"/>
          </p:nvPr>
        </p:nvSpPr>
        <p:spPr>
          <a:xfrm>
            <a:off x="2286000" y="3657600"/>
            <a:ext cx="4800600" cy="1314450"/>
          </a:xfrm>
        </p:spPr>
        <p:txBody>
          <a:bodyPr>
            <a:normAutofit/>
          </a:bodyPr>
          <a:lstStyle/>
          <a:p>
            <a:pPr algn="ctr">
              <a:lnSpc>
                <a:spcPct val="90000"/>
              </a:lnSpc>
            </a:pPr>
            <a:r>
              <a:rPr lang="en-US" sz="1800" dirty="0"/>
              <a:t>Tooley, Bassett, &amp; Mackey; 2021</a:t>
            </a:r>
          </a:p>
          <a:p>
            <a:pPr algn="ctr">
              <a:lnSpc>
                <a:spcPct val="90000"/>
              </a:lnSpc>
            </a:pPr>
            <a:endParaRPr lang="en-US" sz="1800" dirty="0"/>
          </a:p>
          <a:p>
            <a:pPr algn="ctr">
              <a:lnSpc>
                <a:spcPct val="90000"/>
              </a:lnSpc>
            </a:pPr>
            <a:r>
              <a:rPr lang="en-US" sz="1800" dirty="0"/>
              <a:t>Presented by Molly Ream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Investigating SES and Brain Development</a:t>
            </a:r>
          </a:p>
        </p:txBody>
      </p:sp>
      <p:sp>
        <p:nvSpPr>
          <p:cNvPr id="3" name="Content Placeholder 2"/>
          <p:cNvSpPr>
            <a:spLocks noGrp="1"/>
          </p:cNvSpPr>
          <p:nvPr>
            <p:ph idx="1"/>
          </p:nvPr>
        </p:nvSpPr>
        <p:spPr/>
        <p:txBody>
          <a:bodyPr>
            <a:normAutofit/>
          </a:bodyPr>
          <a:lstStyle/>
          <a:p>
            <a:r>
              <a:rPr lang="en-US" dirty="0"/>
              <a:t>Childhood SES is highly related to lifelong well-being</a:t>
            </a:r>
          </a:p>
          <a:p>
            <a:r>
              <a:rPr lang="en-US" dirty="0"/>
              <a:t>This literature review investigates whether and how experiences associated with SES affect the </a:t>
            </a:r>
            <a:r>
              <a:rPr lang="en-US" i="1" dirty="0"/>
              <a:t>pace </a:t>
            </a:r>
            <a:r>
              <a:rPr lang="en-US" dirty="0"/>
              <a:t>of brain development (in addition to outcome of development)</a:t>
            </a:r>
          </a:p>
          <a:p>
            <a:pPr lvl="1"/>
            <a:endParaRPr lang="en-US" dirty="0"/>
          </a:p>
          <a:p>
            <a:endParaRPr lang="en-US" dirty="0"/>
          </a:p>
        </p:txBody>
      </p:sp>
      <p:sp>
        <p:nvSpPr>
          <p:cNvPr id="6" name="Content Placeholder 2">
            <a:extLst>
              <a:ext uri="{FF2B5EF4-FFF2-40B4-BE49-F238E27FC236}">
                <a16:creationId xmlns:a16="http://schemas.microsoft.com/office/drawing/2014/main" id="{9AFCD667-9B79-AE47-A690-1E62E0B84D43}"/>
              </a:ext>
            </a:extLst>
          </p:cNvPr>
          <p:cNvSpPr txBox="1">
            <a:spLocks/>
          </p:cNvSpPr>
          <p:nvPr/>
        </p:nvSpPr>
        <p:spPr>
          <a:xfrm>
            <a:off x="8051292" y="5520691"/>
            <a:ext cx="946404" cy="363474"/>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defTabSz="685800" fontAlgn="auto">
              <a:spcAft>
                <a:spcPts val="0"/>
              </a:spcAft>
              <a:buClr>
                <a:srgbClr val="F0AD00"/>
              </a:buClr>
              <a:buNone/>
            </a:pPr>
            <a:r>
              <a:rPr lang="en-US" sz="1500" dirty="0">
                <a:solidFill>
                  <a:prstClr val="black"/>
                </a:solidFill>
                <a:latin typeface="Corbel"/>
              </a:rPr>
              <a:t>Ream</a:t>
            </a:r>
          </a:p>
        </p:txBody>
      </p:sp>
    </p:spTree>
    <p:extLst>
      <p:ext uri="{BB962C8B-B14F-4D97-AF65-F5344CB8AC3E}">
        <p14:creationId xmlns:p14="http://schemas.microsoft.com/office/powerpoint/2010/main" val="27883871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Development: Cortical Thickness</a:t>
            </a:r>
          </a:p>
        </p:txBody>
      </p:sp>
      <p:sp>
        <p:nvSpPr>
          <p:cNvPr id="3" name="Content Placeholder 2"/>
          <p:cNvSpPr>
            <a:spLocks noGrp="1"/>
          </p:cNvSpPr>
          <p:nvPr>
            <p:ph idx="1"/>
          </p:nvPr>
        </p:nvSpPr>
        <p:spPr>
          <a:xfrm>
            <a:off x="457200" y="2021376"/>
            <a:ext cx="8229600" cy="3469207"/>
          </a:xfrm>
        </p:spPr>
        <p:txBody>
          <a:bodyPr>
            <a:normAutofit/>
          </a:bodyPr>
          <a:lstStyle/>
          <a:p>
            <a:pPr lvl="1"/>
            <a:r>
              <a:rPr lang="en-US" dirty="0"/>
              <a:t>Cortical Thickness</a:t>
            </a:r>
          </a:p>
          <a:p>
            <a:pPr lvl="2"/>
            <a:r>
              <a:rPr lang="en-US" dirty="0"/>
              <a:t>Increases in the prenatal and immediate postnatal period</a:t>
            </a:r>
          </a:p>
          <a:p>
            <a:pPr lvl="2"/>
            <a:r>
              <a:rPr lang="en-US" dirty="0"/>
              <a:t>Dendritic and axonal growth and synaptogenesis</a:t>
            </a:r>
          </a:p>
          <a:p>
            <a:pPr lvl="2"/>
            <a:r>
              <a:rPr lang="en-US" dirty="0"/>
              <a:t>Different regions develop at different rates (e.g., sensory regions faster than association regions)</a:t>
            </a:r>
          </a:p>
          <a:p>
            <a:pPr lvl="2"/>
            <a:r>
              <a:rPr lang="en-US" dirty="0"/>
              <a:t>Around age 2-5, cortical thinning begins (synaptic pruning, myelination), and continues through adolescence</a:t>
            </a:r>
          </a:p>
          <a:p>
            <a:endParaRPr lang="en-US" dirty="0"/>
          </a:p>
        </p:txBody>
      </p:sp>
      <p:pic>
        <p:nvPicPr>
          <p:cNvPr id="6" name="Picture 5" descr="Diagram&#10;&#10;Description automatically generated">
            <a:extLst>
              <a:ext uri="{FF2B5EF4-FFF2-40B4-BE49-F238E27FC236}">
                <a16:creationId xmlns:a16="http://schemas.microsoft.com/office/drawing/2014/main" id="{AA294F6F-C77A-F748-80BF-01817760727A}"/>
              </a:ext>
            </a:extLst>
          </p:cNvPr>
          <p:cNvPicPr>
            <a:picLocks noChangeAspect="1"/>
          </p:cNvPicPr>
          <p:nvPr/>
        </p:nvPicPr>
        <p:blipFill>
          <a:blip r:embed="rId3"/>
          <a:stretch>
            <a:fillRect/>
          </a:stretch>
        </p:blipFill>
        <p:spPr>
          <a:xfrm>
            <a:off x="6376510" y="4072173"/>
            <a:ext cx="2310290" cy="1811992"/>
          </a:xfrm>
          <a:prstGeom prst="rect">
            <a:avLst/>
          </a:prstGeom>
        </p:spPr>
      </p:pic>
      <p:sp>
        <p:nvSpPr>
          <p:cNvPr id="7" name="Content Placeholder 2">
            <a:extLst>
              <a:ext uri="{FF2B5EF4-FFF2-40B4-BE49-F238E27FC236}">
                <a16:creationId xmlns:a16="http://schemas.microsoft.com/office/drawing/2014/main" id="{4D58AEEE-DC2A-5C45-82A8-01B2C64FFDFB}"/>
              </a:ext>
            </a:extLst>
          </p:cNvPr>
          <p:cNvSpPr txBox="1">
            <a:spLocks/>
          </p:cNvSpPr>
          <p:nvPr/>
        </p:nvSpPr>
        <p:spPr>
          <a:xfrm>
            <a:off x="0" y="5637276"/>
            <a:ext cx="946404" cy="363474"/>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defTabSz="685800" fontAlgn="auto">
              <a:spcAft>
                <a:spcPts val="0"/>
              </a:spcAft>
              <a:buClr>
                <a:srgbClr val="F0AD00"/>
              </a:buClr>
              <a:buNone/>
            </a:pPr>
            <a:r>
              <a:rPr lang="en-US" sz="1500" dirty="0">
                <a:solidFill>
                  <a:prstClr val="black"/>
                </a:solidFill>
                <a:latin typeface="Corbel"/>
              </a:rPr>
              <a:t>Ream</a:t>
            </a:r>
          </a:p>
        </p:txBody>
      </p:sp>
    </p:spTree>
    <p:extLst>
      <p:ext uri="{BB962C8B-B14F-4D97-AF65-F5344CB8AC3E}">
        <p14:creationId xmlns:p14="http://schemas.microsoft.com/office/powerpoint/2010/main" val="28324552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Cortical Thickness is Related to SES</a:t>
            </a:r>
          </a:p>
        </p:txBody>
      </p:sp>
      <p:sp>
        <p:nvSpPr>
          <p:cNvPr id="3" name="Content Placeholder 2"/>
          <p:cNvSpPr>
            <a:spLocks noGrp="1"/>
          </p:cNvSpPr>
          <p:nvPr>
            <p:ph idx="1"/>
          </p:nvPr>
        </p:nvSpPr>
        <p:spPr>
          <a:xfrm>
            <a:off x="-87340" y="2049519"/>
            <a:ext cx="4722403" cy="4576572"/>
          </a:xfrm>
        </p:spPr>
        <p:txBody>
          <a:bodyPr>
            <a:normAutofit/>
          </a:bodyPr>
          <a:lstStyle/>
          <a:p>
            <a:pPr lvl="2"/>
            <a:r>
              <a:rPr lang="en-US" dirty="0"/>
              <a:t>Childhood SES is associated with thicker childhood/adolescent cortex</a:t>
            </a:r>
          </a:p>
          <a:p>
            <a:pPr lvl="2"/>
            <a:r>
              <a:rPr lang="en-US" dirty="0"/>
              <a:t>Evidence this effect varies with age:</a:t>
            </a:r>
          </a:p>
          <a:p>
            <a:pPr lvl="3"/>
            <a:r>
              <a:rPr lang="en-US" sz="1650" dirty="0"/>
              <a:t>In first postnatal year, higher paternal education is associated with thinner cortex in frontal lobe</a:t>
            </a:r>
          </a:p>
          <a:p>
            <a:pPr lvl="3">
              <a:buClr>
                <a:srgbClr val="6BB76D"/>
              </a:buClr>
            </a:pPr>
            <a:r>
              <a:rPr lang="en-US" sz="1650" dirty="0">
                <a:solidFill>
                  <a:prstClr val="black"/>
                </a:solidFill>
              </a:rPr>
              <a:t>Multiples studies show that in ages ~3-20, SES moderates negative relationship between age and thickness</a:t>
            </a:r>
          </a:p>
          <a:p>
            <a:pPr lvl="4">
              <a:buClr>
                <a:srgbClr val="6BB76D"/>
              </a:buClr>
            </a:pPr>
            <a:r>
              <a:rPr lang="en-US" sz="1650" dirty="0">
                <a:solidFill>
                  <a:prstClr val="black"/>
                </a:solidFill>
              </a:rPr>
              <a:t>Lower SES= steeper curvilinear decrease- accelerated cortical thinning through adolescence/adulthood</a:t>
            </a:r>
          </a:p>
          <a:p>
            <a:pPr lvl="3"/>
            <a:endParaRPr lang="en-US" dirty="0"/>
          </a:p>
          <a:p>
            <a:pPr marL="89154" indent="0">
              <a:buNone/>
            </a:pPr>
            <a:endParaRPr lang="en-US" dirty="0"/>
          </a:p>
        </p:txBody>
      </p:sp>
      <p:pic>
        <p:nvPicPr>
          <p:cNvPr id="7" name="Picture 6" descr="Chart&#10;&#10;Description automatically generated">
            <a:extLst>
              <a:ext uri="{FF2B5EF4-FFF2-40B4-BE49-F238E27FC236}">
                <a16:creationId xmlns:a16="http://schemas.microsoft.com/office/drawing/2014/main" id="{9FEE40ED-E528-3649-8ECC-A2B3F1183948}"/>
              </a:ext>
            </a:extLst>
          </p:cNvPr>
          <p:cNvPicPr>
            <a:picLocks noChangeAspect="1"/>
          </p:cNvPicPr>
          <p:nvPr/>
        </p:nvPicPr>
        <p:blipFill>
          <a:blip r:embed="rId3"/>
          <a:stretch>
            <a:fillRect/>
          </a:stretch>
        </p:blipFill>
        <p:spPr>
          <a:xfrm>
            <a:off x="4953721" y="2049519"/>
            <a:ext cx="2993399" cy="2339793"/>
          </a:xfrm>
          <a:prstGeom prst="rect">
            <a:avLst/>
          </a:prstGeom>
        </p:spPr>
      </p:pic>
      <p:pic>
        <p:nvPicPr>
          <p:cNvPr id="8" name="Picture 7" descr="Diagram&#10;&#10;Description automatically generated with low confidence">
            <a:extLst>
              <a:ext uri="{FF2B5EF4-FFF2-40B4-BE49-F238E27FC236}">
                <a16:creationId xmlns:a16="http://schemas.microsoft.com/office/drawing/2014/main" id="{CC6AADCC-948B-BD40-86C5-CC6B55CD8AD0}"/>
              </a:ext>
            </a:extLst>
          </p:cNvPr>
          <p:cNvPicPr>
            <a:picLocks noChangeAspect="1"/>
          </p:cNvPicPr>
          <p:nvPr/>
        </p:nvPicPr>
        <p:blipFill>
          <a:blip r:embed="rId4"/>
          <a:stretch>
            <a:fillRect/>
          </a:stretch>
        </p:blipFill>
        <p:spPr>
          <a:xfrm>
            <a:off x="5266410" y="4406754"/>
            <a:ext cx="2706625" cy="1593996"/>
          </a:xfrm>
          <a:prstGeom prst="rect">
            <a:avLst/>
          </a:prstGeom>
        </p:spPr>
      </p:pic>
      <p:sp>
        <p:nvSpPr>
          <p:cNvPr id="9" name="Content Placeholder 2">
            <a:extLst>
              <a:ext uri="{FF2B5EF4-FFF2-40B4-BE49-F238E27FC236}">
                <a16:creationId xmlns:a16="http://schemas.microsoft.com/office/drawing/2014/main" id="{4008BCC6-055D-D144-BB74-C36210849A9E}"/>
              </a:ext>
            </a:extLst>
          </p:cNvPr>
          <p:cNvSpPr txBox="1">
            <a:spLocks/>
          </p:cNvSpPr>
          <p:nvPr/>
        </p:nvSpPr>
        <p:spPr>
          <a:xfrm>
            <a:off x="8051292" y="5520691"/>
            <a:ext cx="946404" cy="363474"/>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defTabSz="685800" fontAlgn="auto">
              <a:spcAft>
                <a:spcPts val="0"/>
              </a:spcAft>
              <a:buClr>
                <a:srgbClr val="F0AD00"/>
              </a:buClr>
              <a:buNone/>
            </a:pPr>
            <a:r>
              <a:rPr lang="en-US" sz="1500" dirty="0">
                <a:solidFill>
                  <a:prstClr val="black"/>
                </a:solidFill>
                <a:latin typeface="Corbel"/>
              </a:rPr>
              <a:t>Ream</a:t>
            </a:r>
          </a:p>
        </p:txBody>
      </p:sp>
    </p:spTree>
    <p:extLst>
      <p:ext uri="{BB962C8B-B14F-4D97-AF65-F5344CB8AC3E}">
        <p14:creationId xmlns:p14="http://schemas.microsoft.com/office/powerpoint/2010/main" val="34245779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Surface Area is Related to SES</a:t>
            </a:r>
          </a:p>
        </p:txBody>
      </p:sp>
      <p:sp>
        <p:nvSpPr>
          <p:cNvPr id="3" name="Content Placeholder 2"/>
          <p:cNvSpPr>
            <a:spLocks noGrp="1"/>
          </p:cNvSpPr>
          <p:nvPr>
            <p:ph idx="1"/>
          </p:nvPr>
        </p:nvSpPr>
        <p:spPr>
          <a:xfrm>
            <a:off x="0" y="2021376"/>
            <a:ext cx="8229600" cy="3469207"/>
          </a:xfrm>
        </p:spPr>
        <p:txBody>
          <a:bodyPr>
            <a:normAutofit/>
          </a:bodyPr>
          <a:lstStyle/>
          <a:p>
            <a:pPr lvl="1"/>
            <a:r>
              <a:rPr lang="en-US" dirty="0"/>
              <a:t>Cortical Surface Area and SES</a:t>
            </a:r>
          </a:p>
          <a:p>
            <a:pPr lvl="2"/>
            <a:r>
              <a:rPr lang="en-US" dirty="0"/>
              <a:t>Not correlated in infancy</a:t>
            </a:r>
          </a:p>
          <a:p>
            <a:pPr lvl="2"/>
            <a:r>
              <a:rPr lang="en-US" dirty="0"/>
              <a:t>Later childhood/adolescence, higher SES is associated with greater cortical surface area</a:t>
            </a:r>
          </a:p>
          <a:p>
            <a:pPr lvl="2"/>
            <a:r>
              <a:rPr lang="en-US" dirty="0"/>
              <a:t>Earlier and faster brain maturation in lower SES samples</a:t>
            </a:r>
          </a:p>
          <a:p>
            <a:endParaRPr lang="en-US" dirty="0"/>
          </a:p>
        </p:txBody>
      </p:sp>
      <p:sp>
        <p:nvSpPr>
          <p:cNvPr id="7" name="Content Placeholder 2">
            <a:extLst>
              <a:ext uri="{FF2B5EF4-FFF2-40B4-BE49-F238E27FC236}">
                <a16:creationId xmlns:a16="http://schemas.microsoft.com/office/drawing/2014/main" id="{D97B0B8E-CE83-C74A-8221-EB57989CE95E}"/>
              </a:ext>
            </a:extLst>
          </p:cNvPr>
          <p:cNvSpPr txBox="1">
            <a:spLocks/>
          </p:cNvSpPr>
          <p:nvPr/>
        </p:nvSpPr>
        <p:spPr>
          <a:xfrm>
            <a:off x="8197596" y="5554754"/>
            <a:ext cx="946404" cy="363474"/>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defTabSz="685800" fontAlgn="auto">
              <a:spcAft>
                <a:spcPts val="0"/>
              </a:spcAft>
              <a:buClr>
                <a:srgbClr val="F0AD00"/>
              </a:buClr>
              <a:buNone/>
            </a:pPr>
            <a:r>
              <a:rPr lang="en-US" sz="1500" dirty="0">
                <a:solidFill>
                  <a:prstClr val="black"/>
                </a:solidFill>
                <a:latin typeface="Corbel"/>
              </a:rPr>
              <a:t>Ream</a:t>
            </a:r>
          </a:p>
        </p:txBody>
      </p:sp>
      <p:sp>
        <p:nvSpPr>
          <p:cNvPr id="8" name="Rectangle 7">
            <a:extLst>
              <a:ext uri="{FF2B5EF4-FFF2-40B4-BE49-F238E27FC236}">
                <a16:creationId xmlns:a16="http://schemas.microsoft.com/office/drawing/2014/main" id="{E47BB39A-095D-B045-9888-92D184E4F33F}"/>
              </a:ext>
            </a:extLst>
          </p:cNvPr>
          <p:cNvSpPr/>
          <p:nvPr/>
        </p:nvSpPr>
        <p:spPr>
          <a:xfrm>
            <a:off x="685801" y="4172299"/>
            <a:ext cx="7772399" cy="923330"/>
          </a:xfrm>
          <a:prstGeom prst="rect">
            <a:avLst/>
          </a:prstGeom>
        </p:spPr>
        <p:txBody>
          <a:bodyPr wrap="square">
            <a:spAutoFit/>
          </a:bodyPr>
          <a:lstStyle/>
          <a:p>
            <a:pPr defTabSz="685800" eaLnBrk="1" fontAlgn="auto" hangingPunct="1">
              <a:spcBef>
                <a:spcPts val="0"/>
              </a:spcBef>
              <a:spcAft>
                <a:spcPts val="0"/>
              </a:spcAft>
            </a:pPr>
            <a:r>
              <a:rPr lang="en-US" b="1" dirty="0">
                <a:solidFill>
                  <a:prstClr val="black"/>
                </a:solidFill>
                <a:latin typeface="Corbel"/>
              </a:rPr>
              <a:t>Takeaway: This cumulative evidence is consistent with the hypothesis that lower SES is associated with protracted structural development throughout childhood and adolescence</a:t>
            </a:r>
          </a:p>
        </p:txBody>
      </p:sp>
    </p:spTree>
    <p:extLst>
      <p:ext uri="{BB962C8B-B14F-4D97-AF65-F5344CB8AC3E}">
        <p14:creationId xmlns:p14="http://schemas.microsoft.com/office/powerpoint/2010/main" val="165479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60BFB-58A8-4348-8864-1E4BC772AE7F}"/>
              </a:ext>
            </a:extLst>
          </p:cNvPr>
          <p:cNvSpPr>
            <a:spLocks noGrp="1"/>
          </p:cNvSpPr>
          <p:nvPr>
            <p:ph type="title"/>
          </p:nvPr>
        </p:nvSpPr>
        <p:spPr/>
        <p:txBody>
          <a:bodyPr>
            <a:normAutofit/>
          </a:bodyPr>
          <a:lstStyle/>
          <a:p>
            <a:r>
              <a:rPr lang="en-US" dirty="0"/>
              <a:t>SES is Related to Functional Networks</a:t>
            </a:r>
          </a:p>
        </p:txBody>
      </p:sp>
      <p:pic>
        <p:nvPicPr>
          <p:cNvPr id="7" name="Picture 6">
            <a:extLst>
              <a:ext uri="{FF2B5EF4-FFF2-40B4-BE49-F238E27FC236}">
                <a16:creationId xmlns:a16="http://schemas.microsoft.com/office/drawing/2014/main" id="{EA6ECFFA-9659-43AB-94C3-6086BD477CC6}"/>
              </a:ext>
            </a:extLst>
          </p:cNvPr>
          <p:cNvPicPr>
            <a:picLocks noChangeAspect="1"/>
          </p:cNvPicPr>
          <p:nvPr/>
        </p:nvPicPr>
        <p:blipFill rotWithShape="1">
          <a:blip r:embed="rId3"/>
          <a:srcRect b="21111"/>
          <a:stretch/>
        </p:blipFill>
        <p:spPr>
          <a:xfrm>
            <a:off x="5186650" y="2058078"/>
            <a:ext cx="3957350" cy="3034996"/>
          </a:xfrm>
          <a:prstGeom prst="rect">
            <a:avLst/>
          </a:prstGeom>
        </p:spPr>
      </p:pic>
      <p:sp>
        <p:nvSpPr>
          <p:cNvPr id="9" name="Content Placeholder 2">
            <a:extLst>
              <a:ext uri="{FF2B5EF4-FFF2-40B4-BE49-F238E27FC236}">
                <a16:creationId xmlns:a16="http://schemas.microsoft.com/office/drawing/2014/main" id="{38F78DA0-462E-944F-BB67-39C348B92233}"/>
              </a:ext>
            </a:extLst>
          </p:cNvPr>
          <p:cNvSpPr txBox="1">
            <a:spLocks/>
          </p:cNvSpPr>
          <p:nvPr/>
        </p:nvSpPr>
        <p:spPr>
          <a:xfrm>
            <a:off x="8197596" y="5665385"/>
            <a:ext cx="946404" cy="363474"/>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defTabSz="685800" fontAlgn="auto">
              <a:spcAft>
                <a:spcPts val="0"/>
              </a:spcAft>
              <a:buClr>
                <a:srgbClr val="F0AD00"/>
              </a:buClr>
              <a:buNone/>
            </a:pPr>
            <a:r>
              <a:rPr lang="en-US" sz="1500" dirty="0">
                <a:solidFill>
                  <a:prstClr val="black"/>
                </a:solidFill>
                <a:latin typeface="Corbel"/>
              </a:rPr>
              <a:t>Ream</a:t>
            </a:r>
          </a:p>
        </p:txBody>
      </p:sp>
      <p:sp>
        <p:nvSpPr>
          <p:cNvPr id="4" name="Rectangle 3">
            <a:extLst>
              <a:ext uri="{FF2B5EF4-FFF2-40B4-BE49-F238E27FC236}">
                <a16:creationId xmlns:a16="http://schemas.microsoft.com/office/drawing/2014/main" id="{670FCE92-6772-8A4A-B0A3-1512A5B0AA62}"/>
              </a:ext>
            </a:extLst>
          </p:cNvPr>
          <p:cNvSpPr/>
          <p:nvPr/>
        </p:nvSpPr>
        <p:spPr>
          <a:xfrm>
            <a:off x="-406400" y="2072224"/>
            <a:ext cx="5593049" cy="3762568"/>
          </a:xfrm>
          <a:prstGeom prst="rect">
            <a:avLst/>
          </a:prstGeom>
        </p:spPr>
        <p:txBody>
          <a:bodyPr wrap="square">
            <a:spAutoFit/>
          </a:bodyPr>
          <a:lstStyle/>
          <a:p>
            <a:pPr marL="548640" lvl="1" indent="-205740" defTabSz="685800" eaLnBrk="1" fontAlgn="auto" hangingPunct="1">
              <a:spcBef>
                <a:spcPct val="20000"/>
              </a:spcBef>
              <a:spcAft>
                <a:spcPts val="0"/>
              </a:spcAft>
              <a:buClr>
                <a:srgbClr val="60B5CC"/>
              </a:buClr>
              <a:buSzPct val="90000"/>
              <a:buFont typeface="Wingdings"/>
              <a:buChar char=""/>
            </a:pPr>
            <a:r>
              <a:rPr lang="en-US" sz="1500" dirty="0" err="1">
                <a:solidFill>
                  <a:prstClr val="black"/>
                </a:solidFill>
                <a:latin typeface="Corbel"/>
              </a:rPr>
              <a:t>rsFMRI</a:t>
            </a:r>
            <a:r>
              <a:rPr lang="en-US" sz="1500" dirty="0">
                <a:solidFill>
                  <a:prstClr val="black"/>
                </a:solidFill>
                <a:latin typeface="Corbel"/>
              </a:rPr>
              <a:t>-&gt; Functional Connectivity</a:t>
            </a:r>
          </a:p>
          <a:p>
            <a:pPr marL="912114" lvl="3" indent="-137160" defTabSz="685800" eaLnBrk="1" fontAlgn="auto" hangingPunct="1">
              <a:spcBef>
                <a:spcPct val="20000"/>
              </a:spcBef>
              <a:spcAft>
                <a:spcPts val="0"/>
              </a:spcAft>
              <a:buClr>
                <a:srgbClr val="6BB76D"/>
              </a:buClr>
              <a:buFont typeface="Arial"/>
              <a:buChar char="▪"/>
            </a:pPr>
            <a:r>
              <a:rPr lang="en-US" sz="1500" dirty="0">
                <a:solidFill>
                  <a:prstClr val="black"/>
                </a:solidFill>
                <a:latin typeface="Corbel"/>
              </a:rPr>
              <a:t>Network science: brain is nodes (regions) and edges (connection)</a:t>
            </a:r>
          </a:p>
          <a:p>
            <a:pPr marL="1255014" lvl="4" indent="-137160" defTabSz="685800" eaLnBrk="1" fontAlgn="auto" hangingPunct="1">
              <a:spcBef>
                <a:spcPct val="20000"/>
              </a:spcBef>
              <a:spcAft>
                <a:spcPts val="0"/>
              </a:spcAft>
              <a:buClr>
                <a:srgbClr val="6BB76D"/>
              </a:buClr>
              <a:buFont typeface="Arial"/>
              <a:buChar char="▪"/>
            </a:pPr>
            <a:r>
              <a:rPr lang="en-US" sz="1500" dirty="0">
                <a:solidFill>
                  <a:prstClr val="black"/>
                </a:solidFill>
                <a:latin typeface="Corbel"/>
              </a:rPr>
              <a:t>Segregation: presence of subnetworks of densely interconnected nodes in a network</a:t>
            </a:r>
          </a:p>
          <a:p>
            <a:pPr marL="1597914" lvl="5" indent="-137160" defTabSz="685800">
              <a:spcBef>
                <a:spcPct val="20000"/>
              </a:spcBef>
              <a:buClr>
                <a:srgbClr val="6BB76D"/>
              </a:buClr>
              <a:buFont typeface="Arial"/>
              <a:buChar char="▪"/>
            </a:pPr>
            <a:r>
              <a:rPr lang="en-US" sz="1500" dirty="0" err="1">
                <a:solidFill>
                  <a:prstClr val="black"/>
                </a:solidFill>
                <a:latin typeface="Corbel"/>
              </a:rPr>
              <a:t>rsFMRI</a:t>
            </a:r>
            <a:r>
              <a:rPr lang="en-US" sz="1500" dirty="0">
                <a:solidFill>
                  <a:prstClr val="black"/>
                </a:solidFill>
                <a:latin typeface="Corbel"/>
              </a:rPr>
              <a:t> segregation is related to cognitive abilities</a:t>
            </a:r>
          </a:p>
          <a:p>
            <a:pPr marL="1597914" lvl="5" indent="-137160" defTabSz="685800">
              <a:spcBef>
                <a:spcPct val="20000"/>
              </a:spcBef>
              <a:buClr>
                <a:srgbClr val="6BB76D"/>
              </a:buClr>
              <a:buFont typeface="Arial"/>
              <a:buChar char="▪"/>
            </a:pPr>
            <a:r>
              <a:rPr lang="en-US" sz="1500" b="1" dirty="0">
                <a:solidFill>
                  <a:prstClr val="black"/>
                </a:solidFill>
                <a:latin typeface="Corbel"/>
              </a:rPr>
              <a:t>Higher SES –associated w/ more protracted functional network development</a:t>
            </a:r>
            <a:r>
              <a:rPr lang="en-US" sz="1500" dirty="0">
                <a:solidFill>
                  <a:prstClr val="black"/>
                </a:solidFill>
                <a:latin typeface="Corbel"/>
              </a:rPr>
              <a:t>: more widespread connectivity (thus lower segregation) early in development -&gt; rapid development of more segregated network  into adulthood</a:t>
            </a:r>
            <a:endParaRPr lang="en-US" sz="1500" b="1" dirty="0">
              <a:solidFill>
                <a:prstClr val="black"/>
              </a:solidFill>
              <a:latin typeface="Corbel"/>
            </a:endParaRPr>
          </a:p>
          <a:p>
            <a:pPr marL="1597914" lvl="5" indent="-137160" defTabSz="685800">
              <a:spcBef>
                <a:spcPct val="20000"/>
              </a:spcBef>
              <a:buClr>
                <a:srgbClr val="6BB76D"/>
              </a:buClr>
              <a:buFont typeface="Arial"/>
              <a:buChar char="▪"/>
            </a:pPr>
            <a:endParaRPr lang="en-US" sz="1500" b="1" dirty="0">
              <a:solidFill>
                <a:prstClr val="black"/>
              </a:solidFill>
              <a:latin typeface="Corbel"/>
            </a:endParaRPr>
          </a:p>
          <a:p>
            <a:pPr marL="1028700" lvl="3" defTabSz="685800" eaLnBrk="1" fontAlgn="auto" hangingPunct="1">
              <a:spcBef>
                <a:spcPts val="0"/>
              </a:spcBef>
              <a:spcAft>
                <a:spcPts val="0"/>
              </a:spcAft>
            </a:pPr>
            <a:endParaRPr lang="en-US" sz="1350" dirty="0">
              <a:solidFill>
                <a:prstClr val="black"/>
              </a:solidFill>
              <a:latin typeface="Corbel"/>
            </a:endParaRPr>
          </a:p>
        </p:txBody>
      </p:sp>
      <p:sp>
        <p:nvSpPr>
          <p:cNvPr id="6" name="Rectangle 5">
            <a:extLst>
              <a:ext uri="{FF2B5EF4-FFF2-40B4-BE49-F238E27FC236}">
                <a16:creationId xmlns:a16="http://schemas.microsoft.com/office/drawing/2014/main" id="{92B5BF81-6692-7345-9FC4-1C27EB358D9F}"/>
              </a:ext>
            </a:extLst>
          </p:cNvPr>
          <p:cNvSpPr/>
          <p:nvPr/>
        </p:nvSpPr>
        <p:spPr>
          <a:xfrm>
            <a:off x="-118250" y="5365303"/>
            <a:ext cx="8979894" cy="323165"/>
          </a:xfrm>
          <a:prstGeom prst="rect">
            <a:avLst/>
          </a:prstGeom>
        </p:spPr>
        <p:txBody>
          <a:bodyPr wrap="none">
            <a:spAutoFit/>
          </a:bodyPr>
          <a:lstStyle/>
          <a:p>
            <a:pPr marL="342900" lvl="1" defTabSz="685800" eaLnBrk="1" fontAlgn="auto" hangingPunct="1">
              <a:spcBef>
                <a:spcPct val="20000"/>
              </a:spcBef>
              <a:spcAft>
                <a:spcPts val="0"/>
              </a:spcAft>
              <a:buClr>
                <a:srgbClr val="60B5CC"/>
              </a:buClr>
              <a:buSzPct val="90000"/>
            </a:pPr>
            <a:r>
              <a:rPr lang="en-US" sz="1500" b="1" dirty="0">
                <a:solidFill>
                  <a:prstClr val="black"/>
                </a:solidFill>
                <a:latin typeface="Corbel"/>
              </a:rPr>
              <a:t>Takeaway: Effects of SES on structural development seems to be reflected in functional development! </a:t>
            </a:r>
          </a:p>
        </p:txBody>
      </p:sp>
    </p:spTree>
    <p:extLst>
      <p:ext uri="{BB962C8B-B14F-4D97-AF65-F5344CB8AC3E}">
        <p14:creationId xmlns:p14="http://schemas.microsoft.com/office/powerpoint/2010/main" val="230140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6EE1F-67C5-6B49-A3E4-367D8CF02D82}"/>
              </a:ext>
            </a:extLst>
          </p:cNvPr>
          <p:cNvSpPr>
            <a:spLocks noGrp="1"/>
          </p:cNvSpPr>
          <p:nvPr>
            <p:ph type="title"/>
          </p:nvPr>
        </p:nvSpPr>
        <p:spPr/>
        <p:txBody>
          <a:bodyPr/>
          <a:lstStyle/>
          <a:p>
            <a:r>
              <a:rPr lang="en-US" dirty="0"/>
              <a:t>White Matter Maturation is Related to SES</a:t>
            </a:r>
          </a:p>
        </p:txBody>
      </p:sp>
      <p:pic>
        <p:nvPicPr>
          <p:cNvPr id="4" name="Picture 2">
            <a:extLst>
              <a:ext uri="{FF2B5EF4-FFF2-40B4-BE49-F238E27FC236}">
                <a16:creationId xmlns:a16="http://schemas.microsoft.com/office/drawing/2014/main" id="{3AE5F9DC-96A1-9843-9950-B3907189951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563152" y="2197909"/>
            <a:ext cx="1268888" cy="139577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16695A8F-2544-214F-AA20-B42B293EBF3A}"/>
              </a:ext>
            </a:extLst>
          </p:cNvPr>
          <p:cNvSpPr txBox="1">
            <a:spLocks/>
          </p:cNvSpPr>
          <p:nvPr/>
        </p:nvSpPr>
        <p:spPr>
          <a:xfrm>
            <a:off x="0" y="2021376"/>
            <a:ext cx="4262718" cy="3469207"/>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329184" indent="-240030" defTabSz="685800" fontAlgn="auto">
              <a:spcAft>
                <a:spcPts val="0"/>
              </a:spcAft>
              <a:buClr>
                <a:srgbClr val="F0AD00"/>
              </a:buClr>
            </a:pPr>
            <a:endParaRPr lang="en-US" sz="2400" dirty="0">
              <a:solidFill>
                <a:prstClr val="black"/>
              </a:solidFill>
              <a:latin typeface="Corbel"/>
            </a:endParaRPr>
          </a:p>
        </p:txBody>
      </p:sp>
      <p:sp>
        <p:nvSpPr>
          <p:cNvPr id="6" name="Rectangle 5">
            <a:extLst>
              <a:ext uri="{FF2B5EF4-FFF2-40B4-BE49-F238E27FC236}">
                <a16:creationId xmlns:a16="http://schemas.microsoft.com/office/drawing/2014/main" id="{FD83B774-9B57-F644-9A17-C1C596F58FAA}"/>
              </a:ext>
            </a:extLst>
          </p:cNvPr>
          <p:cNvSpPr/>
          <p:nvPr/>
        </p:nvSpPr>
        <p:spPr>
          <a:xfrm>
            <a:off x="-81367" y="2170963"/>
            <a:ext cx="6995574" cy="1532727"/>
          </a:xfrm>
          <a:prstGeom prst="rect">
            <a:avLst/>
          </a:prstGeom>
        </p:spPr>
        <p:txBody>
          <a:bodyPr wrap="square">
            <a:spAutoFit/>
          </a:bodyPr>
          <a:lstStyle/>
          <a:p>
            <a:pPr marL="548640" lvl="1" indent="-205740" defTabSz="685800" eaLnBrk="1" fontAlgn="auto" hangingPunct="1">
              <a:spcBef>
                <a:spcPct val="20000"/>
              </a:spcBef>
              <a:spcAft>
                <a:spcPts val="0"/>
              </a:spcAft>
              <a:buClr>
                <a:srgbClr val="60B5CC"/>
              </a:buClr>
              <a:buSzPct val="90000"/>
              <a:buFont typeface="Wingdings"/>
              <a:buChar char=""/>
            </a:pPr>
            <a:r>
              <a:rPr lang="en-US" dirty="0">
                <a:solidFill>
                  <a:prstClr val="black"/>
                </a:solidFill>
                <a:latin typeface="Corbel"/>
              </a:rPr>
              <a:t>If lower SES was truly associated with brain maturation, we would expect to see differences in the pace of white matter maturation</a:t>
            </a:r>
          </a:p>
          <a:p>
            <a:pPr marL="891540" lvl="2" indent="-205740" defTabSz="685800" eaLnBrk="1" fontAlgn="auto" hangingPunct="1">
              <a:spcBef>
                <a:spcPct val="20000"/>
              </a:spcBef>
              <a:spcAft>
                <a:spcPts val="0"/>
              </a:spcAft>
              <a:buClr>
                <a:srgbClr val="60B5CC"/>
              </a:buClr>
              <a:buSzPct val="90000"/>
              <a:buFont typeface="Wingdings"/>
              <a:buChar char=""/>
            </a:pPr>
            <a:r>
              <a:rPr lang="en-US" dirty="0">
                <a:solidFill>
                  <a:prstClr val="black"/>
                </a:solidFill>
                <a:latin typeface="Corbel"/>
              </a:rPr>
              <a:t>Higher SES is associated with higher integrity of white matter </a:t>
            </a:r>
            <a:r>
              <a:rPr lang="en-US" dirty="0" err="1">
                <a:solidFill>
                  <a:prstClr val="black"/>
                </a:solidFill>
                <a:latin typeface="Corbel"/>
              </a:rPr>
              <a:t>fibre</a:t>
            </a:r>
            <a:r>
              <a:rPr lang="en-US" dirty="0">
                <a:solidFill>
                  <a:prstClr val="black"/>
                </a:solidFill>
                <a:latin typeface="Corbel"/>
              </a:rPr>
              <a:t> tract (fractional anisotropy; FA) throughout childhood and into adolescence/early adulthood</a:t>
            </a:r>
          </a:p>
        </p:txBody>
      </p:sp>
      <p:sp>
        <p:nvSpPr>
          <p:cNvPr id="7" name="Content Placeholder 2">
            <a:extLst>
              <a:ext uri="{FF2B5EF4-FFF2-40B4-BE49-F238E27FC236}">
                <a16:creationId xmlns:a16="http://schemas.microsoft.com/office/drawing/2014/main" id="{20A24033-DCB3-A149-A8FE-3792ED324262}"/>
              </a:ext>
            </a:extLst>
          </p:cNvPr>
          <p:cNvSpPr txBox="1">
            <a:spLocks/>
          </p:cNvSpPr>
          <p:nvPr/>
        </p:nvSpPr>
        <p:spPr>
          <a:xfrm>
            <a:off x="8197596" y="5665385"/>
            <a:ext cx="946404" cy="363474"/>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defTabSz="685800" fontAlgn="auto">
              <a:spcAft>
                <a:spcPts val="0"/>
              </a:spcAft>
              <a:buClr>
                <a:srgbClr val="F0AD00"/>
              </a:buClr>
              <a:buNone/>
            </a:pPr>
            <a:r>
              <a:rPr lang="en-US" sz="1500" dirty="0">
                <a:solidFill>
                  <a:prstClr val="black"/>
                </a:solidFill>
                <a:latin typeface="Corbel"/>
              </a:rPr>
              <a:t>Ream</a:t>
            </a:r>
          </a:p>
        </p:txBody>
      </p:sp>
      <p:sp>
        <p:nvSpPr>
          <p:cNvPr id="8" name="Rectangle 7">
            <a:extLst>
              <a:ext uri="{FF2B5EF4-FFF2-40B4-BE49-F238E27FC236}">
                <a16:creationId xmlns:a16="http://schemas.microsoft.com/office/drawing/2014/main" id="{49B34F78-4656-5A49-95A4-3B2ACA995019}"/>
              </a:ext>
            </a:extLst>
          </p:cNvPr>
          <p:cNvSpPr/>
          <p:nvPr/>
        </p:nvSpPr>
        <p:spPr>
          <a:xfrm>
            <a:off x="211963" y="5429145"/>
            <a:ext cx="8101511" cy="323165"/>
          </a:xfrm>
          <a:prstGeom prst="rect">
            <a:avLst/>
          </a:prstGeom>
        </p:spPr>
        <p:txBody>
          <a:bodyPr wrap="square">
            <a:spAutoFit/>
          </a:bodyPr>
          <a:lstStyle/>
          <a:p>
            <a:pPr marL="548640" lvl="1"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Other studies have investigated the role of environment with different methods…</a:t>
            </a:r>
          </a:p>
        </p:txBody>
      </p:sp>
      <p:sp>
        <p:nvSpPr>
          <p:cNvPr id="3" name="Rectangle 2">
            <a:extLst>
              <a:ext uri="{FF2B5EF4-FFF2-40B4-BE49-F238E27FC236}">
                <a16:creationId xmlns:a16="http://schemas.microsoft.com/office/drawing/2014/main" id="{4A539931-2F41-A343-A3C5-21CCF56A8EF3}"/>
              </a:ext>
            </a:extLst>
          </p:cNvPr>
          <p:cNvSpPr/>
          <p:nvPr/>
        </p:nvSpPr>
        <p:spPr>
          <a:xfrm>
            <a:off x="229285" y="3998241"/>
            <a:ext cx="8229600" cy="1255728"/>
          </a:xfrm>
          <a:prstGeom prst="rect">
            <a:avLst/>
          </a:prstGeom>
        </p:spPr>
        <p:txBody>
          <a:bodyPr wrap="square">
            <a:spAutoFit/>
          </a:bodyPr>
          <a:lstStyle/>
          <a:p>
            <a:pPr marL="548640" lvl="1" indent="-205740" defTabSz="685800" eaLnBrk="1" fontAlgn="auto" hangingPunct="1">
              <a:spcBef>
                <a:spcPct val="20000"/>
              </a:spcBef>
              <a:spcAft>
                <a:spcPts val="0"/>
              </a:spcAft>
              <a:buClr>
                <a:srgbClr val="60B5CC"/>
              </a:buClr>
              <a:buSzPct val="90000"/>
              <a:buFont typeface="Wingdings"/>
              <a:buChar char=""/>
            </a:pPr>
            <a:r>
              <a:rPr lang="en-US" dirty="0">
                <a:solidFill>
                  <a:prstClr val="black"/>
                </a:solidFill>
                <a:latin typeface="Corbel"/>
              </a:rPr>
              <a:t>Can we decipher what role the environment plays?</a:t>
            </a:r>
          </a:p>
          <a:p>
            <a:pPr marL="891540" lvl="2" indent="-205740" defTabSz="685800" eaLnBrk="1" fontAlgn="auto" hangingPunct="1">
              <a:spcBef>
                <a:spcPct val="20000"/>
              </a:spcBef>
              <a:spcAft>
                <a:spcPts val="0"/>
              </a:spcAft>
              <a:buClr>
                <a:srgbClr val="60B5CC"/>
              </a:buClr>
              <a:buSzPct val="90000"/>
              <a:buFont typeface="Wingdings"/>
              <a:buChar char=""/>
            </a:pPr>
            <a:r>
              <a:rPr lang="en-US" dirty="0">
                <a:solidFill>
                  <a:prstClr val="black"/>
                </a:solidFill>
                <a:latin typeface="Corbel"/>
              </a:rPr>
              <a:t>Measures of FA may conflate experience-expectant (age-related) myelination with experience-dependent myelination, impairing our ability to detect environmental influences on the rate of maturation.</a:t>
            </a:r>
          </a:p>
        </p:txBody>
      </p:sp>
    </p:spTree>
    <p:extLst>
      <p:ext uri="{BB962C8B-B14F-4D97-AF65-F5344CB8AC3E}">
        <p14:creationId xmlns:p14="http://schemas.microsoft.com/office/powerpoint/2010/main" val="237834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6EE1F-67C5-6B49-A3E4-367D8CF02D82}"/>
              </a:ext>
            </a:extLst>
          </p:cNvPr>
          <p:cNvSpPr>
            <a:spLocks noGrp="1"/>
          </p:cNvSpPr>
          <p:nvPr>
            <p:ph type="title"/>
          </p:nvPr>
        </p:nvSpPr>
        <p:spPr/>
        <p:txBody>
          <a:bodyPr>
            <a:normAutofit/>
          </a:bodyPr>
          <a:lstStyle/>
          <a:p>
            <a:r>
              <a:rPr lang="en-US" dirty="0"/>
              <a:t>Environmental Effects – Stress and Enrichment</a:t>
            </a:r>
          </a:p>
        </p:txBody>
      </p:sp>
      <p:sp>
        <p:nvSpPr>
          <p:cNvPr id="5" name="Content Placeholder 2">
            <a:extLst>
              <a:ext uri="{FF2B5EF4-FFF2-40B4-BE49-F238E27FC236}">
                <a16:creationId xmlns:a16="http://schemas.microsoft.com/office/drawing/2014/main" id="{16695A8F-2544-214F-AA20-B42B293EBF3A}"/>
              </a:ext>
            </a:extLst>
          </p:cNvPr>
          <p:cNvSpPr txBox="1">
            <a:spLocks/>
          </p:cNvSpPr>
          <p:nvPr/>
        </p:nvSpPr>
        <p:spPr>
          <a:xfrm>
            <a:off x="0" y="2021376"/>
            <a:ext cx="4262718" cy="3469207"/>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329184" indent="-240030" defTabSz="685800" fontAlgn="auto">
              <a:spcAft>
                <a:spcPts val="0"/>
              </a:spcAft>
              <a:buClr>
                <a:srgbClr val="F0AD00"/>
              </a:buClr>
            </a:pPr>
            <a:endParaRPr lang="en-US" sz="2400" dirty="0">
              <a:solidFill>
                <a:prstClr val="black"/>
              </a:solidFill>
              <a:latin typeface="Corbel"/>
            </a:endParaRPr>
          </a:p>
        </p:txBody>
      </p:sp>
      <p:sp>
        <p:nvSpPr>
          <p:cNvPr id="6" name="Rectangle 5">
            <a:extLst>
              <a:ext uri="{FF2B5EF4-FFF2-40B4-BE49-F238E27FC236}">
                <a16:creationId xmlns:a16="http://schemas.microsoft.com/office/drawing/2014/main" id="{FD83B774-9B57-F644-9A17-C1C596F58FAA}"/>
              </a:ext>
            </a:extLst>
          </p:cNvPr>
          <p:cNvSpPr/>
          <p:nvPr/>
        </p:nvSpPr>
        <p:spPr>
          <a:xfrm>
            <a:off x="-100909" y="2228849"/>
            <a:ext cx="9500403" cy="1107996"/>
          </a:xfrm>
          <a:prstGeom prst="rect">
            <a:avLst/>
          </a:prstGeom>
        </p:spPr>
        <p:txBody>
          <a:bodyPr wrap="square">
            <a:spAutoFit/>
          </a:bodyPr>
          <a:lstStyle/>
          <a:p>
            <a:pPr marL="548640" lvl="1"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Lower SES is consistently associated with chronic stress</a:t>
            </a:r>
          </a:p>
          <a:p>
            <a:pPr marL="891540" lvl="2"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Chronic stress exposure may accelerate brain development/cellular aging (epigenetic processes/methylation; increased glucocorticoid release, etc.)-&gt; causal models based on animal studies</a:t>
            </a:r>
          </a:p>
          <a:p>
            <a:pPr marL="891540" lvl="2" indent="-205740" defTabSz="685800" eaLnBrk="1" fontAlgn="auto" hangingPunct="1">
              <a:spcBef>
                <a:spcPct val="20000"/>
              </a:spcBef>
              <a:spcAft>
                <a:spcPts val="0"/>
              </a:spcAft>
              <a:buClr>
                <a:srgbClr val="60B5CC"/>
              </a:buClr>
              <a:buSzPct val="90000"/>
              <a:buFont typeface="Wingdings"/>
              <a:buChar char=""/>
            </a:pPr>
            <a:endParaRPr lang="en-US" sz="1500" dirty="0">
              <a:solidFill>
                <a:prstClr val="black"/>
              </a:solidFill>
              <a:latin typeface="Corbel"/>
            </a:endParaRPr>
          </a:p>
        </p:txBody>
      </p:sp>
      <p:sp>
        <p:nvSpPr>
          <p:cNvPr id="7" name="Content Placeholder 2">
            <a:extLst>
              <a:ext uri="{FF2B5EF4-FFF2-40B4-BE49-F238E27FC236}">
                <a16:creationId xmlns:a16="http://schemas.microsoft.com/office/drawing/2014/main" id="{6D607F9F-0660-3D47-9151-595BBA29A252}"/>
              </a:ext>
            </a:extLst>
          </p:cNvPr>
          <p:cNvSpPr txBox="1">
            <a:spLocks/>
          </p:cNvSpPr>
          <p:nvPr/>
        </p:nvSpPr>
        <p:spPr>
          <a:xfrm>
            <a:off x="8197596" y="5665385"/>
            <a:ext cx="946404" cy="363474"/>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defTabSz="685800" fontAlgn="auto">
              <a:spcAft>
                <a:spcPts val="0"/>
              </a:spcAft>
              <a:buClr>
                <a:srgbClr val="F0AD00"/>
              </a:buClr>
              <a:buNone/>
            </a:pPr>
            <a:r>
              <a:rPr lang="en-US" sz="1500" dirty="0">
                <a:solidFill>
                  <a:prstClr val="black"/>
                </a:solidFill>
                <a:latin typeface="Corbel"/>
              </a:rPr>
              <a:t>Ream</a:t>
            </a:r>
          </a:p>
        </p:txBody>
      </p:sp>
      <p:sp>
        <p:nvSpPr>
          <p:cNvPr id="8" name="Rectangle 7">
            <a:extLst>
              <a:ext uri="{FF2B5EF4-FFF2-40B4-BE49-F238E27FC236}">
                <a16:creationId xmlns:a16="http://schemas.microsoft.com/office/drawing/2014/main" id="{34E436CB-EE7B-5444-9725-398C74A41AB3}"/>
              </a:ext>
            </a:extLst>
          </p:cNvPr>
          <p:cNvSpPr/>
          <p:nvPr/>
        </p:nvSpPr>
        <p:spPr>
          <a:xfrm>
            <a:off x="-100908" y="3213523"/>
            <a:ext cx="8962520" cy="1938992"/>
          </a:xfrm>
          <a:prstGeom prst="rect">
            <a:avLst/>
          </a:prstGeom>
        </p:spPr>
        <p:txBody>
          <a:bodyPr wrap="square">
            <a:spAutoFit/>
          </a:bodyPr>
          <a:lstStyle/>
          <a:p>
            <a:pPr marL="548640" lvl="1"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Greater cognitive enrichment (vs. deprivation) is associated with higher SES</a:t>
            </a:r>
          </a:p>
          <a:p>
            <a:pPr marL="891540" lvl="2"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Animal studies show that early enrichment enhances structural development</a:t>
            </a:r>
          </a:p>
          <a:p>
            <a:pPr marL="891540" lvl="2"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Enrichment is associated with greater cognitive abilities </a:t>
            </a:r>
            <a:r>
              <a:rPr lang="en-US" sz="1500" u="sng" dirty="0">
                <a:solidFill>
                  <a:prstClr val="black"/>
                </a:solidFill>
                <a:latin typeface="Corbel"/>
              </a:rPr>
              <a:t>independent of stress exposures</a:t>
            </a:r>
          </a:p>
          <a:p>
            <a:pPr marL="1234440" lvl="3"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SES effect on cognitive abilities has been shown to be mediated by enrichment at home</a:t>
            </a:r>
          </a:p>
          <a:p>
            <a:pPr marL="1234440" lvl="3"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Some models suggest that the absence of enrichment in specific domains leads to accelerated synaptic pruning in brain regions that process cognitive and social stimuli</a:t>
            </a:r>
          </a:p>
          <a:p>
            <a:pPr marL="891540" lvl="2" indent="-205740" defTabSz="685800" eaLnBrk="1" fontAlgn="auto" hangingPunct="1">
              <a:spcBef>
                <a:spcPct val="20000"/>
              </a:spcBef>
              <a:spcAft>
                <a:spcPts val="0"/>
              </a:spcAft>
              <a:buClr>
                <a:srgbClr val="60B5CC"/>
              </a:buClr>
              <a:buSzPct val="90000"/>
              <a:buFont typeface="Wingdings"/>
              <a:buChar char=""/>
            </a:pPr>
            <a:endParaRPr lang="en-US" sz="1500" dirty="0">
              <a:solidFill>
                <a:prstClr val="black"/>
              </a:solidFill>
              <a:latin typeface="Corbel"/>
            </a:endParaRPr>
          </a:p>
        </p:txBody>
      </p:sp>
      <p:sp>
        <p:nvSpPr>
          <p:cNvPr id="9" name="Rectangle 8">
            <a:extLst>
              <a:ext uri="{FF2B5EF4-FFF2-40B4-BE49-F238E27FC236}">
                <a16:creationId xmlns:a16="http://schemas.microsoft.com/office/drawing/2014/main" id="{9263FB6F-478C-4A49-B068-8A2A3BFF998D}"/>
              </a:ext>
            </a:extLst>
          </p:cNvPr>
          <p:cNvSpPr/>
          <p:nvPr/>
        </p:nvSpPr>
        <p:spPr>
          <a:xfrm>
            <a:off x="-84645" y="5097326"/>
            <a:ext cx="9253495" cy="600164"/>
          </a:xfrm>
          <a:prstGeom prst="rect">
            <a:avLst/>
          </a:prstGeom>
        </p:spPr>
        <p:txBody>
          <a:bodyPr wrap="none">
            <a:spAutoFit/>
          </a:bodyPr>
          <a:lstStyle/>
          <a:p>
            <a:pPr marL="342900" lvl="1" defTabSz="685800" eaLnBrk="1" fontAlgn="auto" hangingPunct="1">
              <a:spcBef>
                <a:spcPct val="20000"/>
              </a:spcBef>
              <a:spcAft>
                <a:spcPts val="0"/>
              </a:spcAft>
              <a:buClr>
                <a:srgbClr val="60B5CC"/>
              </a:buClr>
              <a:buSzPct val="90000"/>
            </a:pPr>
            <a:r>
              <a:rPr lang="en-US" sz="1500" b="1" dirty="0">
                <a:solidFill>
                  <a:prstClr val="black"/>
                </a:solidFill>
                <a:latin typeface="Corbel"/>
              </a:rPr>
              <a:t>Takeaway: Stress seems to play a major role in the relationship between SES and brain development, but </a:t>
            </a:r>
          </a:p>
          <a:p>
            <a:pPr marL="342900" lvl="1" defTabSz="685800" eaLnBrk="1" fontAlgn="auto" hangingPunct="1">
              <a:spcBef>
                <a:spcPct val="20000"/>
              </a:spcBef>
              <a:spcAft>
                <a:spcPts val="0"/>
              </a:spcAft>
              <a:buClr>
                <a:srgbClr val="60B5CC"/>
              </a:buClr>
              <a:buSzPct val="90000"/>
            </a:pPr>
            <a:r>
              <a:rPr lang="en-US" sz="1500" b="1" dirty="0">
                <a:solidFill>
                  <a:prstClr val="black"/>
                </a:solidFill>
                <a:latin typeface="Corbel"/>
              </a:rPr>
              <a:t>cognitive enrichment  may be a buffer!</a:t>
            </a:r>
          </a:p>
        </p:txBody>
      </p:sp>
    </p:spTree>
    <p:extLst>
      <p:ext uri="{BB962C8B-B14F-4D97-AF65-F5344CB8AC3E}">
        <p14:creationId xmlns:p14="http://schemas.microsoft.com/office/powerpoint/2010/main" val="158308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892CC-70C9-4EA3-B300-3E5327B268A4}"/>
              </a:ext>
            </a:extLst>
          </p:cNvPr>
          <p:cNvSpPr>
            <a:spLocks noGrp="1"/>
          </p:cNvSpPr>
          <p:nvPr>
            <p:ph type="title"/>
          </p:nvPr>
        </p:nvSpPr>
        <p:spPr/>
        <p:txBody>
          <a:bodyPr>
            <a:normAutofit/>
          </a:bodyPr>
          <a:lstStyle/>
          <a:p>
            <a:pPr algn="ctr"/>
            <a:r>
              <a:rPr lang="en-US" dirty="0"/>
              <a:t>Childhood Experiences Affect the Pace 0f Brain Development: Integrative Theory</a:t>
            </a:r>
          </a:p>
        </p:txBody>
      </p:sp>
      <p:pic>
        <p:nvPicPr>
          <p:cNvPr id="1026" name="Picture 2" descr="Fig. 3">
            <a:extLst>
              <a:ext uri="{FF2B5EF4-FFF2-40B4-BE49-F238E27FC236}">
                <a16:creationId xmlns:a16="http://schemas.microsoft.com/office/drawing/2014/main" id="{1AAC660E-DEBE-4A3B-9568-D366F83364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16679" y="2682762"/>
            <a:ext cx="3770675" cy="24175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60ED18E-227C-F04B-AB5E-031650345A66}"/>
              </a:ext>
            </a:extLst>
          </p:cNvPr>
          <p:cNvSpPr/>
          <p:nvPr/>
        </p:nvSpPr>
        <p:spPr>
          <a:xfrm>
            <a:off x="2452565" y="7119151"/>
            <a:ext cx="4098902" cy="600164"/>
          </a:xfrm>
          <a:prstGeom prst="rect">
            <a:avLst/>
          </a:prstGeom>
        </p:spPr>
        <p:txBody>
          <a:bodyPr wrap="square">
            <a:spAutoFit/>
          </a:bodyPr>
          <a:lstStyle/>
          <a:p>
            <a:pPr marL="548640" lvl="1" indent="-205740" defTabSz="685800" eaLnBrk="1" fontAlgn="auto" hangingPunct="1">
              <a:spcBef>
                <a:spcPct val="20000"/>
              </a:spcBef>
              <a:spcAft>
                <a:spcPts val="0"/>
              </a:spcAft>
              <a:buClr>
                <a:srgbClr val="60B5CC"/>
              </a:buClr>
              <a:buSzPct val="90000"/>
              <a:buFont typeface="Wingdings"/>
              <a:buChar char=""/>
            </a:pPr>
            <a:endParaRPr lang="en-US" sz="1500" dirty="0">
              <a:solidFill>
                <a:prstClr val="black"/>
              </a:solidFill>
              <a:latin typeface="Corbel"/>
            </a:endParaRPr>
          </a:p>
          <a:p>
            <a:pPr marL="548640" lvl="1" indent="-205740" defTabSz="685800" eaLnBrk="1" fontAlgn="auto" hangingPunct="1">
              <a:spcBef>
                <a:spcPct val="20000"/>
              </a:spcBef>
              <a:spcAft>
                <a:spcPts val="0"/>
              </a:spcAft>
              <a:buClr>
                <a:srgbClr val="60B5CC"/>
              </a:buClr>
              <a:buSzPct val="90000"/>
              <a:buFont typeface="Wingdings"/>
              <a:buChar char=""/>
            </a:pPr>
            <a:endParaRPr lang="en-US" sz="1500" dirty="0">
              <a:solidFill>
                <a:prstClr val="black"/>
              </a:solidFill>
              <a:latin typeface="Corbel"/>
            </a:endParaRPr>
          </a:p>
        </p:txBody>
      </p:sp>
      <p:sp>
        <p:nvSpPr>
          <p:cNvPr id="4" name="Rectangle 3">
            <a:extLst>
              <a:ext uri="{FF2B5EF4-FFF2-40B4-BE49-F238E27FC236}">
                <a16:creationId xmlns:a16="http://schemas.microsoft.com/office/drawing/2014/main" id="{E41A8D35-1834-0C4E-8E2D-F83B95026C98}"/>
              </a:ext>
            </a:extLst>
          </p:cNvPr>
          <p:cNvSpPr/>
          <p:nvPr/>
        </p:nvSpPr>
        <p:spPr>
          <a:xfrm>
            <a:off x="-349624" y="2135305"/>
            <a:ext cx="4572000" cy="784830"/>
          </a:xfrm>
          <a:prstGeom prst="rect">
            <a:avLst/>
          </a:prstGeom>
        </p:spPr>
        <p:txBody>
          <a:bodyPr>
            <a:spAutoFit/>
          </a:bodyPr>
          <a:lstStyle/>
          <a:p>
            <a:pPr marL="548640" lvl="1"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Chronic, repetitive, &amp; negative experiences encourage faster maturation, restricting plasticity</a:t>
            </a:r>
          </a:p>
        </p:txBody>
      </p:sp>
      <p:sp>
        <p:nvSpPr>
          <p:cNvPr id="7" name="Rectangle 6">
            <a:extLst>
              <a:ext uri="{FF2B5EF4-FFF2-40B4-BE49-F238E27FC236}">
                <a16:creationId xmlns:a16="http://schemas.microsoft.com/office/drawing/2014/main" id="{86F93BF1-2469-EA44-BF29-AF6FCB70B9E8}"/>
              </a:ext>
            </a:extLst>
          </p:cNvPr>
          <p:cNvSpPr/>
          <p:nvPr/>
        </p:nvSpPr>
        <p:spPr>
          <a:xfrm>
            <a:off x="4738564" y="5334000"/>
            <a:ext cx="4572000" cy="784830"/>
          </a:xfrm>
          <a:prstGeom prst="rect">
            <a:avLst/>
          </a:prstGeom>
        </p:spPr>
        <p:txBody>
          <a:bodyPr>
            <a:spAutoFit/>
          </a:bodyPr>
          <a:lstStyle/>
          <a:p>
            <a:pPr marL="548640" lvl="1" indent="-205740" defTabSz="685800" eaLnBrk="1" fontAlgn="auto" hangingPunct="1">
              <a:spcBef>
                <a:spcPct val="20000"/>
              </a:spcBef>
              <a:spcAft>
                <a:spcPts val="0"/>
              </a:spcAft>
              <a:buClr>
                <a:srgbClr val="60B5CC"/>
              </a:buClr>
              <a:buSzPct val="90000"/>
              <a:buFont typeface="Wingdings"/>
              <a:buChar char=""/>
            </a:pPr>
            <a:r>
              <a:rPr lang="en-US" sz="1500" dirty="0">
                <a:solidFill>
                  <a:prstClr val="black"/>
                </a:solidFill>
                <a:latin typeface="Corbel"/>
              </a:rPr>
              <a:t>Rare, positive experience are associated with strong neurochemicals signals -&gt; delay maturational processes and enhance plasticity</a:t>
            </a:r>
          </a:p>
        </p:txBody>
      </p:sp>
    </p:spTree>
    <p:extLst>
      <p:ext uri="{BB962C8B-B14F-4D97-AF65-F5344CB8AC3E}">
        <p14:creationId xmlns:p14="http://schemas.microsoft.com/office/powerpoint/2010/main" val="428751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Events Related to SES are Associated with the Outcome and Pace of Development</a:t>
            </a:r>
          </a:p>
        </p:txBody>
      </p:sp>
      <p:sp>
        <p:nvSpPr>
          <p:cNvPr id="3" name="Content Placeholder 2"/>
          <p:cNvSpPr>
            <a:spLocks noGrp="1"/>
          </p:cNvSpPr>
          <p:nvPr>
            <p:ph idx="1"/>
          </p:nvPr>
        </p:nvSpPr>
        <p:spPr>
          <a:xfrm>
            <a:off x="0" y="2021376"/>
            <a:ext cx="9144000" cy="3469207"/>
          </a:xfrm>
        </p:spPr>
        <p:txBody>
          <a:bodyPr>
            <a:normAutofit/>
          </a:bodyPr>
          <a:lstStyle/>
          <a:p>
            <a:pPr marL="89154" indent="0">
              <a:buNone/>
            </a:pPr>
            <a:endParaRPr lang="en-US" dirty="0"/>
          </a:p>
          <a:p>
            <a:r>
              <a:rPr lang="en-US" dirty="0"/>
              <a:t>Cumulative evidence cited in this literature review suggests that low exposure to repetitive stress and high exposure to novel positive experiences promote protracted structural brain development</a:t>
            </a:r>
          </a:p>
          <a:p>
            <a:pPr lvl="1"/>
            <a:r>
              <a:rPr lang="en-US" dirty="0"/>
              <a:t>Gives rise to a delayed but longer trajectory of functional network segregation -&gt; more efficient cortical networks in adulthood</a:t>
            </a:r>
          </a:p>
        </p:txBody>
      </p:sp>
    </p:spTree>
    <p:extLst>
      <p:ext uri="{BB962C8B-B14F-4D97-AF65-F5344CB8AC3E}">
        <p14:creationId xmlns:p14="http://schemas.microsoft.com/office/powerpoint/2010/main" val="2685573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FF1AA-2EAE-7F4E-BB7D-4020EBEAE37D}"/>
              </a:ext>
            </a:extLst>
          </p:cNvPr>
          <p:cNvSpPr>
            <a:spLocks noGrp="1"/>
          </p:cNvSpPr>
          <p:nvPr>
            <p:ph type="title"/>
          </p:nvPr>
        </p:nvSpPr>
        <p:spPr/>
        <p:txBody>
          <a:bodyPr/>
          <a:lstStyle/>
          <a:p>
            <a:r>
              <a:rPr lang="en-US" dirty="0"/>
              <a:t>Caveat: Current Methods are Limited!</a:t>
            </a:r>
          </a:p>
        </p:txBody>
      </p:sp>
      <p:sp>
        <p:nvSpPr>
          <p:cNvPr id="3" name="Content Placeholder 2">
            <a:extLst>
              <a:ext uri="{FF2B5EF4-FFF2-40B4-BE49-F238E27FC236}">
                <a16:creationId xmlns:a16="http://schemas.microsoft.com/office/drawing/2014/main" id="{981B7B2A-8C83-1C42-B65B-0F49EB004F75}"/>
              </a:ext>
            </a:extLst>
          </p:cNvPr>
          <p:cNvSpPr>
            <a:spLocks noGrp="1"/>
          </p:cNvSpPr>
          <p:nvPr>
            <p:ph idx="1"/>
          </p:nvPr>
        </p:nvSpPr>
        <p:spPr/>
        <p:txBody>
          <a:bodyPr/>
          <a:lstStyle/>
          <a:p>
            <a:r>
              <a:rPr lang="en-US" dirty="0"/>
              <a:t>Human studies have been primarily Western populations </a:t>
            </a:r>
          </a:p>
          <a:p>
            <a:r>
              <a:rPr lang="en-US" dirty="0">
                <a:solidFill>
                  <a:prstClr val="black"/>
                </a:solidFill>
              </a:rPr>
              <a:t>Most studies cross-sectional; need longitudinal</a:t>
            </a:r>
          </a:p>
          <a:p>
            <a:r>
              <a:rPr lang="en-US" dirty="0"/>
              <a:t>Brain networking/segregation methods are new, greater understanding and applications of these methods needed</a:t>
            </a:r>
          </a:p>
          <a:p>
            <a:pPr lvl="1"/>
            <a:r>
              <a:rPr lang="en-US" dirty="0"/>
              <a:t>Methods to integrate structural and functional data needed</a:t>
            </a:r>
          </a:p>
          <a:p>
            <a:pPr marL="342900" lvl="1" indent="0">
              <a:buNone/>
            </a:pPr>
            <a:endParaRPr lang="en-US" dirty="0"/>
          </a:p>
          <a:p>
            <a:pPr lvl="1"/>
            <a:endParaRPr lang="en-US" dirty="0"/>
          </a:p>
        </p:txBody>
      </p:sp>
    </p:spTree>
    <p:extLst>
      <p:ext uri="{BB962C8B-B14F-4D97-AF65-F5344CB8AC3E}">
        <p14:creationId xmlns:p14="http://schemas.microsoft.com/office/powerpoint/2010/main" val="33661429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A36E1-E525-3243-BD4D-1557A73829F4}"/>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3B7361E0-32AC-1E45-93EA-57AEF283A12F}"/>
              </a:ext>
            </a:extLst>
          </p:cNvPr>
          <p:cNvSpPr>
            <a:spLocks noGrp="1"/>
          </p:cNvSpPr>
          <p:nvPr>
            <p:ph idx="1"/>
          </p:nvPr>
        </p:nvSpPr>
        <p:spPr>
          <a:xfrm>
            <a:off x="380536" y="1778555"/>
            <a:ext cx="8637005" cy="4040606"/>
          </a:xfrm>
        </p:spPr>
        <p:txBody>
          <a:bodyPr>
            <a:noAutofit/>
          </a:bodyPr>
          <a:lstStyle/>
          <a:p>
            <a:pPr marL="89154" indent="0">
              <a:buNone/>
            </a:pPr>
            <a:endParaRPr lang="en-US" sz="1725" dirty="0"/>
          </a:p>
          <a:p>
            <a:r>
              <a:rPr lang="en-US" sz="1725" dirty="0"/>
              <a:t>In their integrative theory, the authors noted that acute trauma is less likely to impact brain development versus repetitive negative events.  Do you think this theory would hold for children who develop PTSD following an acute trauma?</a:t>
            </a:r>
          </a:p>
          <a:p>
            <a:endParaRPr lang="en-US" sz="1725" dirty="0"/>
          </a:p>
          <a:p>
            <a:pPr lvl="0">
              <a:buClr>
                <a:srgbClr val="F0AD00"/>
              </a:buClr>
            </a:pPr>
            <a:r>
              <a:rPr lang="en-US" sz="1725" dirty="0">
                <a:solidFill>
                  <a:prstClr val="black"/>
                </a:solidFill>
              </a:rPr>
              <a:t>Could one investigate the</a:t>
            </a:r>
            <a:r>
              <a:rPr lang="en-US" sz="1725" i="1" dirty="0">
                <a:solidFill>
                  <a:prstClr val="black"/>
                </a:solidFill>
              </a:rPr>
              <a:t> causal </a:t>
            </a:r>
            <a:r>
              <a:rPr lang="en-US" sz="1725" dirty="0">
                <a:solidFill>
                  <a:prstClr val="black"/>
                </a:solidFill>
              </a:rPr>
              <a:t>relationship between cognitive enhancement and the pace of brain development in humans? If yes, how would you approach this? </a:t>
            </a:r>
          </a:p>
          <a:p>
            <a:pPr marL="89154" indent="0">
              <a:buNone/>
            </a:pPr>
            <a:endParaRPr lang="en-US" sz="1725" dirty="0"/>
          </a:p>
          <a:p>
            <a:r>
              <a:rPr lang="en-US" sz="1725" dirty="0"/>
              <a:t>Do you think these results may have implications beyond early adulthood (e.g., is there a relationship between later-life SES, chronic stress, and cognitive enrichment with structural/functional changes)? How might you go about studying this from a life-span perspective?</a:t>
            </a:r>
          </a:p>
          <a:p>
            <a:endParaRPr lang="en-US" sz="1725" dirty="0"/>
          </a:p>
          <a:p>
            <a:r>
              <a:rPr lang="en-US" sz="1725" dirty="0"/>
              <a:t>Is the variability of SES measurement approaches (e.g., household vs. neighborhood-level) used in these studies a problem in terms of generalizing findings? Why or why not?</a:t>
            </a:r>
          </a:p>
          <a:p>
            <a:pPr marL="89154" indent="0">
              <a:buNone/>
            </a:pPr>
            <a:endParaRPr lang="en-US" sz="1725" dirty="0"/>
          </a:p>
        </p:txBody>
      </p:sp>
      <p:sp>
        <p:nvSpPr>
          <p:cNvPr id="4" name="Content Placeholder 2">
            <a:extLst>
              <a:ext uri="{FF2B5EF4-FFF2-40B4-BE49-F238E27FC236}">
                <a16:creationId xmlns:a16="http://schemas.microsoft.com/office/drawing/2014/main" id="{D0729C80-A5E6-1443-B294-114E64AFAA08}"/>
              </a:ext>
            </a:extLst>
          </p:cNvPr>
          <p:cNvSpPr txBox="1">
            <a:spLocks/>
          </p:cNvSpPr>
          <p:nvPr/>
        </p:nvSpPr>
        <p:spPr>
          <a:xfrm>
            <a:off x="8366927" y="5702427"/>
            <a:ext cx="946404" cy="363474"/>
          </a:xfrm>
          <a:prstGeom prst="rect">
            <a:avLst/>
          </a:prstGeom>
        </p:spPr>
        <p:txBody>
          <a:bodyPr vert="horz" lIns="41148" tIns="6858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defTabSz="685800" fontAlgn="auto">
              <a:spcAft>
                <a:spcPts val="0"/>
              </a:spcAft>
              <a:buClr>
                <a:srgbClr val="F0AD00"/>
              </a:buClr>
              <a:buNone/>
            </a:pPr>
            <a:r>
              <a:rPr lang="en-US" sz="1500" dirty="0">
                <a:solidFill>
                  <a:prstClr val="black"/>
                </a:solidFill>
                <a:latin typeface="Corbel"/>
              </a:rPr>
              <a:t>Ream</a:t>
            </a:r>
          </a:p>
        </p:txBody>
      </p:sp>
    </p:spTree>
    <p:extLst>
      <p:ext uri="{BB962C8B-B14F-4D97-AF65-F5344CB8AC3E}">
        <p14:creationId xmlns:p14="http://schemas.microsoft.com/office/powerpoint/2010/main" val="8802050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a:extLst>
              <a:ext uri="{FF2B5EF4-FFF2-40B4-BE49-F238E27FC236}">
                <a16:creationId xmlns:a16="http://schemas.microsoft.com/office/drawing/2014/main" id="{1F0A9C13-7A29-4D08-A7BB-837801AC72CA}"/>
              </a:ext>
            </a:extLst>
          </p:cNvPr>
          <p:cNvSpPr txBox="1">
            <a:spLocks noChangeArrowheads="1"/>
          </p:cNvSpPr>
          <p:nvPr/>
        </p:nvSpPr>
        <p:spPr bwMode="auto">
          <a:xfrm>
            <a:off x="325441" y="381961"/>
            <a:ext cx="3484559" cy="414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defTabSz="414726" eaLnBrk="1">
              <a:lnSpc>
                <a:spcPct val="93000"/>
              </a:lnSpc>
              <a:buClr>
                <a:srgbClr val="000000"/>
              </a:buClr>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altLang="en-US" sz="1451" b="1" dirty="0">
                <a:latin typeface="Arial" panose="020B0604020202020204" pitchFamily="34" charset="0"/>
              </a:rPr>
              <a:t>(A) Standardized mean absolute EEG power is presented separately for the high-cash and low-cash gift groups. </a:t>
            </a:r>
          </a:p>
        </p:txBody>
      </p:sp>
      <p:pic>
        <p:nvPicPr>
          <p:cNvPr id="3074" name="Picture 2">
            <a:extLst>
              <a:ext uri="{FF2B5EF4-FFF2-40B4-BE49-F238E27FC236}">
                <a16:creationId xmlns:a16="http://schemas.microsoft.com/office/drawing/2014/main" id="{1A4A7AB5-5DBB-4F2D-A6C7-4CA138E97B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6457171"/>
            <a:ext cx="978599" cy="3113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a:extLst>
              <a:ext uri="{FF2B5EF4-FFF2-40B4-BE49-F238E27FC236}">
                <a16:creationId xmlns:a16="http://schemas.microsoft.com/office/drawing/2014/main" id="{F4DA1B6A-8DDA-4C82-B015-B1D1876B07B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3920" y="175349"/>
            <a:ext cx="4835281" cy="61079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a:extLst>
              <a:ext uri="{FF2B5EF4-FFF2-40B4-BE49-F238E27FC236}">
                <a16:creationId xmlns:a16="http://schemas.microsoft.com/office/drawing/2014/main" id="{FB9E3732-1F07-4A0C-AAB7-A2E10472A5F1}"/>
              </a:ext>
            </a:extLst>
          </p:cNvPr>
          <p:cNvSpPr txBox="1">
            <a:spLocks noChangeArrowheads="1"/>
          </p:cNvSpPr>
          <p:nvPr/>
        </p:nvSpPr>
        <p:spPr bwMode="auto">
          <a:xfrm>
            <a:off x="244799" y="6009480"/>
            <a:ext cx="3918240" cy="3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pPr defTabSz="414726" eaLnBrk="1">
              <a:lnSpc>
                <a:spcPct val="93000"/>
              </a:lnSpc>
              <a:buClr>
                <a:srgbClr val="000000"/>
              </a:buClr>
              <a:buSzPct val="45000"/>
              <a:tabLst>
                <a:tab pos="656650" algn="l"/>
                <a:tab pos="1313299" algn="l"/>
                <a:tab pos="1969949" algn="l"/>
                <a:tab pos="2626599" algn="l"/>
                <a:tab pos="3283248" algn="l"/>
              </a:tabLst>
            </a:pPr>
            <a:r>
              <a:rPr lang="en-GB" altLang="en-US" sz="1089" b="1" dirty="0">
                <a:latin typeface="Arial" panose="020B0604020202020204" pitchFamily="34" charset="0"/>
              </a:rPr>
              <a:t>Sonya V. Troller-</a:t>
            </a:r>
            <a:r>
              <a:rPr lang="en-GB" altLang="en-US" sz="1089" b="1" dirty="0" err="1">
                <a:latin typeface="Arial" panose="020B0604020202020204" pitchFamily="34" charset="0"/>
              </a:rPr>
              <a:t>Renfree</a:t>
            </a:r>
            <a:r>
              <a:rPr lang="en-GB" altLang="en-US" sz="1089" b="1" dirty="0">
                <a:latin typeface="Arial" panose="020B0604020202020204" pitchFamily="34" charset="0"/>
              </a:rPr>
              <a:t> et al. PNAS 2022;119:5:e2115649119</a:t>
            </a:r>
          </a:p>
        </p:txBody>
      </p:sp>
      <p:sp>
        <p:nvSpPr>
          <p:cNvPr id="3077" name="Text Box 5">
            <a:extLst>
              <a:ext uri="{FF2B5EF4-FFF2-40B4-BE49-F238E27FC236}">
                <a16:creationId xmlns:a16="http://schemas.microsoft.com/office/drawing/2014/main" id="{52305605-B1C7-420C-8BEE-2919CF7545E8}"/>
              </a:ext>
            </a:extLst>
          </p:cNvPr>
          <p:cNvSpPr txBox="1">
            <a:spLocks noChangeArrowheads="1"/>
          </p:cNvSpPr>
          <p:nvPr/>
        </p:nvSpPr>
        <p:spPr bwMode="auto">
          <a:xfrm>
            <a:off x="97920" y="6612841"/>
            <a:ext cx="4930560" cy="347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pPr marL="77761" indent="-77761" defTabSz="414726" eaLnBrk="1">
              <a:lnSpc>
                <a:spcPct val="93000"/>
              </a:lnSpc>
              <a:buClr>
                <a:srgbClr val="000000"/>
              </a:buClr>
              <a:buSzPct val="45000"/>
              <a:tabLst>
                <a:tab pos="656650" algn="l"/>
                <a:tab pos="1313299" algn="l"/>
                <a:tab pos="1969949" algn="l"/>
                <a:tab pos="2626599" algn="l"/>
                <a:tab pos="3283248" algn="l"/>
                <a:tab pos="3939898" algn="l"/>
                <a:tab pos="4596548" algn="l"/>
              </a:tabLst>
            </a:pPr>
            <a:r>
              <a:rPr lang="en-GB" altLang="en-US" sz="907">
                <a:latin typeface="Arial" panose="020B0604020202020204" pitchFamily="34" charset="0"/>
              </a:rPr>
              <a:t>©2022 by National Academy of Sciences</a:t>
            </a:r>
          </a:p>
        </p:txBody>
      </p:sp>
      <p:pic>
        <p:nvPicPr>
          <p:cNvPr id="5" name="Picture 4">
            <a:extLst>
              <a:ext uri="{FF2B5EF4-FFF2-40B4-BE49-F238E27FC236}">
                <a16:creationId xmlns:a16="http://schemas.microsoft.com/office/drawing/2014/main" id="{65F0B51F-2F80-043B-4F98-15000F7D4131}"/>
              </a:ext>
            </a:extLst>
          </p:cNvPr>
          <p:cNvPicPr>
            <a:picLocks noChangeAspect="1"/>
          </p:cNvPicPr>
          <p:nvPr/>
        </p:nvPicPr>
        <p:blipFill>
          <a:blip r:embed="rId5"/>
          <a:stretch>
            <a:fillRect/>
          </a:stretch>
        </p:blipFill>
        <p:spPr>
          <a:xfrm>
            <a:off x="133517" y="2122561"/>
            <a:ext cx="3659799" cy="2895600"/>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a:extLst>
              <a:ext uri="{FF2B5EF4-FFF2-40B4-BE49-F238E27FC236}">
                <a16:creationId xmlns:a16="http://schemas.microsoft.com/office/drawing/2014/main" id="{3979983B-2B0A-47D1-B3E7-4E3EFFDD3FC4}"/>
              </a:ext>
            </a:extLst>
          </p:cNvPr>
          <p:cNvSpPr txBox="1">
            <a:spLocks noChangeArrowheads="1"/>
          </p:cNvSpPr>
          <p:nvPr/>
        </p:nvSpPr>
        <p:spPr bwMode="auto">
          <a:xfrm>
            <a:off x="325441" y="381961"/>
            <a:ext cx="1808159" cy="414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a:r>
              <a:rPr lang="en-GB" altLang="en-US" sz="1451" b="1" dirty="0">
                <a:latin typeface="Arial" panose="020B0604020202020204" pitchFamily="34" charset="0"/>
              </a:rPr>
              <a:t>Topographic heat maps show the distribution of absolute theta-, alpha-, beta-, and gamma-power across the scalp for the high-cash gift group (Left) and low-cash gift group (Right). </a:t>
            </a:r>
          </a:p>
        </p:txBody>
      </p:sp>
      <p:pic>
        <p:nvPicPr>
          <p:cNvPr id="3074" name="Picture 2">
            <a:extLst>
              <a:ext uri="{FF2B5EF4-FFF2-40B4-BE49-F238E27FC236}">
                <a16:creationId xmlns:a16="http://schemas.microsoft.com/office/drawing/2014/main" id="{95349750-B0E7-44C0-BC8E-2098154820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683" y="6281640"/>
            <a:ext cx="1113438" cy="35423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a:extLst>
              <a:ext uri="{FF2B5EF4-FFF2-40B4-BE49-F238E27FC236}">
                <a16:creationId xmlns:a16="http://schemas.microsoft.com/office/drawing/2014/main" id="{4EA730BF-CA3D-4FC7-AF2E-10AB2407D3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6610" y="41441"/>
            <a:ext cx="5029238" cy="607729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a:extLst>
              <a:ext uri="{FF2B5EF4-FFF2-40B4-BE49-F238E27FC236}">
                <a16:creationId xmlns:a16="http://schemas.microsoft.com/office/drawing/2014/main" id="{F7626469-16FE-4486-911D-BB46DF161D4F}"/>
              </a:ext>
            </a:extLst>
          </p:cNvPr>
          <p:cNvSpPr txBox="1">
            <a:spLocks noChangeArrowheads="1"/>
          </p:cNvSpPr>
          <p:nvPr/>
        </p:nvSpPr>
        <p:spPr bwMode="auto">
          <a:xfrm>
            <a:off x="325441" y="6056188"/>
            <a:ext cx="3918240" cy="3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r>
              <a:rPr lang="en-GB" altLang="en-US" sz="1089" b="1" dirty="0">
                <a:latin typeface="Arial" panose="020B0604020202020204" pitchFamily="34" charset="0"/>
              </a:rPr>
              <a:t>Sonya V. Troller-</a:t>
            </a:r>
            <a:r>
              <a:rPr lang="en-GB" altLang="en-US" sz="1089" b="1" dirty="0" err="1">
                <a:latin typeface="Arial" panose="020B0604020202020204" pitchFamily="34" charset="0"/>
              </a:rPr>
              <a:t>Renfree</a:t>
            </a:r>
            <a:r>
              <a:rPr lang="en-GB" altLang="en-US" sz="1089" b="1" dirty="0">
                <a:latin typeface="Arial" panose="020B0604020202020204" pitchFamily="34" charset="0"/>
              </a:rPr>
              <a:t> et al. PNAS 2022;119:5:e2115649119</a:t>
            </a:r>
          </a:p>
        </p:txBody>
      </p:sp>
      <p:sp>
        <p:nvSpPr>
          <p:cNvPr id="3077" name="Text Box 5">
            <a:extLst>
              <a:ext uri="{FF2B5EF4-FFF2-40B4-BE49-F238E27FC236}">
                <a16:creationId xmlns:a16="http://schemas.microsoft.com/office/drawing/2014/main" id="{7BA90547-517A-4017-AFD4-D3DCD398C576}"/>
              </a:ext>
            </a:extLst>
          </p:cNvPr>
          <p:cNvSpPr txBox="1">
            <a:spLocks noChangeArrowheads="1"/>
          </p:cNvSpPr>
          <p:nvPr/>
        </p:nvSpPr>
        <p:spPr bwMode="auto">
          <a:xfrm>
            <a:off x="97920" y="6612841"/>
            <a:ext cx="4930560" cy="347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r>
              <a:rPr lang="en-GB" altLang="en-US" sz="907">
                <a:latin typeface="Arial" panose="020B0604020202020204" pitchFamily="34" charset="0"/>
              </a:rPr>
              <a:t>©2022 by National Academy of Sciences</a:t>
            </a:r>
          </a:p>
        </p:txBody>
      </p:sp>
      <p:pic>
        <p:nvPicPr>
          <p:cNvPr id="3" name="Picture 2">
            <a:extLst>
              <a:ext uri="{FF2B5EF4-FFF2-40B4-BE49-F238E27FC236}">
                <a16:creationId xmlns:a16="http://schemas.microsoft.com/office/drawing/2014/main" id="{828EB354-F7EE-97CB-2908-2482A725A5C2}"/>
              </a:ext>
            </a:extLst>
          </p:cNvPr>
          <p:cNvPicPr>
            <a:picLocks noChangeAspect="1"/>
          </p:cNvPicPr>
          <p:nvPr/>
        </p:nvPicPr>
        <p:blipFill rotWithShape="1">
          <a:blip r:embed="rId5"/>
          <a:srcRect b="80000"/>
          <a:stretch/>
        </p:blipFill>
        <p:spPr>
          <a:xfrm>
            <a:off x="258673" y="5410200"/>
            <a:ext cx="3343373" cy="529049"/>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FD34A0-4636-49D2-93BB-D81A4850446E}"/>
              </a:ext>
            </a:extLst>
          </p:cNvPr>
          <p:cNvSpPr txBox="1"/>
          <p:nvPr/>
        </p:nvSpPr>
        <p:spPr>
          <a:xfrm>
            <a:off x="1211532" y="1447800"/>
            <a:ext cx="6477000" cy="4462760"/>
          </a:xfrm>
          <a:prstGeom prst="rect">
            <a:avLst/>
          </a:prstGeom>
          <a:noFill/>
        </p:spPr>
        <p:txBody>
          <a:bodyPr wrap="square">
            <a:spAutoFit/>
          </a:bodyPr>
          <a:lstStyle/>
          <a:p>
            <a:r>
              <a:rPr lang="en-US" sz="2800" dirty="0"/>
              <a:t>The marginal propensity to consume child-focused items from the cash transfer exceeded that from other income, consistent with the </a:t>
            </a:r>
            <a:r>
              <a:rPr lang="en-US" sz="3200" dirty="0"/>
              <a:t>behavioral</a:t>
            </a:r>
            <a:r>
              <a:rPr lang="en-US" sz="2800" dirty="0"/>
              <a:t> cues in the design. We find no statistically detectable offsets in household earnings or impacts on pre-registered outcomes related to expenditures, labor supply, childcare or subjective well-being.</a:t>
            </a:r>
          </a:p>
        </p:txBody>
      </p:sp>
      <p:sp>
        <p:nvSpPr>
          <p:cNvPr id="7" name="Rectangle 2">
            <a:extLst>
              <a:ext uri="{FF2B5EF4-FFF2-40B4-BE49-F238E27FC236}">
                <a16:creationId xmlns:a16="http://schemas.microsoft.com/office/drawing/2014/main" id="{AB48C272-F796-2C80-1750-166D7B4D2434}"/>
              </a:ext>
            </a:extLst>
          </p:cNvPr>
          <p:cNvSpPr>
            <a:spLocks noChangeArrowheads="1"/>
          </p:cNvSpPr>
          <p:nvPr/>
        </p:nvSpPr>
        <p:spPr bwMode="auto">
          <a:xfrm>
            <a:off x="0" y="285690"/>
            <a:ext cx="8900065"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effectLst/>
                <a:latin typeface="Arial" panose="020B0604020202020204" pitchFamily="34" charset="0"/>
              </a:rPr>
              <a:t>[Preprint]. 2023 Feb 7:rs.3.rs-2507540. [Version 1] </a:t>
            </a:r>
            <a:r>
              <a:rPr kumimoji="0" lang="en-US" altLang="en-US" sz="1800" b="0" i="0" u="none" strike="noStrike" cap="none" normalizeH="0" baseline="0" dirty="0" err="1">
                <a:ln>
                  <a:noFill/>
                </a:ln>
                <a:effectLst/>
                <a:latin typeface="Arial" panose="020B0604020202020204" pitchFamily="34" charset="0"/>
              </a:rPr>
              <a:t>doi</a:t>
            </a:r>
            <a:r>
              <a:rPr kumimoji="0" lang="en-US" altLang="en-US" sz="1800" b="0" i="0" u="none" strike="noStrike" cap="none" normalizeH="0" baseline="0" dirty="0">
                <a:ln>
                  <a:noFill/>
                </a:ln>
                <a:effectLst/>
                <a:latin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hlinkClick r:id="rId2">
                  <a:extLst>
                    <a:ext uri="{A12FA001-AC4F-418D-AE19-62706E023703}">
                      <ahyp:hlinkClr xmlns:ahyp="http://schemas.microsoft.com/office/drawing/2018/hyperlinkcolor" val="tx"/>
                    </a:ext>
                  </a:extLst>
                </a:hlinkClick>
              </a:rPr>
              <a:t>10.21203/rs.3.rs-2507540/v1</a:t>
            </a:r>
            <a:r>
              <a:rPr kumimoji="0" lang="en-US" altLang="en-US" sz="1800" b="0" i="0" u="none" strike="noStrike" cap="none" normalizeH="0" baseline="0" dirty="0">
                <a:ln>
                  <a:noFill/>
                </a:ln>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dirty="0">
                <a:ln>
                  <a:noFill/>
                </a:ln>
                <a:effectLst/>
                <a:latin typeface="Arial" panose="020B0604020202020204" pitchFamily="34" charset="0"/>
              </a:rPr>
              <a:t>Unconditional Cash and Family Investments in Infants: Evidence from a Large-Scale Cash Transfer Experiment in the U.S.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 b="0" i="0" u="none" strike="noStrike" cap="none" normalizeH="0" baseline="0" dirty="0">
                <a:ln>
                  <a:noFill/>
                </a:ln>
                <a:effectLst/>
                <a:latin typeface="Arial" panose="020B0604020202020204" pitchFamily="34" charset="0"/>
                <a:hlinkClick r:id="rId3">
                  <a:extLst>
                    <a:ext uri="{A12FA001-AC4F-418D-AE19-62706E023703}">
                      <ahyp:hlinkClr xmlns:ahyp="http://schemas.microsoft.com/office/drawing/2018/hyperlinkcolor" val="tx"/>
                    </a:ext>
                  </a:extLst>
                </a:hlinkClick>
              </a:rPr>
              <a:t>Lisa A </a:t>
            </a:r>
            <a:r>
              <a:rPr kumimoji="0" lang="en-US" altLang="en-US" sz="100" b="0" i="0" u="none" strike="noStrike" cap="none" normalizeH="0" baseline="0" dirty="0" err="1">
                <a:ln>
                  <a:noFill/>
                </a:ln>
                <a:effectLst/>
                <a:latin typeface="Arial" panose="020B0604020202020204" pitchFamily="34" charset="0"/>
                <a:hlinkClick r:id="rId3">
                  <a:extLst>
                    <a:ext uri="{A12FA001-AC4F-418D-AE19-62706E023703}">
                      <ahyp:hlinkClr xmlns:ahyp="http://schemas.microsoft.com/office/drawing/2018/hyperlinkcolor" val="tx"/>
                    </a:ext>
                  </a:extLst>
                </a:hlinkClick>
              </a:rPr>
              <a:t>Gennetian</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30000" dirty="0">
                <a:ln>
                  <a:noFill/>
                </a:ln>
                <a:effectLst/>
                <a:latin typeface="Arial" panose="020B0604020202020204" pitchFamily="34" charset="0"/>
              </a:rPr>
              <a:t>1</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0" dirty="0">
                <a:ln>
                  <a:noFill/>
                </a:ln>
                <a:effectLst/>
                <a:latin typeface="Arial" panose="020B0604020202020204" pitchFamily="34" charset="0"/>
                <a:hlinkClick r:id="rId4">
                  <a:extLst>
                    <a:ext uri="{A12FA001-AC4F-418D-AE19-62706E023703}">
                      <ahyp:hlinkClr xmlns:ahyp="http://schemas.microsoft.com/office/drawing/2018/hyperlinkcolor" val="tx"/>
                    </a:ext>
                  </a:extLst>
                </a:hlinkClick>
              </a:rPr>
              <a:t>Greg Duncan</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30000" dirty="0">
                <a:ln>
                  <a:noFill/>
                </a:ln>
                <a:effectLst/>
                <a:latin typeface="Arial" panose="020B0604020202020204" pitchFamily="34" charset="0"/>
              </a:rPr>
              <a:t>2</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0" dirty="0">
                <a:ln>
                  <a:noFill/>
                </a:ln>
                <a:effectLst/>
                <a:latin typeface="Arial" panose="020B0604020202020204" pitchFamily="34" charset="0"/>
                <a:hlinkClick r:id="rId5">
                  <a:extLst>
                    <a:ext uri="{A12FA001-AC4F-418D-AE19-62706E023703}">
                      <ahyp:hlinkClr xmlns:ahyp="http://schemas.microsoft.com/office/drawing/2018/hyperlinkcolor" val="tx"/>
                    </a:ext>
                  </a:extLst>
                </a:hlinkClick>
              </a:rPr>
              <a:t>Nathan A Fox</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30000" dirty="0">
                <a:ln>
                  <a:noFill/>
                </a:ln>
                <a:effectLst/>
                <a:latin typeface="Arial" panose="020B0604020202020204" pitchFamily="34" charset="0"/>
              </a:rPr>
              <a:t>3</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0" dirty="0">
                <a:ln>
                  <a:noFill/>
                </a:ln>
                <a:effectLst/>
                <a:latin typeface="Arial" panose="020B0604020202020204" pitchFamily="34" charset="0"/>
                <a:hlinkClick r:id="rId6">
                  <a:extLst>
                    <a:ext uri="{A12FA001-AC4F-418D-AE19-62706E023703}">
                      <ahyp:hlinkClr xmlns:ahyp="http://schemas.microsoft.com/office/drawing/2018/hyperlinkcolor" val="tx"/>
                    </a:ext>
                  </a:extLst>
                </a:hlinkClick>
              </a:rPr>
              <a:t>Sarah Halpern-</a:t>
            </a:r>
            <a:r>
              <a:rPr kumimoji="0" lang="en-US" altLang="en-US" sz="1200" b="0" i="0" u="none" strike="noStrike" cap="none" normalizeH="0" baseline="0" dirty="0" err="1">
                <a:ln>
                  <a:noFill/>
                </a:ln>
                <a:effectLst/>
                <a:latin typeface="Arial" panose="020B0604020202020204" pitchFamily="34" charset="0"/>
                <a:hlinkClick r:id="rId6">
                  <a:extLst>
                    <a:ext uri="{A12FA001-AC4F-418D-AE19-62706E023703}">
                      <ahyp:hlinkClr xmlns:ahyp="http://schemas.microsoft.com/office/drawing/2018/hyperlinkcolor" val="tx"/>
                    </a:ext>
                  </a:extLst>
                </a:hlinkClick>
              </a:rPr>
              <a:t>Meekin</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30000" dirty="0">
                <a:ln>
                  <a:noFill/>
                </a:ln>
                <a:effectLst/>
                <a:latin typeface="Arial" panose="020B0604020202020204" pitchFamily="34" charset="0"/>
              </a:rPr>
              <a:t>4</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0" dirty="0">
                <a:ln>
                  <a:noFill/>
                </a:ln>
                <a:effectLst/>
                <a:latin typeface="Arial" panose="020B0604020202020204" pitchFamily="34" charset="0"/>
                <a:hlinkClick r:id="rId7">
                  <a:extLst>
                    <a:ext uri="{A12FA001-AC4F-418D-AE19-62706E023703}">
                      <ahyp:hlinkClr xmlns:ahyp="http://schemas.microsoft.com/office/drawing/2018/hyperlinkcolor" val="tx"/>
                    </a:ext>
                  </a:extLst>
                </a:hlinkClick>
              </a:rPr>
              <a:t>Katherine Magnuson</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30000" dirty="0">
                <a:ln>
                  <a:noFill/>
                </a:ln>
                <a:effectLst/>
                <a:latin typeface="Arial" panose="020B0604020202020204" pitchFamily="34" charset="0"/>
              </a:rPr>
              <a:t>5</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0" dirty="0">
                <a:ln>
                  <a:noFill/>
                </a:ln>
                <a:effectLst/>
                <a:latin typeface="Arial" panose="020B0604020202020204" pitchFamily="34" charset="0"/>
                <a:hlinkClick r:id="rId8">
                  <a:extLst>
                    <a:ext uri="{A12FA001-AC4F-418D-AE19-62706E023703}">
                      <ahyp:hlinkClr xmlns:ahyp="http://schemas.microsoft.com/office/drawing/2018/hyperlinkcolor" val="tx"/>
                    </a:ext>
                  </a:extLst>
                </a:hlinkClick>
              </a:rPr>
              <a:t>Kimberly G Noble</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30000" dirty="0">
                <a:ln>
                  <a:noFill/>
                </a:ln>
                <a:effectLst/>
                <a:latin typeface="Arial" panose="020B0604020202020204" pitchFamily="34" charset="0"/>
              </a:rPr>
              <a:t>6</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0" dirty="0" err="1">
                <a:ln>
                  <a:noFill/>
                </a:ln>
                <a:effectLst/>
                <a:latin typeface="Arial" panose="020B0604020202020204" pitchFamily="34" charset="0"/>
                <a:hlinkClick r:id="rId9">
                  <a:extLst>
                    <a:ext uri="{A12FA001-AC4F-418D-AE19-62706E023703}">
                      <ahyp:hlinkClr xmlns:ahyp="http://schemas.microsoft.com/office/drawing/2018/hyperlinkcolor" val="tx"/>
                    </a:ext>
                  </a:extLst>
                </a:hlinkClick>
              </a:rPr>
              <a:t>Hirokazu</a:t>
            </a:r>
            <a:r>
              <a:rPr kumimoji="0" lang="en-US" altLang="en-US" sz="1200" b="0" i="0" u="none" strike="noStrike" cap="none" normalizeH="0" baseline="0" dirty="0">
                <a:ln>
                  <a:noFill/>
                </a:ln>
                <a:effectLst/>
                <a:latin typeface="Arial" panose="020B0604020202020204" pitchFamily="34" charset="0"/>
                <a:hlinkClick r:id="rId9">
                  <a:extLst>
                    <a:ext uri="{A12FA001-AC4F-418D-AE19-62706E023703}">
                      <ahyp:hlinkClr xmlns:ahyp="http://schemas.microsoft.com/office/drawing/2018/hyperlinkcolor" val="tx"/>
                    </a:ext>
                  </a:extLst>
                </a:hlinkClick>
              </a:rPr>
              <a:t> Yoshikawa</a:t>
            </a:r>
            <a:r>
              <a:rPr kumimoji="0" lang="en-US" altLang="en-US" sz="1200" b="0" i="0" u="none" strike="noStrike" cap="none" normalizeH="0" baseline="0" dirty="0">
                <a:ln>
                  <a:noFill/>
                </a:ln>
                <a:effectLst/>
                <a:latin typeface="Arial" panose="020B0604020202020204" pitchFamily="34" charset="0"/>
              </a:rPr>
              <a:t> </a:t>
            </a:r>
            <a:r>
              <a:rPr kumimoji="0" lang="en-US" altLang="en-US" sz="1200" b="0" i="0" u="none" strike="noStrike" cap="none" normalizeH="0" baseline="30000" dirty="0">
                <a:ln>
                  <a:noFill/>
                </a:ln>
                <a:effectLst/>
                <a:latin typeface="Arial" panose="020B0604020202020204" pitchFamily="34" charset="0"/>
              </a:rPr>
              <a:t>7</a:t>
            </a:r>
            <a:r>
              <a:rPr kumimoji="0" lang="en-US" altLang="en-US" sz="1200" b="0" i="0" u="none" strike="noStrike" cap="none" normalizeH="0" baseline="0" dirty="0">
                <a:ln>
                  <a:noFill/>
                </a:ln>
                <a:effectLst/>
                <a:latin typeface="Arial" panose="020B0604020202020204" pitchFamily="34" charset="0"/>
              </a:rPr>
              <a:t> </a:t>
            </a:r>
          </a:p>
        </p:txBody>
      </p:sp>
    </p:spTree>
    <p:extLst>
      <p:ext uri="{BB962C8B-B14F-4D97-AF65-F5344CB8AC3E}">
        <p14:creationId xmlns:p14="http://schemas.microsoft.com/office/powerpoint/2010/main" val="13974369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9578F-8D1A-15CB-FCF2-D5A5CBFFE46C}"/>
            </a:ext>
          </a:extLst>
        </p:cNvPr>
        <p:cNvGrpSpPr/>
        <p:nvPr/>
      </p:nvGrpSpPr>
      <p:grpSpPr>
        <a:xfrm>
          <a:off x="0" y="0"/>
          <a:ext cx="0" cy="0"/>
          <a:chOff x="0" y="0"/>
          <a:chExt cx="0" cy="0"/>
        </a:xfrm>
      </p:grpSpPr>
      <p:sp>
        <p:nvSpPr>
          <p:cNvPr id="2051" name="Rectangle 3">
            <a:extLst>
              <a:ext uri="{FF2B5EF4-FFF2-40B4-BE49-F238E27FC236}">
                <a16:creationId xmlns:a16="http://schemas.microsoft.com/office/drawing/2014/main" id="{B6036FAC-9D80-EFBD-28E2-925D7855EB9D}"/>
              </a:ext>
            </a:extLst>
          </p:cNvPr>
          <p:cNvSpPr>
            <a:spLocks noGrp="1" noChangeArrowheads="1"/>
          </p:cNvSpPr>
          <p:nvPr>
            <p:ph type="subTitle" idx="1"/>
          </p:nvPr>
        </p:nvSpPr>
        <p:spPr>
          <a:xfrm>
            <a:off x="8153400" y="6477000"/>
            <a:ext cx="838200" cy="247650"/>
          </a:xfrm>
        </p:spPr>
        <p:txBody>
          <a:bodyPr>
            <a:normAutofit/>
          </a:bodyPr>
          <a:lstStyle/>
          <a:p>
            <a:pPr algn="ctr">
              <a:lnSpc>
                <a:spcPct val="90000"/>
              </a:lnSpc>
            </a:pPr>
            <a:r>
              <a:rPr lang="en-US" sz="1800" dirty="0"/>
              <a:t>Lerner</a:t>
            </a:r>
          </a:p>
        </p:txBody>
      </p:sp>
      <p:pic>
        <p:nvPicPr>
          <p:cNvPr id="9" name="Picture 8" descr="A red rectangular sign with white text&#10;&#10;Description automatically generated">
            <a:extLst>
              <a:ext uri="{FF2B5EF4-FFF2-40B4-BE49-F238E27FC236}">
                <a16:creationId xmlns:a16="http://schemas.microsoft.com/office/drawing/2014/main" id="{7DD15C4B-5D47-87FE-3376-7C15AE0E373F}"/>
              </a:ext>
            </a:extLst>
          </p:cNvPr>
          <p:cNvPicPr>
            <a:picLocks noChangeAspect="1"/>
          </p:cNvPicPr>
          <p:nvPr/>
        </p:nvPicPr>
        <p:blipFill rotWithShape="1">
          <a:blip r:embed="rId3">
            <a:extLst>
              <a:ext uri="{28A0092B-C50C-407E-A947-70E740481C1C}">
                <a14:useLocalDpi xmlns:a14="http://schemas.microsoft.com/office/drawing/2010/main" val="0"/>
              </a:ext>
            </a:extLst>
          </a:blip>
          <a:srcRect t="606" r="6921"/>
          <a:stretch/>
        </p:blipFill>
        <p:spPr>
          <a:xfrm>
            <a:off x="271565" y="1308358"/>
            <a:ext cx="8600868" cy="828959"/>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C7D66C93-EDAE-AEE6-3B3B-60CEE99EFD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566" y="2286000"/>
            <a:ext cx="8600868" cy="2502480"/>
          </a:xfrm>
          <a:prstGeom prst="rect">
            <a:avLst/>
          </a:prstGeom>
        </p:spPr>
      </p:pic>
    </p:spTree>
    <p:extLst>
      <p:ext uri="{BB962C8B-B14F-4D97-AF65-F5344CB8AC3E}">
        <p14:creationId xmlns:p14="http://schemas.microsoft.com/office/powerpoint/2010/main" val="4771930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382000" cy="1252728"/>
          </a:xfrm>
        </p:spPr>
        <p:txBody>
          <a:bodyPr>
            <a:normAutofit/>
          </a:bodyPr>
          <a:lstStyle/>
          <a:p>
            <a:pPr marL="89154" indent="0">
              <a:buNone/>
            </a:pPr>
            <a:r>
              <a:rPr lang="en-US" sz="3600" dirty="0"/>
              <a:t>Amygdala &amp; prefrontal cortex (PFC) functioning and connectivity</a:t>
            </a:r>
          </a:p>
        </p:txBody>
      </p:sp>
      <p:sp>
        <p:nvSpPr>
          <p:cNvPr id="3" name="Content Placeholder 2"/>
          <p:cNvSpPr>
            <a:spLocks noGrp="1"/>
          </p:cNvSpPr>
          <p:nvPr>
            <p:ph idx="1"/>
          </p:nvPr>
        </p:nvSpPr>
        <p:spPr>
          <a:xfrm>
            <a:off x="609600" y="1775193"/>
            <a:ext cx="8077200" cy="4625609"/>
          </a:xfrm>
        </p:spPr>
        <p:txBody>
          <a:bodyPr>
            <a:normAutofit/>
          </a:bodyPr>
          <a:lstStyle/>
          <a:p>
            <a:pPr marL="89154" indent="0">
              <a:buNone/>
            </a:pPr>
            <a:endParaRPr lang="en-US" sz="2400" dirty="0"/>
          </a:p>
          <a:p>
            <a:pPr>
              <a:spcAft>
                <a:spcPts val="600"/>
              </a:spcAft>
            </a:pPr>
            <a:r>
              <a:rPr lang="en-US" dirty="0"/>
              <a:t>Associated with emotion regulation</a:t>
            </a:r>
          </a:p>
          <a:p>
            <a:pPr>
              <a:spcAft>
                <a:spcPts val="600"/>
              </a:spcAft>
            </a:pPr>
            <a:r>
              <a:rPr lang="en-US" dirty="0"/>
              <a:t>Early parenting can impact amygdala-PFC circuitry</a:t>
            </a:r>
          </a:p>
          <a:p>
            <a:pPr lvl="1">
              <a:spcAft>
                <a:spcPts val="600"/>
              </a:spcAft>
            </a:pPr>
            <a:r>
              <a:rPr lang="en-US" dirty="0"/>
              <a:t>Causal evidence from animal work</a:t>
            </a:r>
          </a:p>
          <a:p>
            <a:pPr lvl="2">
              <a:spcAft>
                <a:spcPts val="600"/>
              </a:spcAft>
            </a:pPr>
            <a:r>
              <a:rPr lang="en-US" dirty="0"/>
              <a:t>Amygdala-mediated pathway in nonhuman animals</a:t>
            </a:r>
          </a:p>
          <a:p>
            <a:pPr lvl="1">
              <a:spcAft>
                <a:spcPts val="600"/>
              </a:spcAft>
            </a:pPr>
            <a:r>
              <a:rPr lang="en-US" dirty="0"/>
              <a:t>Correlational evidence from research with humans</a:t>
            </a:r>
          </a:p>
          <a:p>
            <a:pPr marL="342900" lvl="1" indent="0">
              <a:spcAft>
                <a:spcPts val="600"/>
              </a:spcAft>
              <a:buNone/>
            </a:pPr>
            <a:endParaRPr lang="en-US" dirty="0"/>
          </a:p>
          <a:p>
            <a:pPr>
              <a:spcAft>
                <a:spcPts val="600"/>
              </a:spcAft>
              <a:buFont typeface="Wingdings" pitchFamily="2" charset="2"/>
              <a:buChar char="v"/>
            </a:pPr>
            <a:r>
              <a:rPr lang="en-US" dirty="0"/>
              <a:t>Early interventions as an opportunity to causally link parenting to human brain development</a:t>
            </a:r>
          </a:p>
          <a:p>
            <a:endParaRPr lang="en-US" dirty="0"/>
          </a:p>
        </p:txBody>
      </p:sp>
      <p:sp>
        <p:nvSpPr>
          <p:cNvPr id="8" name="Rectangle 3">
            <a:extLst>
              <a:ext uri="{FF2B5EF4-FFF2-40B4-BE49-F238E27FC236}">
                <a16:creationId xmlns:a16="http://schemas.microsoft.com/office/drawing/2014/main" id="{A995AB17-C9B2-1589-E119-962E57A5071E}"/>
              </a:ext>
            </a:extLst>
          </p:cNvPr>
          <p:cNvSpPr txBox="1">
            <a:spLocks noChangeArrowheads="1"/>
          </p:cNvSpPr>
          <p:nvPr/>
        </p:nvSpPr>
        <p:spPr>
          <a:xfrm>
            <a:off x="8153400" y="6475566"/>
            <a:ext cx="838200" cy="247650"/>
          </a:xfrm>
          <a:prstGeom prst="rect">
            <a:avLst/>
          </a:prstGeom>
        </p:spPr>
        <p:txBody>
          <a:bodyPr vert="horz" lIns="118872" tIns="0" rIns="45720" bIns="0" rtlCol="0" anchor="b">
            <a:normAutofit/>
          </a:bodyPr>
          <a:lstStyle>
            <a:lvl1pPr marL="0" indent="0" algn="l" rtl="0" eaLnBrk="1" latinLnBrk="0" hangingPunct="1">
              <a:spcBef>
                <a:spcPts val="0"/>
              </a:spcBef>
              <a:buClr>
                <a:schemeClr val="accent1"/>
              </a:buClr>
              <a:buSzPct val="80000"/>
              <a:buFont typeface="Wingdings 2"/>
              <a:buNone/>
              <a:defRPr kumimoji="0" sz="1500" kern="1200">
                <a:solidFill>
                  <a:srgbClr val="FFFFFF"/>
                </a:solidFill>
                <a:latin typeface="+mn-lt"/>
                <a:ea typeface="+mn-ea"/>
                <a:cs typeface="+mn-cs"/>
              </a:defRPr>
            </a:lvl1pPr>
            <a:lvl2pPr marL="342900" indent="0" algn="ctr" rtl="0" eaLnBrk="1" latinLnBrk="0" hangingPunct="1">
              <a:spcBef>
                <a:spcPct val="20000"/>
              </a:spcBef>
              <a:buClr>
                <a:schemeClr val="accent2"/>
              </a:buClr>
              <a:buSzPct val="90000"/>
              <a:buFont typeface="Wingdings"/>
              <a:buNone/>
              <a:defRPr kumimoji="0" sz="2100" kern="1200">
                <a:solidFill>
                  <a:schemeClr val="tx1">
                    <a:tint val="75000"/>
                  </a:schemeClr>
                </a:solidFill>
                <a:latin typeface="+mn-lt"/>
                <a:ea typeface="+mn-ea"/>
                <a:cs typeface="+mn-cs"/>
              </a:defRPr>
            </a:lvl2pPr>
            <a:lvl3pPr marL="685800" indent="0" algn="ctr" rtl="0" eaLnBrk="1" latinLnBrk="0" hangingPunct="1">
              <a:spcBef>
                <a:spcPct val="20000"/>
              </a:spcBef>
              <a:buClr>
                <a:schemeClr val="accent3"/>
              </a:buClr>
              <a:buFont typeface="Arial"/>
              <a:buNone/>
              <a:defRPr kumimoji="0" sz="1800" kern="1200">
                <a:solidFill>
                  <a:schemeClr val="tx1">
                    <a:tint val="75000"/>
                  </a:schemeClr>
                </a:solidFill>
                <a:latin typeface="+mn-lt"/>
                <a:ea typeface="+mn-ea"/>
                <a:cs typeface="+mn-cs"/>
              </a:defRPr>
            </a:lvl3pPr>
            <a:lvl4pPr marL="1028700" indent="0" algn="ctr" rtl="0" eaLnBrk="1" latinLnBrk="0" hangingPunct="1">
              <a:spcBef>
                <a:spcPct val="20000"/>
              </a:spcBef>
              <a:buClr>
                <a:schemeClr val="accent4"/>
              </a:buClr>
              <a:buFont typeface="Arial"/>
              <a:buNone/>
              <a:defRPr kumimoji="0" sz="1500" kern="1200">
                <a:solidFill>
                  <a:schemeClr val="tx1">
                    <a:tint val="75000"/>
                  </a:schemeClr>
                </a:solidFill>
                <a:latin typeface="+mn-lt"/>
                <a:ea typeface="+mn-ea"/>
                <a:cs typeface="+mn-cs"/>
              </a:defRPr>
            </a:lvl4pPr>
            <a:lvl5pPr marL="1371600" indent="0" algn="ctr" rtl="0" eaLnBrk="1" latinLnBrk="0" hangingPunct="1">
              <a:spcBef>
                <a:spcPct val="20000"/>
              </a:spcBef>
              <a:buClr>
                <a:schemeClr val="accent5"/>
              </a:buClr>
              <a:buFont typeface="Wingdings 3"/>
              <a:buNone/>
              <a:defRPr kumimoji="0" lang="en-US" sz="1500" kern="1200">
                <a:solidFill>
                  <a:schemeClr val="tx1">
                    <a:tint val="75000"/>
                  </a:schemeClr>
                </a:solidFill>
                <a:latin typeface="+mn-lt"/>
                <a:ea typeface="+mn-ea"/>
                <a:cs typeface="+mn-cs"/>
              </a:defRPr>
            </a:lvl5pPr>
            <a:lvl6pPr marL="1714500" indent="0" algn="ctr" rtl="0" eaLnBrk="1" latinLnBrk="0" hangingPunct="1">
              <a:spcBef>
                <a:spcPct val="20000"/>
              </a:spcBef>
              <a:buClr>
                <a:schemeClr val="accent6"/>
              </a:buClr>
              <a:buSzPct val="100000"/>
              <a:buFont typeface="Wingdings 2"/>
              <a:buNone/>
              <a:defRPr kumimoji="0" sz="1500" kern="1200">
                <a:solidFill>
                  <a:schemeClr val="tx1">
                    <a:tint val="75000"/>
                  </a:schemeClr>
                </a:solidFill>
                <a:latin typeface="+mn-lt"/>
                <a:ea typeface="+mn-ea"/>
                <a:cs typeface="+mn-cs"/>
              </a:defRPr>
            </a:lvl6pPr>
            <a:lvl7pPr marL="2057400" indent="0" algn="ctr" rtl="0" eaLnBrk="1" latinLnBrk="0" hangingPunct="1">
              <a:spcBef>
                <a:spcPct val="20000"/>
              </a:spcBef>
              <a:buClr>
                <a:schemeClr val="accent1"/>
              </a:buClr>
              <a:buSzPct val="100000"/>
              <a:buFont typeface="Wingdings 2"/>
              <a:buNone/>
              <a:defRPr kumimoji="0" sz="1350" kern="1200">
                <a:solidFill>
                  <a:schemeClr val="tx1">
                    <a:tint val="75000"/>
                  </a:schemeClr>
                </a:solidFill>
                <a:latin typeface="+mn-lt"/>
                <a:ea typeface="+mn-ea"/>
                <a:cs typeface="+mn-cs"/>
              </a:defRPr>
            </a:lvl7pPr>
            <a:lvl8pPr marL="2400300" indent="0" algn="ctr" rtl="0" eaLnBrk="1" latinLnBrk="0" hangingPunct="1">
              <a:spcBef>
                <a:spcPct val="20000"/>
              </a:spcBef>
              <a:buClr>
                <a:schemeClr val="accent2"/>
              </a:buClr>
              <a:buFont typeface="Wingdings 2" pitchFamily="18" charset="2"/>
              <a:buNone/>
              <a:defRPr kumimoji="0" sz="1350" kern="1200">
                <a:solidFill>
                  <a:schemeClr val="tx1">
                    <a:tint val="75000"/>
                  </a:schemeClr>
                </a:solidFill>
                <a:latin typeface="+mn-lt"/>
                <a:ea typeface="+mn-ea"/>
                <a:cs typeface="+mn-cs"/>
              </a:defRPr>
            </a:lvl8pPr>
            <a:lvl9pPr marL="2743200" indent="0" algn="ctr" rtl="0" eaLnBrk="1" latinLnBrk="0" hangingPunct="1">
              <a:spcBef>
                <a:spcPct val="20000"/>
              </a:spcBef>
              <a:buClr>
                <a:schemeClr val="accent3"/>
              </a:buClr>
              <a:buFont typeface="Wingdings 2" pitchFamily="18" charset="2"/>
              <a:buNone/>
              <a:defRPr kumimoji="0" sz="1350" kern="1200" baseline="0">
                <a:solidFill>
                  <a:schemeClr val="tx1">
                    <a:tint val="75000"/>
                  </a:schemeClr>
                </a:solidFill>
                <a:latin typeface="+mn-lt"/>
                <a:ea typeface="+mn-ea"/>
                <a:cs typeface="+mn-cs"/>
              </a:defRPr>
            </a:lvl9pPr>
            <a:extLst/>
          </a:lstStyle>
          <a:p>
            <a:pPr marL="0" marR="0" lvl="0" indent="0" algn="ctr" defTabSz="914400" rtl="0" eaLnBrk="1" fontAlgn="auto" latinLnBrk="0" hangingPunct="1">
              <a:lnSpc>
                <a:spcPct val="90000"/>
              </a:lnSpc>
              <a:spcBef>
                <a:spcPts val="0"/>
              </a:spcBef>
              <a:spcAft>
                <a:spcPts val="0"/>
              </a:spcAft>
              <a:buClr>
                <a:srgbClr val="F0AD00"/>
              </a:buClr>
              <a:buSzPct val="80000"/>
              <a:buFont typeface="Wingdings 2"/>
              <a:buNone/>
              <a:tabLst/>
              <a:defRPr/>
            </a:pPr>
            <a:r>
              <a:rPr kumimoji="0" lang="en-US" sz="1800" b="0" i="0" u="none" strike="noStrike" kern="1200" cap="none" spc="0" normalizeH="0" baseline="0" noProof="0" dirty="0">
                <a:ln>
                  <a:noFill/>
                </a:ln>
                <a:solidFill>
                  <a:prstClr val="black"/>
                </a:solidFill>
                <a:effectLst/>
                <a:uLnTx/>
                <a:uFillTx/>
                <a:latin typeface="Corbel"/>
                <a:ea typeface="+mn-ea"/>
                <a:cs typeface="+mn-cs"/>
              </a:rPr>
              <a:t>Lerner</a:t>
            </a:r>
          </a:p>
        </p:txBody>
      </p:sp>
    </p:spTree>
    <p:extLst>
      <p:ext uri="{BB962C8B-B14F-4D97-AF65-F5344CB8AC3E}">
        <p14:creationId xmlns:p14="http://schemas.microsoft.com/office/powerpoint/2010/main" val="9736012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F831B-9E04-B738-DE38-AF85181B2D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E4F45D-8F78-42FE-CB0A-4EF18BA65C5D}"/>
              </a:ext>
            </a:extLst>
          </p:cNvPr>
          <p:cNvSpPr>
            <a:spLocks noGrp="1"/>
          </p:cNvSpPr>
          <p:nvPr>
            <p:ph type="title"/>
          </p:nvPr>
        </p:nvSpPr>
        <p:spPr/>
        <p:txBody>
          <a:bodyPr>
            <a:normAutofit/>
          </a:bodyPr>
          <a:lstStyle/>
          <a:p>
            <a:r>
              <a:rPr lang="en-US" dirty="0"/>
              <a:t>RCT: leveraging an early parenting intervention</a:t>
            </a:r>
          </a:p>
        </p:txBody>
      </p:sp>
      <p:sp>
        <p:nvSpPr>
          <p:cNvPr id="3" name="Content Placeholder 2">
            <a:extLst>
              <a:ext uri="{FF2B5EF4-FFF2-40B4-BE49-F238E27FC236}">
                <a16:creationId xmlns:a16="http://schemas.microsoft.com/office/drawing/2014/main" id="{E4CFBA94-4F58-8CE6-F470-B9CD1D5EDED8}"/>
              </a:ext>
            </a:extLst>
          </p:cNvPr>
          <p:cNvSpPr>
            <a:spLocks noGrp="1"/>
          </p:cNvSpPr>
          <p:nvPr>
            <p:ph idx="1"/>
          </p:nvPr>
        </p:nvSpPr>
        <p:spPr/>
        <p:txBody>
          <a:bodyPr>
            <a:normAutofit fontScale="92500"/>
          </a:bodyPr>
          <a:lstStyle/>
          <a:p>
            <a:r>
              <a:rPr lang="en-US" dirty="0"/>
              <a:t>Attachment and Biobehavioral Catch-up (ABC) intervention</a:t>
            </a:r>
          </a:p>
          <a:p>
            <a:pPr lvl="1"/>
            <a:r>
              <a:rPr lang="en-US" dirty="0"/>
              <a:t>Targets parental nurturance and </a:t>
            </a:r>
            <a:r>
              <a:rPr lang="en-US" b="1" dirty="0">
                <a:solidFill>
                  <a:schemeClr val="accent6"/>
                </a:solidFill>
              </a:rPr>
              <a:t>sensitivity</a:t>
            </a:r>
          </a:p>
          <a:p>
            <a:pPr marL="342900" lvl="1" indent="0">
              <a:buNone/>
            </a:pPr>
            <a:endParaRPr lang="en-US" dirty="0"/>
          </a:p>
          <a:p>
            <a:r>
              <a:rPr lang="en-US" dirty="0"/>
              <a:t>High-risk sample; children referred from CPS randomly assigned to receive ABC or control intervention </a:t>
            </a:r>
          </a:p>
          <a:p>
            <a:pPr lvl="1"/>
            <a:r>
              <a:rPr lang="en-US" dirty="0"/>
              <a:t>Control: Developmental Education for Families (DEF) – targets motor skills, cognition, language (parental sensitivity aspects removed)</a:t>
            </a:r>
          </a:p>
          <a:p>
            <a:pPr marL="342900" lvl="1" indent="0">
              <a:buNone/>
            </a:pPr>
            <a:endParaRPr lang="en-US" dirty="0"/>
          </a:p>
          <a:p>
            <a:r>
              <a:rPr lang="en-US" dirty="0"/>
              <a:t>Current: fMRI sub-study</a:t>
            </a:r>
          </a:p>
          <a:p>
            <a:pPr lvl="1"/>
            <a:r>
              <a:rPr lang="en-US" dirty="0"/>
              <a:t>54 children from high-risk sample </a:t>
            </a:r>
          </a:p>
          <a:p>
            <a:pPr lvl="2"/>
            <a:r>
              <a:rPr lang="en-US" b="1" dirty="0"/>
              <a:t>ABC (experimental) intervention</a:t>
            </a:r>
            <a:r>
              <a:rPr lang="en-US" dirty="0"/>
              <a:t>: n = 21; </a:t>
            </a:r>
            <a:r>
              <a:rPr lang="en-US" b="1" dirty="0"/>
              <a:t>DEF (control) intervention</a:t>
            </a:r>
            <a:r>
              <a:rPr lang="en-US" dirty="0"/>
              <a:t>: n = 20</a:t>
            </a:r>
          </a:p>
          <a:p>
            <a:pPr lvl="1"/>
            <a:r>
              <a:rPr lang="en-US" dirty="0"/>
              <a:t>26 children from new sample (no intervention, no history w/ CPS)</a:t>
            </a:r>
          </a:p>
          <a:p>
            <a:pPr lvl="2"/>
            <a:r>
              <a:rPr lang="en-US" b="1" dirty="0"/>
              <a:t>Low-risk (comparison group) </a:t>
            </a:r>
            <a:r>
              <a:rPr lang="en-US" dirty="0"/>
              <a:t>: n = 19</a:t>
            </a:r>
          </a:p>
          <a:p>
            <a:endParaRPr lang="en-US" dirty="0"/>
          </a:p>
        </p:txBody>
      </p:sp>
      <p:sp>
        <p:nvSpPr>
          <p:cNvPr id="8" name="Rectangle 3">
            <a:extLst>
              <a:ext uri="{FF2B5EF4-FFF2-40B4-BE49-F238E27FC236}">
                <a16:creationId xmlns:a16="http://schemas.microsoft.com/office/drawing/2014/main" id="{4C2EC6C2-A0B3-6D54-4F6D-44E2289C58AA}"/>
              </a:ext>
            </a:extLst>
          </p:cNvPr>
          <p:cNvSpPr txBox="1">
            <a:spLocks noChangeArrowheads="1"/>
          </p:cNvSpPr>
          <p:nvPr/>
        </p:nvSpPr>
        <p:spPr>
          <a:xfrm>
            <a:off x="8153400" y="6475566"/>
            <a:ext cx="838200" cy="247650"/>
          </a:xfrm>
          <a:prstGeom prst="rect">
            <a:avLst/>
          </a:prstGeom>
        </p:spPr>
        <p:txBody>
          <a:bodyPr vert="horz" lIns="118872" tIns="0" rIns="45720" bIns="0" rtlCol="0" anchor="b">
            <a:normAutofit/>
          </a:bodyPr>
          <a:lstStyle>
            <a:lvl1pPr marL="0" indent="0" algn="l" rtl="0" eaLnBrk="1" latinLnBrk="0" hangingPunct="1">
              <a:spcBef>
                <a:spcPts val="0"/>
              </a:spcBef>
              <a:buClr>
                <a:schemeClr val="accent1"/>
              </a:buClr>
              <a:buSzPct val="80000"/>
              <a:buFont typeface="Wingdings 2"/>
              <a:buNone/>
              <a:defRPr kumimoji="0" sz="1500" kern="1200">
                <a:solidFill>
                  <a:srgbClr val="FFFFFF"/>
                </a:solidFill>
                <a:latin typeface="+mn-lt"/>
                <a:ea typeface="+mn-ea"/>
                <a:cs typeface="+mn-cs"/>
              </a:defRPr>
            </a:lvl1pPr>
            <a:lvl2pPr marL="342900" indent="0" algn="ctr" rtl="0" eaLnBrk="1" latinLnBrk="0" hangingPunct="1">
              <a:spcBef>
                <a:spcPct val="20000"/>
              </a:spcBef>
              <a:buClr>
                <a:schemeClr val="accent2"/>
              </a:buClr>
              <a:buSzPct val="90000"/>
              <a:buFont typeface="Wingdings"/>
              <a:buNone/>
              <a:defRPr kumimoji="0" sz="2100" kern="1200">
                <a:solidFill>
                  <a:schemeClr val="tx1">
                    <a:tint val="75000"/>
                  </a:schemeClr>
                </a:solidFill>
                <a:latin typeface="+mn-lt"/>
                <a:ea typeface="+mn-ea"/>
                <a:cs typeface="+mn-cs"/>
              </a:defRPr>
            </a:lvl2pPr>
            <a:lvl3pPr marL="685800" indent="0" algn="ctr" rtl="0" eaLnBrk="1" latinLnBrk="0" hangingPunct="1">
              <a:spcBef>
                <a:spcPct val="20000"/>
              </a:spcBef>
              <a:buClr>
                <a:schemeClr val="accent3"/>
              </a:buClr>
              <a:buFont typeface="Arial"/>
              <a:buNone/>
              <a:defRPr kumimoji="0" sz="1800" kern="1200">
                <a:solidFill>
                  <a:schemeClr val="tx1">
                    <a:tint val="75000"/>
                  </a:schemeClr>
                </a:solidFill>
                <a:latin typeface="+mn-lt"/>
                <a:ea typeface="+mn-ea"/>
                <a:cs typeface="+mn-cs"/>
              </a:defRPr>
            </a:lvl3pPr>
            <a:lvl4pPr marL="1028700" indent="0" algn="ctr" rtl="0" eaLnBrk="1" latinLnBrk="0" hangingPunct="1">
              <a:spcBef>
                <a:spcPct val="20000"/>
              </a:spcBef>
              <a:buClr>
                <a:schemeClr val="accent4"/>
              </a:buClr>
              <a:buFont typeface="Arial"/>
              <a:buNone/>
              <a:defRPr kumimoji="0" sz="1500" kern="1200">
                <a:solidFill>
                  <a:schemeClr val="tx1">
                    <a:tint val="75000"/>
                  </a:schemeClr>
                </a:solidFill>
                <a:latin typeface="+mn-lt"/>
                <a:ea typeface="+mn-ea"/>
                <a:cs typeface="+mn-cs"/>
              </a:defRPr>
            </a:lvl4pPr>
            <a:lvl5pPr marL="1371600" indent="0" algn="ctr" rtl="0" eaLnBrk="1" latinLnBrk="0" hangingPunct="1">
              <a:spcBef>
                <a:spcPct val="20000"/>
              </a:spcBef>
              <a:buClr>
                <a:schemeClr val="accent5"/>
              </a:buClr>
              <a:buFont typeface="Wingdings 3"/>
              <a:buNone/>
              <a:defRPr kumimoji="0" lang="en-US" sz="1500" kern="1200">
                <a:solidFill>
                  <a:schemeClr val="tx1">
                    <a:tint val="75000"/>
                  </a:schemeClr>
                </a:solidFill>
                <a:latin typeface="+mn-lt"/>
                <a:ea typeface="+mn-ea"/>
                <a:cs typeface="+mn-cs"/>
              </a:defRPr>
            </a:lvl5pPr>
            <a:lvl6pPr marL="1714500" indent="0" algn="ctr" rtl="0" eaLnBrk="1" latinLnBrk="0" hangingPunct="1">
              <a:spcBef>
                <a:spcPct val="20000"/>
              </a:spcBef>
              <a:buClr>
                <a:schemeClr val="accent6"/>
              </a:buClr>
              <a:buSzPct val="100000"/>
              <a:buFont typeface="Wingdings 2"/>
              <a:buNone/>
              <a:defRPr kumimoji="0" sz="1500" kern="1200">
                <a:solidFill>
                  <a:schemeClr val="tx1">
                    <a:tint val="75000"/>
                  </a:schemeClr>
                </a:solidFill>
                <a:latin typeface="+mn-lt"/>
                <a:ea typeface="+mn-ea"/>
                <a:cs typeface="+mn-cs"/>
              </a:defRPr>
            </a:lvl6pPr>
            <a:lvl7pPr marL="2057400" indent="0" algn="ctr" rtl="0" eaLnBrk="1" latinLnBrk="0" hangingPunct="1">
              <a:spcBef>
                <a:spcPct val="20000"/>
              </a:spcBef>
              <a:buClr>
                <a:schemeClr val="accent1"/>
              </a:buClr>
              <a:buSzPct val="100000"/>
              <a:buFont typeface="Wingdings 2"/>
              <a:buNone/>
              <a:defRPr kumimoji="0" sz="1350" kern="1200">
                <a:solidFill>
                  <a:schemeClr val="tx1">
                    <a:tint val="75000"/>
                  </a:schemeClr>
                </a:solidFill>
                <a:latin typeface="+mn-lt"/>
                <a:ea typeface="+mn-ea"/>
                <a:cs typeface="+mn-cs"/>
              </a:defRPr>
            </a:lvl7pPr>
            <a:lvl8pPr marL="2400300" indent="0" algn="ctr" rtl="0" eaLnBrk="1" latinLnBrk="0" hangingPunct="1">
              <a:spcBef>
                <a:spcPct val="20000"/>
              </a:spcBef>
              <a:buClr>
                <a:schemeClr val="accent2"/>
              </a:buClr>
              <a:buFont typeface="Wingdings 2" pitchFamily="18" charset="2"/>
              <a:buNone/>
              <a:defRPr kumimoji="0" sz="1350" kern="1200">
                <a:solidFill>
                  <a:schemeClr val="tx1">
                    <a:tint val="75000"/>
                  </a:schemeClr>
                </a:solidFill>
                <a:latin typeface="+mn-lt"/>
                <a:ea typeface="+mn-ea"/>
                <a:cs typeface="+mn-cs"/>
              </a:defRPr>
            </a:lvl8pPr>
            <a:lvl9pPr marL="2743200" indent="0" algn="ctr" rtl="0" eaLnBrk="1" latinLnBrk="0" hangingPunct="1">
              <a:spcBef>
                <a:spcPct val="20000"/>
              </a:spcBef>
              <a:buClr>
                <a:schemeClr val="accent3"/>
              </a:buClr>
              <a:buFont typeface="Wingdings 2" pitchFamily="18" charset="2"/>
              <a:buNone/>
              <a:defRPr kumimoji="0" sz="1350" kern="1200" baseline="0">
                <a:solidFill>
                  <a:schemeClr val="tx1">
                    <a:tint val="75000"/>
                  </a:schemeClr>
                </a:solidFill>
                <a:latin typeface="+mn-lt"/>
                <a:ea typeface="+mn-ea"/>
                <a:cs typeface="+mn-cs"/>
              </a:defRPr>
            </a:lvl9pPr>
            <a:extLst/>
          </a:lstStyle>
          <a:p>
            <a:pPr marL="0" marR="0" lvl="0" indent="0" algn="ctr" defTabSz="914400" rtl="0" eaLnBrk="1" fontAlgn="auto" latinLnBrk="0" hangingPunct="1">
              <a:lnSpc>
                <a:spcPct val="90000"/>
              </a:lnSpc>
              <a:spcBef>
                <a:spcPts val="0"/>
              </a:spcBef>
              <a:spcAft>
                <a:spcPts val="0"/>
              </a:spcAft>
              <a:buClr>
                <a:srgbClr val="F0AD00"/>
              </a:buClr>
              <a:buSzPct val="80000"/>
              <a:buFont typeface="Wingdings 2"/>
              <a:buNone/>
              <a:tabLst/>
              <a:defRPr/>
            </a:pPr>
            <a:r>
              <a:rPr kumimoji="0" lang="en-US" sz="1800" b="0" i="0" u="none" strike="noStrike" kern="1200" cap="none" spc="0" normalizeH="0" baseline="0" noProof="0" dirty="0">
                <a:ln>
                  <a:noFill/>
                </a:ln>
                <a:solidFill>
                  <a:prstClr val="black"/>
                </a:solidFill>
                <a:effectLst/>
                <a:uLnTx/>
                <a:uFillTx/>
                <a:latin typeface="Corbel"/>
                <a:ea typeface="+mn-ea"/>
                <a:cs typeface="+mn-cs"/>
              </a:rPr>
              <a:t>Lerner</a:t>
            </a:r>
          </a:p>
        </p:txBody>
      </p:sp>
    </p:spTree>
    <p:extLst>
      <p:ext uri="{BB962C8B-B14F-4D97-AF65-F5344CB8AC3E}">
        <p14:creationId xmlns:p14="http://schemas.microsoft.com/office/powerpoint/2010/main" val="174733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8AE1E-78F4-1FAC-4ED3-C9137904C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EDA4D4-6E0C-E9B5-082E-1E243F58AD83}"/>
              </a:ext>
            </a:extLst>
          </p:cNvPr>
          <p:cNvSpPr>
            <a:spLocks noGrp="1"/>
          </p:cNvSpPr>
          <p:nvPr>
            <p:ph type="title"/>
          </p:nvPr>
        </p:nvSpPr>
        <p:spPr/>
        <p:txBody>
          <a:bodyPr>
            <a:normAutofit/>
          </a:bodyPr>
          <a:lstStyle/>
          <a:p>
            <a:r>
              <a:rPr lang="en-US" dirty="0"/>
              <a:t>Blood oxygen level-dependent (BOLD) activation </a:t>
            </a:r>
            <a:r>
              <a:rPr lang="en-US" i="1" dirty="0"/>
              <a:t>in response to face stimuli</a:t>
            </a:r>
          </a:p>
        </p:txBody>
      </p:sp>
      <p:sp>
        <p:nvSpPr>
          <p:cNvPr id="3" name="Content Placeholder 2">
            <a:extLst>
              <a:ext uri="{FF2B5EF4-FFF2-40B4-BE49-F238E27FC236}">
                <a16:creationId xmlns:a16="http://schemas.microsoft.com/office/drawing/2014/main" id="{D28996D3-3B4B-E7A0-2AAD-0133216677F0}"/>
              </a:ext>
            </a:extLst>
          </p:cNvPr>
          <p:cNvSpPr>
            <a:spLocks noGrp="1"/>
          </p:cNvSpPr>
          <p:nvPr>
            <p:ph idx="1"/>
          </p:nvPr>
        </p:nvSpPr>
        <p:spPr>
          <a:xfrm>
            <a:off x="11509" y="1605776"/>
            <a:ext cx="5252081" cy="5123016"/>
          </a:xfrm>
        </p:spPr>
        <p:txBody>
          <a:bodyPr>
            <a:normAutofit/>
          </a:bodyPr>
          <a:lstStyle/>
          <a:p>
            <a:pPr>
              <a:spcAft>
                <a:spcPts val="600"/>
              </a:spcAft>
            </a:pPr>
            <a:r>
              <a:rPr lang="en-US" sz="2000" dirty="0"/>
              <a:t>Any face vs. Blank screen stimulus</a:t>
            </a:r>
            <a:endParaRPr lang="en-US" sz="1800" dirty="0"/>
          </a:p>
          <a:p>
            <a:pPr lvl="1">
              <a:spcAft>
                <a:spcPts val="600"/>
              </a:spcAft>
            </a:pPr>
            <a:r>
              <a:rPr lang="en-US" sz="1800" dirty="0"/>
              <a:t>Block-design task</a:t>
            </a:r>
          </a:p>
          <a:p>
            <a:pPr lvl="1">
              <a:spcAft>
                <a:spcPts val="600"/>
              </a:spcAft>
            </a:pPr>
            <a:r>
              <a:rPr lang="en-US" sz="1800" dirty="0"/>
              <a:t>Fearful &amp; neutral faces combined (no group differences in fear minus neutral contrasts)</a:t>
            </a:r>
          </a:p>
          <a:p>
            <a:pPr marL="342900" lvl="1" indent="0">
              <a:spcAft>
                <a:spcPts val="600"/>
              </a:spcAft>
              <a:buNone/>
            </a:pPr>
            <a:endParaRPr lang="en-US" sz="1800" dirty="0"/>
          </a:p>
          <a:p>
            <a:pPr>
              <a:spcAft>
                <a:spcPts val="600"/>
              </a:spcAft>
            </a:pPr>
            <a:r>
              <a:rPr lang="en-US" sz="2100" b="1" dirty="0"/>
              <a:t>Greater</a:t>
            </a:r>
            <a:r>
              <a:rPr lang="en-US" sz="2100" dirty="0"/>
              <a:t> </a:t>
            </a:r>
            <a:r>
              <a:rPr lang="en-US" sz="2100" dirty="0">
                <a:sym typeface="Wingdings" pitchFamily="2" charset="2"/>
              </a:rPr>
              <a:t>BOLD activation in ABC group vs. DEF group</a:t>
            </a:r>
          </a:p>
          <a:p>
            <a:pPr lvl="1">
              <a:spcAft>
                <a:spcPts val="600"/>
              </a:spcAft>
            </a:pPr>
            <a:r>
              <a:rPr lang="en-US" sz="1800" dirty="0">
                <a:sym typeface="Wingdings" pitchFamily="2" charset="2"/>
              </a:rPr>
              <a:t>Significant difference between intervention groups (</a:t>
            </a:r>
            <a:r>
              <a:rPr lang="en-US" sz="1800" i="1" dirty="0">
                <a:sym typeface="Wingdings" pitchFamily="2" charset="2"/>
              </a:rPr>
              <a:t>p</a:t>
            </a:r>
            <a:r>
              <a:rPr lang="en-US" sz="1800" dirty="0">
                <a:sym typeface="Wingdings" pitchFamily="2" charset="2"/>
              </a:rPr>
              <a:t> = .003)</a:t>
            </a:r>
          </a:p>
          <a:p>
            <a:pPr lvl="1">
              <a:spcAft>
                <a:spcPts val="600"/>
              </a:spcAft>
            </a:pPr>
            <a:r>
              <a:rPr lang="en-US" sz="1800" dirty="0">
                <a:sym typeface="Wingdings" pitchFamily="2" charset="2"/>
              </a:rPr>
              <a:t>No significant difference for either intervention group compared to low-risk comparison group (</a:t>
            </a:r>
            <a:r>
              <a:rPr lang="en-US" sz="1800" i="1" dirty="0" err="1">
                <a:sym typeface="Wingdings" pitchFamily="2" charset="2"/>
              </a:rPr>
              <a:t>ps</a:t>
            </a:r>
            <a:r>
              <a:rPr lang="en-US" sz="1800" dirty="0">
                <a:sym typeface="Wingdings" pitchFamily="2" charset="2"/>
              </a:rPr>
              <a:t> &gt; .05)</a:t>
            </a:r>
          </a:p>
        </p:txBody>
      </p:sp>
      <p:sp>
        <p:nvSpPr>
          <p:cNvPr id="8" name="Rectangle 3">
            <a:extLst>
              <a:ext uri="{FF2B5EF4-FFF2-40B4-BE49-F238E27FC236}">
                <a16:creationId xmlns:a16="http://schemas.microsoft.com/office/drawing/2014/main" id="{D96E98C3-5F87-2A7F-539C-A806E292B900}"/>
              </a:ext>
            </a:extLst>
          </p:cNvPr>
          <p:cNvSpPr txBox="1">
            <a:spLocks noChangeArrowheads="1"/>
          </p:cNvSpPr>
          <p:nvPr/>
        </p:nvSpPr>
        <p:spPr>
          <a:xfrm>
            <a:off x="38100" y="6485749"/>
            <a:ext cx="838200" cy="247650"/>
          </a:xfrm>
          <a:prstGeom prst="rect">
            <a:avLst/>
          </a:prstGeom>
        </p:spPr>
        <p:txBody>
          <a:bodyPr vert="horz" lIns="118872" tIns="0" rIns="45720" bIns="0" rtlCol="0" anchor="b">
            <a:normAutofit/>
          </a:bodyPr>
          <a:lstStyle>
            <a:lvl1pPr marL="0" indent="0" algn="l" rtl="0" eaLnBrk="1" latinLnBrk="0" hangingPunct="1">
              <a:spcBef>
                <a:spcPts val="0"/>
              </a:spcBef>
              <a:buClr>
                <a:schemeClr val="accent1"/>
              </a:buClr>
              <a:buSzPct val="80000"/>
              <a:buFont typeface="Wingdings 2"/>
              <a:buNone/>
              <a:defRPr kumimoji="0" sz="1500" kern="1200">
                <a:solidFill>
                  <a:srgbClr val="FFFFFF"/>
                </a:solidFill>
                <a:latin typeface="+mn-lt"/>
                <a:ea typeface="+mn-ea"/>
                <a:cs typeface="+mn-cs"/>
              </a:defRPr>
            </a:lvl1pPr>
            <a:lvl2pPr marL="342900" indent="0" algn="ctr" rtl="0" eaLnBrk="1" latinLnBrk="0" hangingPunct="1">
              <a:spcBef>
                <a:spcPct val="20000"/>
              </a:spcBef>
              <a:buClr>
                <a:schemeClr val="accent2"/>
              </a:buClr>
              <a:buSzPct val="90000"/>
              <a:buFont typeface="Wingdings"/>
              <a:buNone/>
              <a:defRPr kumimoji="0" sz="2100" kern="1200">
                <a:solidFill>
                  <a:schemeClr val="tx1">
                    <a:tint val="75000"/>
                  </a:schemeClr>
                </a:solidFill>
                <a:latin typeface="+mn-lt"/>
                <a:ea typeface="+mn-ea"/>
                <a:cs typeface="+mn-cs"/>
              </a:defRPr>
            </a:lvl2pPr>
            <a:lvl3pPr marL="685800" indent="0" algn="ctr" rtl="0" eaLnBrk="1" latinLnBrk="0" hangingPunct="1">
              <a:spcBef>
                <a:spcPct val="20000"/>
              </a:spcBef>
              <a:buClr>
                <a:schemeClr val="accent3"/>
              </a:buClr>
              <a:buFont typeface="Arial"/>
              <a:buNone/>
              <a:defRPr kumimoji="0" sz="1800" kern="1200">
                <a:solidFill>
                  <a:schemeClr val="tx1">
                    <a:tint val="75000"/>
                  </a:schemeClr>
                </a:solidFill>
                <a:latin typeface="+mn-lt"/>
                <a:ea typeface="+mn-ea"/>
                <a:cs typeface="+mn-cs"/>
              </a:defRPr>
            </a:lvl3pPr>
            <a:lvl4pPr marL="1028700" indent="0" algn="ctr" rtl="0" eaLnBrk="1" latinLnBrk="0" hangingPunct="1">
              <a:spcBef>
                <a:spcPct val="20000"/>
              </a:spcBef>
              <a:buClr>
                <a:schemeClr val="accent4"/>
              </a:buClr>
              <a:buFont typeface="Arial"/>
              <a:buNone/>
              <a:defRPr kumimoji="0" sz="1500" kern="1200">
                <a:solidFill>
                  <a:schemeClr val="tx1">
                    <a:tint val="75000"/>
                  </a:schemeClr>
                </a:solidFill>
                <a:latin typeface="+mn-lt"/>
                <a:ea typeface="+mn-ea"/>
                <a:cs typeface="+mn-cs"/>
              </a:defRPr>
            </a:lvl4pPr>
            <a:lvl5pPr marL="1371600" indent="0" algn="ctr" rtl="0" eaLnBrk="1" latinLnBrk="0" hangingPunct="1">
              <a:spcBef>
                <a:spcPct val="20000"/>
              </a:spcBef>
              <a:buClr>
                <a:schemeClr val="accent5"/>
              </a:buClr>
              <a:buFont typeface="Wingdings 3"/>
              <a:buNone/>
              <a:defRPr kumimoji="0" lang="en-US" sz="1500" kern="1200">
                <a:solidFill>
                  <a:schemeClr val="tx1">
                    <a:tint val="75000"/>
                  </a:schemeClr>
                </a:solidFill>
                <a:latin typeface="+mn-lt"/>
                <a:ea typeface="+mn-ea"/>
                <a:cs typeface="+mn-cs"/>
              </a:defRPr>
            </a:lvl5pPr>
            <a:lvl6pPr marL="1714500" indent="0" algn="ctr" rtl="0" eaLnBrk="1" latinLnBrk="0" hangingPunct="1">
              <a:spcBef>
                <a:spcPct val="20000"/>
              </a:spcBef>
              <a:buClr>
                <a:schemeClr val="accent6"/>
              </a:buClr>
              <a:buSzPct val="100000"/>
              <a:buFont typeface="Wingdings 2"/>
              <a:buNone/>
              <a:defRPr kumimoji="0" sz="1500" kern="1200">
                <a:solidFill>
                  <a:schemeClr val="tx1">
                    <a:tint val="75000"/>
                  </a:schemeClr>
                </a:solidFill>
                <a:latin typeface="+mn-lt"/>
                <a:ea typeface="+mn-ea"/>
                <a:cs typeface="+mn-cs"/>
              </a:defRPr>
            </a:lvl6pPr>
            <a:lvl7pPr marL="2057400" indent="0" algn="ctr" rtl="0" eaLnBrk="1" latinLnBrk="0" hangingPunct="1">
              <a:spcBef>
                <a:spcPct val="20000"/>
              </a:spcBef>
              <a:buClr>
                <a:schemeClr val="accent1"/>
              </a:buClr>
              <a:buSzPct val="100000"/>
              <a:buFont typeface="Wingdings 2"/>
              <a:buNone/>
              <a:defRPr kumimoji="0" sz="1350" kern="1200">
                <a:solidFill>
                  <a:schemeClr val="tx1">
                    <a:tint val="75000"/>
                  </a:schemeClr>
                </a:solidFill>
                <a:latin typeface="+mn-lt"/>
                <a:ea typeface="+mn-ea"/>
                <a:cs typeface="+mn-cs"/>
              </a:defRPr>
            </a:lvl7pPr>
            <a:lvl8pPr marL="2400300" indent="0" algn="ctr" rtl="0" eaLnBrk="1" latinLnBrk="0" hangingPunct="1">
              <a:spcBef>
                <a:spcPct val="20000"/>
              </a:spcBef>
              <a:buClr>
                <a:schemeClr val="accent2"/>
              </a:buClr>
              <a:buFont typeface="Wingdings 2" pitchFamily="18" charset="2"/>
              <a:buNone/>
              <a:defRPr kumimoji="0" sz="1350" kern="1200">
                <a:solidFill>
                  <a:schemeClr val="tx1">
                    <a:tint val="75000"/>
                  </a:schemeClr>
                </a:solidFill>
                <a:latin typeface="+mn-lt"/>
                <a:ea typeface="+mn-ea"/>
                <a:cs typeface="+mn-cs"/>
              </a:defRPr>
            </a:lvl8pPr>
            <a:lvl9pPr marL="2743200" indent="0" algn="ctr" rtl="0" eaLnBrk="1" latinLnBrk="0" hangingPunct="1">
              <a:spcBef>
                <a:spcPct val="20000"/>
              </a:spcBef>
              <a:buClr>
                <a:schemeClr val="accent3"/>
              </a:buClr>
              <a:buFont typeface="Wingdings 2" pitchFamily="18" charset="2"/>
              <a:buNone/>
              <a:defRPr kumimoji="0" sz="1350" kern="1200" baseline="0">
                <a:solidFill>
                  <a:schemeClr val="tx1">
                    <a:tint val="75000"/>
                  </a:schemeClr>
                </a:solidFill>
                <a:latin typeface="+mn-lt"/>
                <a:ea typeface="+mn-ea"/>
                <a:cs typeface="+mn-cs"/>
              </a:defRPr>
            </a:lvl9pPr>
            <a:extLst/>
          </a:lstStyle>
          <a:p>
            <a:pPr marL="0" marR="0" lvl="0" indent="0" algn="ctr" defTabSz="914400" rtl="0" eaLnBrk="1" fontAlgn="auto" latinLnBrk="0" hangingPunct="1">
              <a:lnSpc>
                <a:spcPct val="90000"/>
              </a:lnSpc>
              <a:spcBef>
                <a:spcPts val="0"/>
              </a:spcBef>
              <a:spcAft>
                <a:spcPts val="0"/>
              </a:spcAft>
              <a:buClr>
                <a:srgbClr val="F0AD00"/>
              </a:buClr>
              <a:buSzPct val="80000"/>
              <a:buFont typeface="Wingdings 2"/>
              <a:buNone/>
              <a:tabLst/>
              <a:defRPr/>
            </a:pPr>
            <a:r>
              <a:rPr kumimoji="0" lang="en-US" sz="1800" b="0" i="0" u="none" strike="noStrike" kern="1200" cap="none" spc="0" normalizeH="0" baseline="0" noProof="0" dirty="0">
                <a:ln>
                  <a:noFill/>
                </a:ln>
                <a:solidFill>
                  <a:prstClr val="black"/>
                </a:solidFill>
                <a:effectLst/>
                <a:uLnTx/>
                <a:uFillTx/>
                <a:latin typeface="Corbel"/>
                <a:ea typeface="+mn-ea"/>
                <a:cs typeface="+mn-cs"/>
              </a:rPr>
              <a:t>Lerner</a:t>
            </a:r>
          </a:p>
        </p:txBody>
      </p:sp>
      <p:pic>
        <p:nvPicPr>
          <p:cNvPr id="5" name="Picture 4" descr="A close-up of a graph&#10;&#10;Description automatically generated">
            <a:extLst>
              <a:ext uri="{FF2B5EF4-FFF2-40B4-BE49-F238E27FC236}">
                <a16:creationId xmlns:a16="http://schemas.microsoft.com/office/drawing/2014/main" id="{CBE3BBA6-EDA7-463C-2FE4-7710959A9646}"/>
              </a:ext>
            </a:extLst>
          </p:cNvPr>
          <p:cNvPicPr>
            <a:picLocks noChangeAspect="1"/>
          </p:cNvPicPr>
          <p:nvPr/>
        </p:nvPicPr>
        <p:blipFill rotWithShape="1">
          <a:blip r:embed="rId3">
            <a:extLst>
              <a:ext uri="{28A0092B-C50C-407E-A947-70E740481C1C}">
                <a14:useLocalDpi xmlns:a14="http://schemas.microsoft.com/office/drawing/2010/main" val="0"/>
              </a:ext>
            </a:extLst>
          </a:blip>
          <a:srcRect t="2728" b="106"/>
          <a:stretch/>
        </p:blipFill>
        <p:spPr>
          <a:xfrm>
            <a:off x="5249150" y="1524000"/>
            <a:ext cx="3856750" cy="5334000"/>
          </a:xfrm>
          <a:prstGeom prst="rect">
            <a:avLst/>
          </a:prstGeom>
        </p:spPr>
      </p:pic>
    </p:spTree>
    <p:extLst>
      <p:ext uri="{BB962C8B-B14F-4D97-AF65-F5344CB8AC3E}">
        <p14:creationId xmlns:p14="http://schemas.microsoft.com/office/powerpoint/2010/main" val="3041191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94A2B97-1768-3BEB-62F5-DB76017C0D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00DC57-BF8C-88C0-A24E-5A7F6C9B66C1}"/>
              </a:ext>
            </a:extLst>
          </p:cNvPr>
          <p:cNvSpPr>
            <a:spLocks noGrp="1"/>
          </p:cNvSpPr>
          <p:nvPr>
            <p:ph type="title"/>
          </p:nvPr>
        </p:nvSpPr>
        <p:spPr/>
        <p:txBody>
          <a:bodyPr>
            <a:normAutofit/>
          </a:bodyPr>
          <a:lstStyle/>
          <a:p>
            <a:r>
              <a:rPr lang="en-US" dirty="0"/>
              <a:t>Amygdala-seeded functional connectivity</a:t>
            </a:r>
          </a:p>
        </p:txBody>
      </p:sp>
      <p:sp>
        <p:nvSpPr>
          <p:cNvPr id="3" name="Content Placeholder 2">
            <a:extLst>
              <a:ext uri="{FF2B5EF4-FFF2-40B4-BE49-F238E27FC236}">
                <a16:creationId xmlns:a16="http://schemas.microsoft.com/office/drawing/2014/main" id="{B4A252D5-5CAB-D42E-BC78-574404AB664D}"/>
              </a:ext>
            </a:extLst>
          </p:cNvPr>
          <p:cNvSpPr>
            <a:spLocks noGrp="1"/>
          </p:cNvSpPr>
          <p:nvPr>
            <p:ph idx="1"/>
          </p:nvPr>
        </p:nvSpPr>
        <p:spPr>
          <a:xfrm>
            <a:off x="304800" y="1905000"/>
            <a:ext cx="8686800" cy="4818216"/>
          </a:xfrm>
        </p:spPr>
        <p:txBody>
          <a:bodyPr>
            <a:normAutofit/>
          </a:bodyPr>
          <a:lstStyle/>
          <a:p>
            <a:pPr marL="89154" indent="0">
              <a:spcAft>
                <a:spcPts val="600"/>
              </a:spcAft>
              <a:buNone/>
            </a:pPr>
            <a:r>
              <a:rPr lang="en-US" sz="2400" i="1" dirty="0"/>
              <a:t>Connectivity between the amygdala seed (region of activation origin) and a cluster of brain regions (including the right insula and right frontal orbital cortex).</a:t>
            </a:r>
          </a:p>
          <a:p>
            <a:pPr marL="89154" indent="0">
              <a:spcAft>
                <a:spcPts val="600"/>
              </a:spcAft>
              <a:buNone/>
            </a:pPr>
            <a:endParaRPr lang="en-US" i="1" dirty="0"/>
          </a:p>
          <a:p>
            <a:pPr marL="89154" indent="0">
              <a:spcAft>
                <a:spcPts val="600"/>
              </a:spcAft>
              <a:buNone/>
            </a:pPr>
            <a:r>
              <a:rPr lang="en-US" sz="2400" dirty="0"/>
              <a:t>Positive vs. Negative connectivity</a:t>
            </a:r>
            <a:endParaRPr lang="en-US" dirty="0"/>
          </a:p>
          <a:p>
            <a:pPr>
              <a:spcAft>
                <a:spcPts val="600"/>
              </a:spcAft>
            </a:pPr>
            <a:r>
              <a:rPr lang="en-US" sz="2000" b="1" dirty="0"/>
              <a:t>Positive connectivity: </a:t>
            </a:r>
            <a:r>
              <a:rPr lang="en-US" sz="2000" dirty="0"/>
              <a:t>direct relationship between activity in seed region and activity in connected region (e.g., as one increases the other increases)</a:t>
            </a:r>
          </a:p>
          <a:p>
            <a:pPr>
              <a:spcAft>
                <a:spcPts val="600"/>
              </a:spcAft>
            </a:pPr>
            <a:r>
              <a:rPr lang="en-US" sz="2000" b="1" dirty="0"/>
              <a:t>Negative connectivity: </a:t>
            </a:r>
            <a:r>
              <a:rPr lang="en-US" sz="2000" dirty="0"/>
              <a:t>inverse relationship between activity in seed region and activity in connected region (e.g., as one increases the other decreases)</a:t>
            </a:r>
          </a:p>
          <a:p>
            <a:pPr>
              <a:spcAft>
                <a:spcPts val="600"/>
              </a:spcAft>
            </a:pPr>
            <a:endParaRPr lang="en-US" sz="2000" dirty="0"/>
          </a:p>
          <a:p>
            <a:pPr marL="89154" indent="0">
              <a:spcAft>
                <a:spcPts val="600"/>
              </a:spcAft>
              <a:buNone/>
            </a:pPr>
            <a:r>
              <a:rPr lang="en-US" sz="2000" dirty="0"/>
              <a:t>“Amygdala-PFC connectivity”</a:t>
            </a:r>
          </a:p>
          <a:p>
            <a:pPr marL="89154" indent="0">
              <a:spcAft>
                <a:spcPts val="600"/>
              </a:spcAft>
              <a:buNone/>
            </a:pPr>
            <a:endParaRPr lang="en-US" sz="2000" dirty="0"/>
          </a:p>
        </p:txBody>
      </p:sp>
      <p:sp>
        <p:nvSpPr>
          <p:cNvPr id="8" name="Rectangle 3">
            <a:extLst>
              <a:ext uri="{FF2B5EF4-FFF2-40B4-BE49-F238E27FC236}">
                <a16:creationId xmlns:a16="http://schemas.microsoft.com/office/drawing/2014/main" id="{F7998570-8332-A462-D75E-9902D4DCB240}"/>
              </a:ext>
            </a:extLst>
          </p:cNvPr>
          <p:cNvSpPr txBox="1">
            <a:spLocks noChangeArrowheads="1"/>
          </p:cNvSpPr>
          <p:nvPr/>
        </p:nvSpPr>
        <p:spPr>
          <a:xfrm>
            <a:off x="8153400" y="6475566"/>
            <a:ext cx="838200" cy="247650"/>
          </a:xfrm>
          <a:prstGeom prst="rect">
            <a:avLst/>
          </a:prstGeom>
        </p:spPr>
        <p:txBody>
          <a:bodyPr vert="horz" lIns="118872" tIns="0" rIns="45720" bIns="0" rtlCol="0" anchor="b">
            <a:normAutofit/>
          </a:bodyPr>
          <a:lstStyle>
            <a:lvl1pPr marL="0" indent="0" algn="l" rtl="0" eaLnBrk="1" latinLnBrk="0" hangingPunct="1">
              <a:spcBef>
                <a:spcPts val="0"/>
              </a:spcBef>
              <a:buClr>
                <a:schemeClr val="accent1"/>
              </a:buClr>
              <a:buSzPct val="80000"/>
              <a:buFont typeface="Wingdings 2"/>
              <a:buNone/>
              <a:defRPr kumimoji="0" sz="1500" kern="1200">
                <a:solidFill>
                  <a:srgbClr val="FFFFFF"/>
                </a:solidFill>
                <a:latin typeface="+mn-lt"/>
                <a:ea typeface="+mn-ea"/>
                <a:cs typeface="+mn-cs"/>
              </a:defRPr>
            </a:lvl1pPr>
            <a:lvl2pPr marL="342900" indent="0" algn="ctr" rtl="0" eaLnBrk="1" latinLnBrk="0" hangingPunct="1">
              <a:spcBef>
                <a:spcPct val="20000"/>
              </a:spcBef>
              <a:buClr>
                <a:schemeClr val="accent2"/>
              </a:buClr>
              <a:buSzPct val="90000"/>
              <a:buFont typeface="Wingdings"/>
              <a:buNone/>
              <a:defRPr kumimoji="0" sz="2100" kern="1200">
                <a:solidFill>
                  <a:schemeClr val="tx1">
                    <a:tint val="75000"/>
                  </a:schemeClr>
                </a:solidFill>
                <a:latin typeface="+mn-lt"/>
                <a:ea typeface="+mn-ea"/>
                <a:cs typeface="+mn-cs"/>
              </a:defRPr>
            </a:lvl2pPr>
            <a:lvl3pPr marL="685800" indent="0" algn="ctr" rtl="0" eaLnBrk="1" latinLnBrk="0" hangingPunct="1">
              <a:spcBef>
                <a:spcPct val="20000"/>
              </a:spcBef>
              <a:buClr>
                <a:schemeClr val="accent3"/>
              </a:buClr>
              <a:buFont typeface="Arial"/>
              <a:buNone/>
              <a:defRPr kumimoji="0" sz="1800" kern="1200">
                <a:solidFill>
                  <a:schemeClr val="tx1">
                    <a:tint val="75000"/>
                  </a:schemeClr>
                </a:solidFill>
                <a:latin typeface="+mn-lt"/>
                <a:ea typeface="+mn-ea"/>
                <a:cs typeface="+mn-cs"/>
              </a:defRPr>
            </a:lvl3pPr>
            <a:lvl4pPr marL="1028700" indent="0" algn="ctr" rtl="0" eaLnBrk="1" latinLnBrk="0" hangingPunct="1">
              <a:spcBef>
                <a:spcPct val="20000"/>
              </a:spcBef>
              <a:buClr>
                <a:schemeClr val="accent4"/>
              </a:buClr>
              <a:buFont typeface="Arial"/>
              <a:buNone/>
              <a:defRPr kumimoji="0" sz="1500" kern="1200">
                <a:solidFill>
                  <a:schemeClr val="tx1">
                    <a:tint val="75000"/>
                  </a:schemeClr>
                </a:solidFill>
                <a:latin typeface="+mn-lt"/>
                <a:ea typeface="+mn-ea"/>
                <a:cs typeface="+mn-cs"/>
              </a:defRPr>
            </a:lvl4pPr>
            <a:lvl5pPr marL="1371600" indent="0" algn="ctr" rtl="0" eaLnBrk="1" latinLnBrk="0" hangingPunct="1">
              <a:spcBef>
                <a:spcPct val="20000"/>
              </a:spcBef>
              <a:buClr>
                <a:schemeClr val="accent5"/>
              </a:buClr>
              <a:buFont typeface="Wingdings 3"/>
              <a:buNone/>
              <a:defRPr kumimoji="0" lang="en-US" sz="1500" kern="1200">
                <a:solidFill>
                  <a:schemeClr val="tx1">
                    <a:tint val="75000"/>
                  </a:schemeClr>
                </a:solidFill>
                <a:latin typeface="+mn-lt"/>
                <a:ea typeface="+mn-ea"/>
                <a:cs typeface="+mn-cs"/>
              </a:defRPr>
            </a:lvl5pPr>
            <a:lvl6pPr marL="1714500" indent="0" algn="ctr" rtl="0" eaLnBrk="1" latinLnBrk="0" hangingPunct="1">
              <a:spcBef>
                <a:spcPct val="20000"/>
              </a:spcBef>
              <a:buClr>
                <a:schemeClr val="accent6"/>
              </a:buClr>
              <a:buSzPct val="100000"/>
              <a:buFont typeface="Wingdings 2"/>
              <a:buNone/>
              <a:defRPr kumimoji="0" sz="1500" kern="1200">
                <a:solidFill>
                  <a:schemeClr val="tx1">
                    <a:tint val="75000"/>
                  </a:schemeClr>
                </a:solidFill>
                <a:latin typeface="+mn-lt"/>
                <a:ea typeface="+mn-ea"/>
                <a:cs typeface="+mn-cs"/>
              </a:defRPr>
            </a:lvl6pPr>
            <a:lvl7pPr marL="2057400" indent="0" algn="ctr" rtl="0" eaLnBrk="1" latinLnBrk="0" hangingPunct="1">
              <a:spcBef>
                <a:spcPct val="20000"/>
              </a:spcBef>
              <a:buClr>
                <a:schemeClr val="accent1"/>
              </a:buClr>
              <a:buSzPct val="100000"/>
              <a:buFont typeface="Wingdings 2"/>
              <a:buNone/>
              <a:defRPr kumimoji="0" sz="1350" kern="1200">
                <a:solidFill>
                  <a:schemeClr val="tx1">
                    <a:tint val="75000"/>
                  </a:schemeClr>
                </a:solidFill>
                <a:latin typeface="+mn-lt"/>
                <a:ea typeface="+mn-ea"/>
                <a:cs typeface="+mn-cs"/>
              </a:defRPr>
            </a:lvl7pPr>
            <a:lvl8pPr marL="2400300" indent="0" algn="ctr" rtl="0" eaLnBrk="1" latinLnBrk="0" hangingPunct="1">
              <a:spcBef>
                <a:spcPct val="20000"/>
              </a:spcBef>
              <a:buClr>
                <a:schemeClr val="accent2"/>
              </a:buClr>
              <a:buFont typeface="Wingdings 2" pitchFamily="18" charset="2"/>
              <a:buNone/>
              <a:defRPr kumimoji="0" sz="1350" kern="1200">
                <a:solidFill>
                  <a:schemeClr val="tx1">
                    <a:tint val="75000"/>
                  </a:schemeClr>
                </a:solidFill>
                <a:latin typeface="+mn-lt"/>
                <a:ea typeface="+mn-ea"/>
                <a:cs typeface="+mn-cs"/>
              </a:defRPr>
            </a:lvl8pPr>
            <a:lvl9pPr marL="2743200" indent="0" algn="ctr" rtl="0" eaLnBrk="1" latinLnBrk="0" hangingPunct="1">
              <a:spcBef>
                <a:spcPct val="20000"/>
              </a:spcBef>
              <a:buClr>
                <a:schemeClr val="accent3"/>
              </a:buClr>
              <a:buFont typeface="Wingdings 2" pitchFamily="18" charset="2"/>
              <a:buNone/>
              <a:defRPr kumimoji="0" sz="1350" kern="1200" baseline="0">
                <a:solidFill>
                  <a:schemeClr val="tx1">
                    <a:tint val="75000"/>
                  </a:schemeClr>
                </a:solidFill>
                <a:latin typeface="+mn-lt"/>
                <a:ea typeface="+mn-ea"/>
                <a:cs typeface="+mn-cs"/>
              </a:defRPr>
            </a:lvl9pPr>
            <a:extLst/>
          </a:lstStyle>
          <a:p>
            <a:pPr marL="0" marR="0" lvl="0" indent="0" algn="ctr" defTabSz="914400" rtl="0" eaLnBrk="1" fontAlgn="auto" latinLnBrk="0" hangingPunct="1">
              <a:lnSpc>
                <a:spcPct val="90000"/>
              </a:lnSpc>
              <a:spcBef>
                <a:spcPts val="0"/>
              </a:spcBef>
              <a:spcAft>
                <a:spcPts val="0"/>
              </a:spcAft>
              <a:buClr>
                <a:srgbClr val="F0AD00"/>
              </a:buClr>
              <a:buSzPct val="80000"/>
              <a:buFont typeface="Wingdings 2"/>
              <a:buNone/>
              <a:tabLst/>
              <a:defRPr/>
            </a:pPr>
            <a:r>
              <a:rPr kumimoji="0" lang="en-US" sz="1800" b="0" i="0" u="none" strike="noStrike" kern="1200" cap="none" spc="0" normalizeH="0" baseline="0" noProof="0" dirty="0">
                <a:ln>
                  <a:noFill/>
                </a:ln>
                <a:solidFill>
                  <a:prstClr val="black"/>
                </a:solidFill>
                <a:effectLst/>
                <a:uLnTx/>
                <a:uFillTx/>
                <a:latin typeface="Corbel"/>
                <a:ea typeface="+mn-ea"/>
                <a:cs typeface="+mn-cs"/>
              </a:rPr>
              <a:t>Lerner</a:t>
            </a:r>
          </a:p>
        </p:txBody>
      </p:sp>
    </p:spTree>
    <p:extLst>
      <p:ext uri="{BB962C8B-B14F-4D97-AF65-F5344CB8AC3E}">
        <p14:creationId xmlns:p14="http://schemas.microsoft.com/office/powerpoint/2010/main" val="334546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72E95-602D-CCC8-7855-69DEC95487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85CE0E-F44A-DD9F-AC6A-812CEA883FFE}"/>
              </a:ext>
            </a:extLst>
          </p:cNvPr>
          <p:cNvSpPr>
            <a:spLocks noGrp="1"/>
          </p:cNvSpPr>
          <p:nvPr>
            <p:ph type="title"/>
          </p:nvPr>
        </p:nvSpPr>
        <p:spPr/>
        <p:txBody>
          <a:bodyPr>
            <a:normAutofit/>
          </a:bodyPr>
          <a:lstStyle/>
          <a:p>
            <a:r>
              <a:rPr lang="en-US" dirty="0"/>
              <a:t>Amygdala-seeded functional connectivity in response to face stimuli</a:t>
            </a:r>
          </a:p>
        </p:txBody>
      </p:sp>
      <p:sp>
        <p:nvSpPr>
          <p:cNvPr id="3" name="Content Placeholder 2">
            <a:extLst>
              <a:ext uri="{FF2B5EF4-FFF2-40B4-BE49-F238E27FC236}">
                <a16:creationId xmlns:a16="http://schemas.microsoft.com/office/drawing/2014/main" id="{19A375A1-2C26-B1BE-B3BC-12B94C8AE6B1}"/>
              </a:ext>
            </a:extLst>
          </p:cNvPr>
          <p:cNvSpPr>
            <a:spLocks noGrp="1"/>
          </p:cNvSpPr>
          <p:nvPr>
            <p:ph idx="1"/>
          </p:nvPr>
        </p:nvSpPr>
        <p:spPr>
          <a:xfrm>
            <a:off x="3781827" y="1600200"/>
            <a:ext cx="5239081" cy="4875366"/>
          </a:xfrm>
        </p:spPr>
        <p:txBody>
          <a:bodyPr>
            <a:normAutofit lnSpcReduction="10000"/>
          </a:bodyPr>
          <a:lstStyle/>
          <a:p>
            <a:r>
              <a:rPr lang="en-US" sz="2000" dirty="0"/>
              <a:t>DEF group showed </a:t>
            </a:r>
            <a:r>
              <a:rPr lang="en-US" sz="2000" b="1" dirty="0"/>
              <a:t>positive</a:t>
            </a:r>
            <a:r>
              <a:rPr lang="en-US" sz="2000" dirty="0"/>
              <a:t> connectivity</a:t>
            </a:r>
          </a:p>
          <a:p>
            <a:pPr lvl="1"/>
            <a:r>
              <a:rPr lang="en-US" sz="1700" dirty="0"/>
              <a:t>When PFC activity increased, amygdala activity increased (and vice versa)</a:t>
            </a:r>
          </a:p>
          <a:p>
            <a:r>
              <a:rPr lang="en-US" sz="2000" dirty="0"/>
              <a:t>ABC group showed </a:t>
            </a:r>
            <a:r>
              <a:rPr lang="en-US" sz="2000" b="1" dirty="0"/>
              <a:t>negative</a:t>
            </a:r>
            <a:r>
              <a:rPr lang="en-US" sz="2000" dirty="0"/>
              <a:t> connectivity</a:t>
            </a:r>
          </a:p>
          <a:p>
            <a:pPr lvl="1"/>
            <a:r>
              <a:rPr lang="en-US" sz="1700" dirty="0"/>
              <a:t>When PFC activity increased, amygdala activity decreased (and vice versa)</a:t>
            </a:r>
          </a:p>
          <a:p>
            <a:pPr lvl="1"/>
            <a:r>
              <a:rPr lang="en-US" sz="1700" dirty="0"/>
              <a:t>Pattern is common in adults</a:t>
            </a:r>
            <a:r>
              <a:rPr lang="en-US" sz="1700" i="1" dirty="0"/>
              <a:t> </a:t>
            </a:r>
            <a:r>
              <a:rPr lang="en-US" sz="1700" dirty="0">
                <a:solidFill>
                  <a:schemeClr val="accent2"/>
                </a:solidFill>
              </a:rPr>
              <a:t>– thoughts?</a:t>
            </a:r>
          </a:p>
          <a:p>
            <a:pPr marL="342900" lvl="1" indent="0">
              <a:buNone/>
            </a:pPr>
            <a:endParaRPr lang="en-US" sz="1700" dirty="0"/>
          </a:p>
          <a:p>
            <a:r>
              <a:rPr lang="en-US" sz="2000" b="1" dirty="0"/>
              <a:t>Significant intervention effect on amygdala-PFC connectivity</a:t>
            </a:r>
          </a:p>
          <a:p>
            <a:pPr lvl="1"/>
            <a:r>
              <a:rPr lang="en-US" sz="1700" b="1" dirty="0"/>
              <a:t>ABC vs. DEF (</a:t>
            </a:r>
            <a:r>
              <a:rPr lang="en-US" sz="1700" b="1" i="1" dirty="0"/>
              <a:t>p </a:t>
            </a:r>
            <a:r>
              <a:rPr lang="en-US" sz="1700" b="1" dirty="0"/>
              <a:t>&lt; .001)</a:t>
            </a:r>
          </a:p>
          <a:p>
            <a:pPr lvl="1"/>
            <a:r>
              <a:rPr lang="en-US" sz="1700" b="1" dirty="0"/>
              <a:t>Both groups vs. zero (</a:t>
            </a:r>
            <a:r>
              <a:rPr lang="en-US" sz="1700" b="1" i="1" dirty="0" err="1"/>
              <a:t>ps</a:t>
            </a:r>
            <a:r>
              <a:rPr lang="en-US" sz="1700" b="1" i="1" dirty="0"/>
              <a:t> </a:t>
            </a:r>
            <a:r>
              <a:rPr lang="en-US" sz="1700" b="1" dirty="0"/>
              <a:t>&lt; .04)</a:t>
            </a:r>
          </a:p>
          <a:p>
            <a:pPr lvl="1"/>
            <a:r>
              <a:rPr lang="en-US" sz="1700" b="1" dirty="0"/>
              <a:t>Both groups vs. low-risk comparison (</a:t>
            </a:r>
            <a:r>
              <a:rPr lang="en-US" sz="1700" b="1" i="1" dirty="0" err="1"/>
              <a:t>ps</a:t>
            </a:r>
            <a:r>
              <a:rPr lang="en-US" sz="1700" b="1" dirty="0"/>
              <a:t> &lt; .02)</a:t>
            </a:r>
          </a:p>
          <a:p>
            <a:pPr lvl="2"/>
            <a:r>
              <a:rPr lang="en-US" sz="1400" b="1" dirty="0"/>
              <a:t>In opposite directions</a:t>
            </a:r>
          </a:p>
          <a:p>
            <a:pPr lvl="1"/>
            <a:endParaRPr lang="en-US" sz="1700" b="1" dirty="0"/>
          </a:p>
          <a:p>
            <a:pPr marL="342900" lvl="1" indent="0">
              <a:buNone/>
            </a:pPr>
            <a:r>
              <a:rPr lang="en-US" sz="1700" i="1" dirty="0"/>
              <a:t>Same pattern when using bilateral dorsal amygdala seed or left/right amygdala as separate seed regions</a:t>
            </a:r>
          </a:p>
        </p:txBody>
      </p:sp>
      <p:sp>
        <p:nvSpPr>
          <p:cNvPr id="8" name="Rectangle 3">
            <a:extLst>
              <a:ext uri="{FF2B5EF4-FFF2-40B4-BE49-F238E27FC236}">
                <a16:creationId xmlns:a16="http://schemas.microsoft.com/office/drawing/2014/main" id="{FD972B98-719B-F7FE-6590-55C361E381DD}"/>
              </a:ext>
            </a:extLst>
          </p:cNvPr>
          <p:cNvSpPr txBox="1">
            <a:spLocks noChangeArrowheads="1"/>
          </p:cNvSpPr>
          <p:nvPr/>
        </p:nvSpPr>
        <p:spPr>
          <a:xfrm>
            <a:off x="8153400" y="6475566"/>
            <a:ext cx="838200" cy="247650"/>
          </a:xfrm>
          <a:prstGeom prst="rect">
            <a:avLst/>
          </a:prstGeom>
        </p:spPr>
        <p:txBody>
          <a:bodyPr vert="horz" lIns="118872" tIns="0" rIns="45720" bIns="0" rtlCol="0" anchor="b">
            <a:normAutofit/>
          </a:bodyPr>
          <a:lstStyle>
            <a:lvl1pPr marL="0" indent="0" algn="l" rtl="0" eaLnBrk="1" latinLnBrk="0" hangingPunct="1">
              <a:spcBef>
                <a:spcPts val="0"/>
              </a:spcBef>
              <a:buClr>
                <a:schemeClr val="accent1"/>
              </a:buClr>
              <a:buSzPct val="80000"/>
              <a:buFont typeface="Wingdings 2"/>
              <a:buNone/>
              <a:defRPr kumimoji="0" sz="1500" kern="1200">
                <a:solidFill>
                  <a:srgbClr val="FFFFFF"/>
                </a:solidFill>
                <a:latin typeface="+mn-lt"/>
                <a:ea typeface="+mn-ea"/>
                <a:cs typeface="+mn-cs"/>
              </a:defRPr>
            </a:lvl1pPr>
            <a:lvl2pPr marL="342900" indent="0" algn="ctr" rtl="0" eaLnBrk="1" latinLnBrk="0" hangingPunct="1">
              <a:spcBef>
                <a:spcPct val="20000"/>
              </a:spcBef>
              <a:buClr>
                <a:schemeClr val="accent2"/>
              </a:buClr>
              <a:buSzPct val="90000"/>
              <a:buFont typeface="Wingdings"/>
              <a:buNone/>
              <a:defRPr kumimoji="0" sz="2100" kern="1200">
                <a:solidFill>
                  <a:schemeClr val="tx1">
                    <a:tint val="75000"/>
                  </a:schemeClr>
                </a:solidFill>
                <a:latin typeface="+mn-lt"/>
                <a:ea typeface="+mn-ea"/>
                <a:cs typeface="+mn-cs"/>
              </a:defRPr>
            </a:lvl2pPr>
            <a:lvl3pPr marL="685800" indent="0" algn="ctr" rtl="0" eaLnBrk="1" latinLnBrk="0" hangingPunct="1">
              <a:spcBef>
                <a:spcPct val="20000"/>
              </a:spcBef>
              <a:buClr>
                <a:schemeClr val="accent3"/>
              </a:buClr>
              <a:buFont typeface="Arial"/>
              <a:buNone/>
              <a:defRPr kumimoji="0" sz="1800" kern="1200">
                <a:solidFill>
                  <a:schemeClr val="tx1">
                    <a:tint val="75000"/>
                  </a:schemeClr>
                </a:solidFill>
                <a:latin typeface="+mn-lt"/>
                <a:ea typeface="+mn-ea"/>
                <a:cs typeface="+mn-cs"/>
              </a:defRPr>
            </a:lvl3pPr>
            <a:lvl4pPr marL="1028700" indent="0" algn="ctr" rtl="0" eaLnBrk="1" latinLnBrk="0" hangingPunct="1">
              <a:spcBef>
                <a:spcPct val="20000"/>
              </a:spcBef>
              <a:buClr>
                <a:schemeClr val="accent4"/>
              </a:buClr>
              <a:buFont typeface="Arial"/>
              <a:buNone/>
              <a:defRPr kumimoji="0" sz="1500" kern="1200">
                <a:solidFill>
                  <a:schemeClr val="tx1">
                    <a:tint val="75000"/>
                  </a:schemeClr>
                </a:solidFill>
                <a:latin typeface="+mn-lt"/>
                <a:ea typeface="+mn-ea"/>
                <a:cs typeface="+mn-cs"/>
              </a:defRPr>
            </a:lvl4pPr>
            <a:lvl5pPr marL="1371600" indent="0" algn="ctr" rtl="0" eaLnBrk="1" latinLnBrk="0" hangingPunct="1">
              <a:spcBef>
                <a:spcPct val="20000"/>
              </a:spcBef>
              <a:buClr>
                <a:schemeClr val="accent5"/>
              </a:buClr>
              <a:buFont typeface="Wingdings 3"/>
              <a:buNone/>
              <a:defRPr kumimoji="0" lang="en-US" sz="1500" kern="1200">
                <a:solidFill>
                  <a:schemeClr val="tx1">
                    <a:tint val="75000"/>
                  </a:schemeClr>
                </a:solidFill>
                <a:latin typeface="+mn-lt"/>
                <a:ea typeface="+mn-ea"/>
                <a:cs typeface="+mn-cs"/>
              </a:defRPr>
            </a:lvl5pPr>
            <a:lvl6pPr marL="1714500" indent="0" algn="ctr" rtl="0" eaLnBrk="1" latinLnBrk="0" hangingPunct="1">
              <a:spcBef>
                <a:spcPct val="20000"/>
              </a:spcBef>
              <a:buClr>
                <a:schemeClr val="accent6"/>
              </a:buClr>
              <a:buSzPct val="100000"/>
              <a:buFont typeface="Wingdings 2"/>
              <a:buNone/>
              <a:defRPr kumimoji="0" sz="1500" kern="1200">
                <a:solidFill>
                  <a:schemeClr val="tx1">
                    <a:tint val="75000"/>
                  </a:schemeClr>
                </a:solidFill>
                <a:latin typeface="+mn-lt"/>
                <a:ea typeface="+mn-ea"/>
                <a:cs typeface="+mn-cs"/>
              </a:defRPr>
            </a:lvl6pPr>
            <a:lvl7pPr marL="2057400" indent="0" algn="ctr" rtl="0" eaLnBrk="1" latinLnBrk="0" hangingPunct="1">
              <a:spcBef>
                <a:spcPct val="20000"/>
              </a:spcBef>
              <a:buClr>
                <a:schemeClr val="accent1"/>
              </a:buClr>
              <a:buSzPct val="100000"/>
              <a:buFont typeface="Wingdings 2"/>
              <a:buNone/>
              <a:defRPr kumimoji="0" sz="1350" kern="1200">
                <a:solidFill>
                  <a:schemeClr val="tx1">
                    <a:tint val="75000"/>
                  </a:schemeClr>
                </a:solidFill>
                <a:latin typeface="+mn-lt"/>
                <a:ea typeface="+mn-ea"/>
                <a:cs typeface="+mn-cs"/>
              </a:defRPr>
            </a:lvl7pPr>
            <a:lvl8pPr marL="2400300" indent="0" algn="ctr" rtl="0" eaLnBrk="1" latinLnBrk="0" hangingPunct="1">
              <a:spcBef>
                <a:spcPct val="20000"/>
              </a:spcBef>
              <a:buClr>
                <a:schemeClr val="accent2"/>
              </a:buClr>
              <a:buFont typeface="Wingdings 2" pitchFamily="18" charset="2"/>
              <a:buNone/>
              <a:defRPr kumimoji="0" sz="1350" kern="1200">
                <a:solidFill>
                  <a:schemeClr val="tx1">
                    <a:tint val="75000"/>
                  </a:schemeClr>
                </a:solidFill>
                <a:latin typeface="+mn-lt"/>
                <a:ea typeface="+mn-ea"/>
                <a:cs typeface="+mn-cs"/>
              </a:defRPr>
            </a:lvl8pPr>
            <a:lvl9pPr marL="2743200" indent="0" algn="ctr" rtl="0" eaLnBrk="1" latinLnBrk="0" hangingPunct="1">
              <a:spcBef>
                <a:spcPct val="20000"/>
              </a:spcBef>
              <a:buClr>
                <a:schemeClr val="accent3"/>
              </a:buClr>
              <a:buFont typeface="Wingdings 2" pitchFamily="18" charset="2"/>
              <a:buNone/>
              <a:defRPr kumimoji="0" sz="1350" kern="1200" baseline="0">
                <a:solidFill>
                  <a:schemeClr val="tx1">
                    <a:tint val="75000"/>
                  </a:schemeClr>
                </a:solidFill>
                <a:latin typeface="+mn-lt"/>
                <a:ea typeface="+mn-ea"/>
                <a:cs typeface="+mn-cs"/>
              </a:defRPr>
            </a:lvl9pPr>
            <a:extLst/>
          </a:lstStyle>
          <a:p>
            <a:pPr marL="0" marR="0" lvl="0" indent="0" algn="ctr" defTabSz="914400" rtl="0" eaLnBrk="1" fontAlgn="auto" latinLnBrk="0" hangingPunct="1">
              <a:lnSpc>
                <a:spcPct val="90000"/>
              </a:lnSpc>
              <a:spcBef>
                <a:spcPts val="0"/>
              </a:spcBef>
              <a:spcAft>
                <a:spcPts val="0"/>
              </a:spcAft>
              <a:buClr>
                <a:srgbClr val="F0AD00"/>
              </a:buClr>
              <a:buSzPct val="80000"/>
              <a:buFont typeface="Wingdings 2"/>
              <a:buNone/>
              <a:tabLst/>
              <a:defRPr/>
            </a:pPr>
            <a:r>
              <a:rPr kumimoji="0" lang="en-US" sz="1800" b="0" i="0" u="none" strike="noStrike" kern="1200" cap="none" spc="0" normalizeH="0" baseline="0" noProof="0" dirty="0">
                <a:ln>
                  <a:noFill/>
                </a:ln>
                <a:solidFill>
                  <a:prstClr val="black"/>
                </a:solidFill>
                <a:effectLst/>
                <a:uLnTx/>
                <a:uFillTx/>
                <a:latin typeface="Corbel"/>
                <a:ea typeface="+mn-ea"/>
                <a:cs typeface="+mn-cs"/>
              </a:rPr>
              <a:t>Lerner</a:t>
            </a:r>
          </a:p>
        </p:txBody>
      </p:sp>
      <p:pic>
        <p:nvPicPr>
          <p:cNvPr id="6" name="Picture 5" descr="A close-up of a graph&#10;&#10;Description automatically generated">
            <a:extLst>
              <a:ext uri="{FF2B5EF4-FFF2-40B4-BE49-F238E27FC236}">
                <a16:creationId xmlns:a16="http://schemas.microsoft.com/office/drawing/2014/main" id="{2D6D4046-5591-03D2-6872-A00382BBA723}"/>
              </a:ext>
            </a:extLst>
          </p:cNvPr>
          <p:cNvPicPr>
            <a:picLocks noChangeAspect="1"/>
          </p:cNvPicPr>
          <p:nvPr/>
        </p:nvPicPr>
        <p:blipFill rotWithShape="1">
          <a:blip r:embed="rId3">
            <a:extLst>
              <a:ext uri="{28A0092B-C50C-407E-A947-70E740481C1C}">
                <a14:useLocalDpi xmlns:a14="http://schemas.microsoft.com/office/drawing/2010/main" val="0"/>
              </a:ext>
            </a:extLst>
          </a:blip>
          <a:srcRect t="1400" b="620"/>
          <a:stretch/>
        </p:blipFill>
        <p:spPr>
          <a:xfrm>
            <a:off x="123092" y="1524000"/>
            <a:ext cx="3658735" cy="5334000"/>
          </a:xfrm>
          <a:prstGeom prst="rect">
            <a:avLst/>
          </a:prstGeom>
        </p:spPr>
      </p:pic>
    </p:spTree>
    <p:extLst>
      <p:ext uri="{BB962C8B-B14F-4D97-AF65-F5344CB8AC3E}">
        <p14:creationId xmlns:p14="http://schemas.microsoft.com/office/powerpoint/2010/main" val="197545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E4EB2-33DE-5BFC-AD78-FF84A7EFCDA8}"/>
            </a:ext>
          </a:extLst>
        </p:cNvPr>
        <p:cNvGrpSpPr/>
        <p:nvPr/>
      </p:nvGrpSpPr>
      <p:grpSpPr>
        <a:xfrm>
          <a:off x="0" y="0"/>
          <a:ext cx="0" cy="0"/>
          <a:chOff x="0" y="0"/>
          <a:chExt cx="0" cy="0"/>
        </a:xfrm>
      </p:grpSpPr>
      <p:pic>
        <p:nvPicPr>
          <p:cNvPr id="17" name="Picture 16" descr="A diagram of a model&#10;&#10;Description automatically generated">
            <a:extLst>
              <a:ext uri="{FF2B5EF4-FFF2-40B4-BE49-F238E27FC236}">
                <a16:creationId xmlns:a16="http://schemas.microsoft.com/office/drawing/2014/main" id="{1F72B7C9-596A-20D9-62DA-81C5ABD5CF27}"/>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t="12037"/>
          <a:stretch/>
        </p:blipFill>
        <p:spPr>
          <a:xfrm>
            <a:off x="4572000" y="2057400"/>
            <a:ext cx="4572000" cy="3178039"/>
          </a:xfrm>
          <a:prstGeom prst="rect">
            <a:avLst/>
          </a:prstGeom>
        </p:spPr>
      </p:pic>
      <p:sp>
        <p:nvSpPr>
          <p:cNvPr id="2" name="Title 1">
            <a:extLst>
              <a:ext uri="{FF2B5EF4-FFF2-40B4-BE49-F238E27FC236}">
                <a16:creationId xmlns:a16="http://schemas.microsoft.com/office/drawing/2014/main" id="{C106F371-208D-6A13-67F8-3531E797E019}"/>
              </a:ext>
            </a:extLst>
          </p:cNvPr>
          <p:cNvSpPr>
            <a:spLocks noGrp="1"/>
          </p:cNvSpPr>
          <p:nvPr>
            <p:ph type="title"/>
          </p:nvPr>
        </p:nvSpPr>
        <p:spPr>
          <a:xfrm>
            <a:off x="304800" y="175215"/>
            <a:ext cx="8534400" cy="1197102"/>
          </a:xfrm>
        </p:spPr>
        <p:txBody>
          <a:bodyPr>
            <a:normAutofit/>
          </a:bodyPr>
          <a:lstStyle/>
          <a:p>
            <a:r>
              <a:rPr lang="en-US" dirty="0"/>
              <a:t>Mediating role of Amygdala-PFC connectivity</a:t>
            </a:r>
          </a:p>
        </p:txBody>
      </p:sp>
      <p:sp>
        <p:nvSpPr>
          <p:cNvPr id="3" name="Content Placeholder 2">
            <a:extLst>
              <a:ext uri="{FF2B5EF4-FFF2-40B4-BE49-F238E27FC236}">
                <a16:creationId xmlns:a16="http://schemas.microsoft.com/office/drawing/2014/main" id="{7D282528-221C-FA1F-FD9C-C7DBCD2F8897}"/>
              </a:ext>
            </a:extLst>
          </p:cNvPr>
          <p:cNvSpPr>
            <a:spLocks noGrp="1"/>
          </p:cNvSpPr>
          <p:nvPr>
            <p:ph idx="1"/>
          </p:nvPr>
        </p:nvSpPr>
        <p:spPr>
          <a:xfrm>
            <a:off x="2" y="5387841"/>
            <a:ext cx="9143998" cy="1494703"/>
          </a:xfrm>
        </p:spPr>
        <p:txBody>
          <a:bodyPr>
            <a:normAutofit/>
          </a:bodyPr>
          <a:lstStyle/>
          <a:p>
            <a:pPr>
              <a:spcAft>
                <a:spcPts val="600"/>
              </a:spcAft>
            </a:pPr>
            <a:r>
              <a:rPr lang="en-US" sz="2000" dirty="0"/>
              <a:t>Both mediator and outcome variables measured during the same assessment</a:t>
            </a:r>
          </a:p>
          <a:p>
            <a:pPr lvl="1">
              <a:spcBef>
                <a:spcPts val="0"/>
              </a:spcBef>
              <a:spcAft>
                <a:spcPts val="600"/>
              </a:spcAft>
            </a:pPr>
            <a:r>
              <a:rPr lang="en-US" sz="1700" dirty="0">
                <a:sym typeface="Wingdings" pitchFamily="2" charset="2"/>
              </a:rPr>
              <a:t>Tested alternative model</a:t>
            </a:r>
          </a:p>
          <a:p>
            <a:pPr>
              <a:spcAft>
                <a:spcPts val="600"/>
              </a:spcAft>
            </a:pPr>
            <a:r>
              <a:rPr lang="en-US" sz="2000" dirty="0">
                <a:sym typeface="Wingdings" pitchFamily="2" charset="2"/>
              </a:rPr>
              <a:t>Results support hypothesized mediation model</a:t>
            </a:r>
          </a:p>
        </p:txBody>
      </p:sp>
      <p:sp>
        <p:nvSpPr>
          <p:cNvPr id="8" name="Rectangle 3">
            <a:extLst>
              <a:ext uri="{FF2B5EF4-FFF2-40B4-BE49-F238E27FC236}">
                <a16:creationId xmlns:a16="http://schemas.microsoft.com/office/drawing/2014/main" id="{43A1DD88-1B66-28FD-FA16-8B2021454369}"/>
              </a:ext>
            </a:extLst>
          </p:cNvPr>
          <p:cNvSpPr txBox="1">
            <a:spLocks noChangeArrowheads="1"/>
          </p:cNvSpPr>
          <p:nvPr/>
        </p:nvSpPr>
        <p:spPr>
          <a:xfrm>
            <a:off x="8153400" y="6475566"/>
            <a:ext cx="838200" cy="247650"/>
          </a:xfrm>
          <a:prstGeom prst="rect">
            <a:avLst/>
          </a:prstGeom>
        </p:spPr>
        <p:txBody>
          <a:bodyPr vert="horz" lIns="118872" tIns="0" rIns="45720" bIns="0" rtlCol="0" anchor="b">
            <a:normAutofit/>
          </a:bodyPr>
          <a:lstStyle>
            <a:lvl1pPr marL="0" indent="0" algn="l" rtl="0" eaLnBrk="1" latinLnBrk="0" hangingPunct="1">
              <a:spcBef>
                <a:spcPts val="0"/>
              </a:spcBef>
              <a:buClr>
                <a:schemeClr val="accent1"/>
              </a:buClr>
              <a:buSzPct val="80000"/>
              <a:buFont typeface="Wingdings 2"/>
              <a:buNone/>
              <a:defRPr kumimoji="0" sz="1500" kern="1200">
                <a:solidFill>
                  <a:srgbClr val="FFFFFF"/>
                </a:solidFill>
                <a:latin typeface="+mn-lt"/>
                <a:ea typeface="+mn-ea"/>
                <a:cs typeface="+mn-cs"/>
              </a:defRPr>
            </a:lvl1pPr>
            <a:lvl2pPr marL="342900" indent="0" algn="ctr" rtl="0" eaLnBrk="1" latinLnBrk="0" hangingPunct="1">
              <a:spcBef>
                <a:spcPct val="20000"/>
              </a:spcBef>
              <a:buClr>
                <a:schemeClr val="accent2"/>
              </a:buClr>
              <a:buSzPct val="90000"/>
              <a:buFont typeface="Wingdings"/>
              <a:buNone/>
              <a:defRPr kumimoji="0" sz="2100" kern="1200">
                <a:solidFill>
                  <a:schemeClr val="tx1">
                    <a:tint val="75000"/>
                  </a:schemeClr>
                </a:solidFill>
                <a:latin typeface="+mn-lt"/>
                <a:ea typeface="+mn-ea"/>
                <a:cs typeface="+mn-cs"/>
              </a:defRPr>
            </a:lvl2pPr>
            <a:lvl3pPr marL="685800" indent="0" algn="ctr" rtl="0" eaLnBrk="1" latinLnBrk="0" hangingPunct="1">
              <a:spcBef>
                <a:spcPct val="20000"/>
              </a:spcBef>
              <a:buClr>
                <a:schemeClr val="accent3"/>
              </a:buClr>
              <a:buFont typeface="Arial"/>
              <a:buNone/>
              <a:defRPr kumimoji="0" sz="1800" kern="1200">
                <a:solidFill>
                  <a:schemeClr val="tx1">
                    <a:tint val="75000"/>
                  </a:schemeClr>
                </a:solidFill>
                <a:latin typeface="+mn-lt"/>
                <a:ea typeface="+mn-ea"/>
                <a:cs typeface="+mn-cs"/>
              </a:defRPr>
            </a:lvl3pPr>
            <a:lvl4pPr marL="1028700" indent="0" algn="ctr" rtl="0" eaLnBrk="1" latinLnBrk="0" hangingPunct="1">
              <a:spcBef>
                <a:spcPct val="20000"/>
              </a:spcBef>
              <a:buClr>
                <a:schemeClr val="accent4"/>
              </a:buClr>
              <a:buFont typeface="Arial"/>
              <a:buNone/>
              <a:defRPr kumimoji="0" sz="1500" kern="1200">
                <a:solidFill>
                  <a:schemeClr val="tx1">
                    <a:tint val="75000"/>
                  </a:schemeClr>
                </a:solidFill>
                <a:latin typeface="+mn-lt"/>
                <a:ea typeface="+mn-ea"/>
                <a:cs typeface="+mn-cs"/>
              </a:defRPr>
            </a:lvl4pPr>
            <a:lvl5pPr marL="1371600" indent="0" algn="ctr" rtl="0" eaLnBrk="1" latinLnBrk="0" hangingPunct="1">
              <a:spcBef>
                <a:spcPct val="20000"/>
              </a:spcBef>
              <a:buClr>
                <a:schemeClr val="accent5"/>
              </a:buClr>
              <a:buFont typeface="Wingdings 3"/>
              <a:buNone/>
              <a:defRPr kumimoji="0" lang="en-US" sz="1500" kern="1200">
                <a:solidFill>
                  <a:schemeClr val="tx1">
                    <a:tint val="75000"/>
                  </a:schemeClr>
                </a:solidFill>
                <a:latin typeface="+mn-lt"/>
                <a:ea typeface="+mn-ea"/>
                <a:cs typeface="+mn-cs"/>
              </a:defRPr>
            </a:lvl5pPr>
            <a:lvl6pPr marL="1714500" indent="0" algn="ctr" rtl="0" eaLnBrk="1" latinLnBrk="0" hangingPunct="1">
              <a:spcBef>
                <a:spcPct val="20000"/>
              </a:spcBef>
              <a:buClr>
                <a:schemeClr val="accent6"/>
              </a:buClr>
              <a:buSzPct val="100000"/>
              <a:buFont typeface="Wingdings 2"/>
              <a:buNone/>
              <a:defRPr kumimoji="0" sz="1500" kern="1200">
                <a:solidFill>
                  <a:schemeClr val="tx1">
                    <a:tint val="75000"/>
                  </a:schemeClr>
                </a:solidFill>
                <a:latin typeface="+mn-lt"/>
                <a:ea typeface="+mn-ea"/>
                <a:cs typeface="+mn-cs"/>
              </a:defRPr>
            </a:lvl6pPr>
            <a:lvl7pPr marL="2057400" indent="0" algn="ctr" rtl="0" eaLnBrk="1" latinLnBrk="0" hangingPunct="1">
              <a:spcBef>
                <a:spcPct val="20000"/>
              </a:spcBef>
              <a:buClr>
                <a:schemeClr val="accent1"/>
              </a:buClr>
              <a:buSzPct val="100000"/>
              <a:buFont typeface="Wingdings 2"/>
              <a:buNone/>
              <a:defRPr kumimoji="0" sz="1350" kern="1200">
                <a:solidFill>
                  <a:schemeClr val="tx1">
                    <a:tint val="75000"/>
                  </a:schemeClr>
                </a:solidFill>
                <a:latin typeface="+mn-lt"/>
                <a:ea typeface="+mn-ea"/>
                <a:cs typeface="+mn-cs"/>
              </a:defRPr>
            </a:lvl7pPr>
            <a:lvl8pPr marL="2400300" indent="0" algn="ctr" rtl="0" eaLnBrk="1" latinLnBrk="0" hangingPunct="1">
              <a:spcBef>
                <a:spcPct val="20000"/>
              </a:spcBef>
              <a:buClr>
                <a:schemeClr val="accent2"/>
              </a:buClr>
              <a:buFont typeface="Wingdings 2" pitchFamily="18" charset="2"/>
              <a:buNone/>
              <a:defRPr kumimoji="0" sz="1350" kern="1200">
                <a:solidFill>
                  <a:schemeClr val="tx1">
                    <a:tint val="75000"/>
                  </a:schemeClr>
                </a:solidFill>
                <a:latin typeface="+mn-lt"/>
                <a:ea typeface="+mn-ea"/>
                <a:cs typeface="+mn-cs"/>
              </a:defRPr>
            </a:lvl8pPr>
            <a:lvl9pPr marL="2743200" indent="0" algn="ctr" rtl="0" eaLnBrk="1" latinLnBrk="0" hangingPunct="1">
              <a:spcBef>
                <a:spcPct val="20000"/>
              </a:spcBef>
              <a:buClr>
                <a:schemeClr val="accent3"/>
              </a:buClr>
              <a:buFont typeface="Wingdings 2" pitchFamily="18" charset="2"/>
              <a:buNone/>
              <a:defRPr kumimoji="0" sz="1350" kern="1200" baseline="0">
                <a:solidFill>
                  <a:schemeClr val="tx1">
                    <a:tint val="75000"/>
                  </a:schemeClr>
                </a:solidFill>
                <a:latin typeface="+mn-lt"/>
                <a:ea typeface="+mn-ea"/>
                <a:cs typeface="+mn-cs"/>
              </a:defRPr>
            </a:lvl9pPr>
            <a:extLst/>
          </a:lstStyle>
          <a:p>
            <a:pPr marL="0" marR="0" lvl="0" indent="0" algn="ctr" defTabSz="914400" rtl="0" eaLnBrk="1" fontAlgn="auto" latinLnBrk="0" hangingPunct="1">
              <a:lnSpc>
                <a:spcPct val="90000"/>
              </a:lnSpc>
              <a:spcBef>
                <a:spcPts val="0"/>
              </a:spcBef>
              <a:spcAft>
                <a:spcPts val="0"/>
              </a:spcAft>
              <a:buClr>
                <a:srgbClr val="F0AD00"/>
              </a:buClr>
              <a:buSzPct val="80000"/>
              <a:buFont typeface="Wingdings 2"/>
              <a:buNone/>
              <a:tabLst/>
              <a:defRPr/>
            </a:pPr>
            <a:r>
              <a:rPr kumimoji="0" lang="en-US" sz="1800" b="0" i="0" u="none" strike="noStrike" kern="1200" cap="none" spc="0" normalizeH="0" baseline="0" noProof="0" dirty="0">
                <a:ln>
                  <a:noFill/>
                </a:ln>
                <a:solidFill>
                  <a:prstClr val="black"/>
                </a:solidFill>
                <a:effectLst/>
                <a:uLnTx/>
                <a:uFillTx/>
                <a:latin typeface="Corbel"/>
                <a:ea typeface="+mn-ea"/>
                <a:cs typeface="+mn-cs"/>
              </a:rPr>
              <a:t>Lerner</a:t>
            </a:r>
          </a:p>
        </p:txBody>
      </p:sp>
      <p:pic>
        <p:nvPicPr>
          <p:cNvPr id="5" name="Picture 4" descr="A diagram of a model&#10;&#10;Description automatically generated">
            <a:extLst>
              <a:ext uri="{FF2B5EF4-FFF2-40B4-BE49-F238E27FC236}">
                <a16:creationId xmlns:a16="http://schemas.microsoft.com/office/drawing/2014/main" id="{1DFC82AE-0407-A78E-8CF0-9AE328074AEC}"/>
              </a:ext>
            </a:extLst>
          </p:cNvPr>
          <p:cNvPicPr>
            <a:picLocks noChangeAspect="1"/>
          </p:cNvPicPr>
          <p:nvPr/>
        </p:nvPicPr>
        <p:blipFill rotWithShape="1">
          <a:blip r:embed="rId3">
            <a:extLst>
              <a:ext uri="{28A0092B-C50C-407E-A947-70E740481C1C}">
                <a14:useLocalDpi xmlns:a14="http://schemas.microsoft.com/office/drawing/2010/main" val="0"/>
              </a:ext>
            </a:extLst>
          </a:blip>
          <a:srcRect t="12036" r="50000"/>
          <a:stretch/>
        </p:blipFill>
        <p:spPr>
          <a:xfrm>
            <a:off x="2" y="2057400"/>
            <a:ext cx="4571998" cy="3178039"/>
          </a:xfrm>
          <a:prstGeom prst="rect">
            <a:avLst/>
          </a:prstGeom>
        </p:spPr>
      </p:pic>
      <p:cxnSp>
        <p:nvCxnSpPr>
          <p:cNvPr id="12" name="Straight Arrow Connector 11">
            <a:extLst>
              <a:ext uri="{FF2B5EF4-FFF2-40B4-BE49-F238E27FC236}">
                <a16:creationId xmlns:a16="http://schemas.microsoft.com/office/drawing/2014/main" id="{07B34FC9-7A87-D6CA-FC55-DF4C4E19EFA9}"/>
              </a:ext>
            </a:extLst>
          </p:cNvPr>
          <p:cNvCxnSpPr/>
          <p:nvPr/>
        </p:nvCxnSpPr>
        <p:spPr>
          <a:xfrm>
            <a:off x="457200" y="3810000"/>
            <a:ext cx="3810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B5E3685-A192-30BA-2DD9-EB92B33AEA5C}"/>
              </a:ext>
            </a:extLst>
          </p:cNvPr>
          <p:cNvCxnSpPr/>
          <p:nvPr/>
        </p:nvCxnSpPr>
        <p:spPr>
          <a:xfrm>
            <a:off x="2895600" y="3505200"/>
            <a:ext cx="381000" cy="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EDA397C-9DD5-DAD6-4473-95E0F03A62F7}"/>
              </a:ext>
            </a:extLst>
          </p:cNvPr>
          <p:cNvCxnSpPr/>
          <p:nvPr/>
        </p:nvCxnSpPr>
        <p:spPr>
          <a:xfrm>
            <a:off x="4633544" y="3810000"/>
            <a:ext cx="3810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18176B2-7D49-B403-2D70-55995F1A2A4A}"/>
              </a:ext>
            </a:extLst>
          </p:cNvPr>
          <p:cNvCxnSpPr/>
          <p:nvPr/>
        </p:nvCxnSpPr>
        <p:spPr>
          <a:xfrm>
            <a:off x="7086600" y="3505200"/>
            <a:ext cx="381000" cy="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16" name="Picture 15" descr="A diagram of a model&#10;&#10;Description automatically generated">
            <a:extLst>
              <a:ext uri="{FF2B5EF4-FFF2-40B4-BE49-F238E27FC236}">
                <a16:creationId xmlns:a16="http://schemas.microsoft.com/office/drawing/2014/main" id="{506A6035-3FC4-1A26-9432-3FDC7CDA6B8B}"/>
              </a:ext>
            </a:extLst>
          </p:cNvPr>
          <p:cNvPicPr>
            <a:picLocks noChangeAspect="1"/>
          </p:cNvPicPr>
          <p:nvPr/>
        </p:nvPicPr>
        <p:blipFill rotWithShape="1">
          <a:blip r:embed="rId3">
            <a:extLst>
              <a:ext uri="{28A0092B-C50C-407E-A947-70E740481C1C}">
                <a14:useLocalDpi xmlns:a14="http://schemas.microsoft.com/office/drawing/2010/main" val="0"/>
              </a:ext>
            </a:extLst>
          </a:blip>
          <a:srcRect b="90073"/>
          <a:stretch/>
        </p:blipFill>
        <p:spPr>
          <a:xfrm>
            <a:off x="0" y="1698760"/>
            <a:ext cx="9143998" cy="358640"/>
          </a:xfrm>
          <a:prstGeom prst="rect">
            <a:avLst/>
          </a:prstGeom>
        </p:spPr>
      </p:pic>
    </p:spTree>
    <p:extLst>
      <p:ext uri="{BB962C8B-B14F-4D97-AF65-F5344CB8AC3E}">
        <p14:creationId xmlns:p14="http://schemas.microsoft.com/office/powerpoint/2010/main" val="75200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3821C-DD4D-E7BB-B56D-D419E8817C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7D6CF0-AD74-F641-D951-C7BB5552BB62}"/>
              </a:ext>
            </a:extLst>
          </p:cNvPr>
          <p:cNvSpPr>
            <a:spLocks noGrp="1"/>
          </p:cNvSpPr>
          <p:nvPr>
            <p:ph type="title"/>
          </p:nvPr>
        </p:nvSpPr>
        <p:spPr>
          <a:xfrm>
            <a:off x="228600" y="134784"/>
            <a:ext cx="8686800" cy="1197102"/>
          </a:xfrm>
        </p:spPr>
        <p:txBody>
          <a:bodyPr>
            <a:normAutofit/>
          </a:bodyPr>
          <a:lstStyle/>
          <a:p>
            <a:r>
              <a:rPr lang="en-US" dirty="0"/>
              <a:t>Understanding the role of early parenting quality on amygdala-PFC function </a:t>
            </a:r>
          </a:p>
        </p:txBody>
      </p:sp>
      <p:sp>
        <p:nvSpPr>
          <p:cNvPr id="3" name="Content Placeholder 2">
            <a:extLst>
              <a:ext uri="{FF2B5EF4-FFF2-40B4-BE49-F238E27FC236}">
                <a16:creationId xmlns:a16="http://schemas.microsoft.com/office/drawing/2014/main" id="{E3D3D4FB-9E00-EB38-E726-BB5D141119DC}"/>
              </a:ext>
            </a:extLst>
          </p:cNvPr>
          <p:cNvSpPr>
            <a:spLocks noGrp="1"/>
          </p:cNvSpPr>
          <p:nvPr>
            <p:ph idx="1"/>
          </p:nvPr>
        </p:nvSpPr>
        <p:spPr>
          <a:xfrm>
            <a:off x="76201" y="1905000"/>
            <a:ext cx="8991598" cy="4490313"/>
          </a:xfrm>
        </p:spPr>
        <p:txBody>
          <a:bodyPr>
            <a:normAutofit/>
          </a:bodyPr>
          <a:lstStyle/>
          <a:p>
            <a:pPr>
              <a:spcAft>
                <a:spcPts val="600"/>
              </a:spcAft>
              <a:buFont typeface="Wingdings" pitchFamily="2" charset="2"/>
              <a:buChar char="§"/>
            </a:pPr>
            <a:r>
              <a:rPr lang="en-US" sz="2000" dirty="0"/>
              <a:t>Potentially unique impact of sensitive parenting on children’s emotional development / amygdala-PFC circuitry depending on adversity</a:t>
            </a:r>
          </a:p>
          <a:p>
            <a:pPr lvl="1">
              <a:spcAft>
                <a:spcPts val="600"/>
              </a:spcAft>
              <a:buFont typeface="Wingdings" pitchFamily="2" charset="2"/>
              <a:buChar char="§"/>
            </a:pPr>
            <a:r>
              <a:rPr lang="en-US" sz="1700" dirty="0"/>
              <a:t>Why might this differ for children with vs. without a history of early life adversity?</a:t>
            </a:r>
          </a:p>
          <a:p>
            <a:pPr marL="342900" lvl="1" indent="0">
              <a:spcAft>
                <a:spcPts val="600"/>
              </a:spcAft>
              <a:buNone/>
            </a:pPr>
            <a:endParaRPr lang="en-US" sz="1700" dirty="0"/>
          </a:p>
          <a:p>
            <a:pPr>
              <a:spcAft>
                <a:spcPts val="600"/>
              </a:spcAft>
              <a:buFont typeface="Wingdings" pitchFamily="2" charset="2"/>
              <a:buChar char="§"/>
            </a:pPr>
            <a:r>
              <a:rPr lang="en-US" sz="2000" dirty="0"/>
              <a:t>Temporal precedence of amygdala connectivity over brain responses to emotional stimuli (study design limitation)</a:t>
            </a:r>
          </a:p>
          <a:p>
            <a:pPr lvl="1">
              <a:spcAft>
                <a:spcPts val="600"/>
              </a:spcAft>
              <a:buFont typeface="Wingdings" pitchFamily="2" charset="2"/>
              <a:buChar char="§"/>
            </a:pPr>
            <a:r>
              <a:rPr lang="en-US" sz="1700" dirty="0"/>
              <a:t>Is the hypothesized vs. alternative mediation model comparison sufficient?</a:t>
            </a:r>
          </a:p>
          <a:p>
            <a:pPr lvl="1">
              <a:spcAft>
                <a:spcPts val="600"/>
              </a:spcAft>
              <a:buFont typeface="Wingdings" pitchFamily="2" charset="2"/>
              <a:buChar char="§"/>
            </a:pPr>
            <a:endParaRPr lang="en-US" sz="1700" dirty="0"/>
          </a:p>
          <a:p>
            <a:pPr>
              <a:spcAft>
                <a:spcPts val="600"/>
              </a:spcAft>
              <a:buFont typeface="Wingdings" pitchFamily="2" charset="2"/>
              <a:buChar char="§"/>
            </a:pPr>
            <a:r>
              <a:rPr lang="en-US" sz="2000" b="1" dirty="0"/>
              <a:t>Greater PFC activation </a:t>
            </a:r>
            <a:r>
              <a:rPr lang="en-US" sz="2000" dirty="0"/>
              <a:t>and </a:t>
            </a:r>
            <a:r>
              <a:rPr lang="en-US" sz="2000" b="1" dirty="0"/>
              <a:t>Negative amygdala-PFC connectivity </a:t>
            </a:r>
            <a:r>
              <a:rPr lang="en-US" sz="2000" dirty="0"/>
              <a:t>(inverse relation, common in adults) in children whose parents received an </a:t>
            </a:r>
            <a:r>
              <a:rPr lang="en-US" sz="2000" b="1" dirty="0"/>
              <a:t>intervention targeting positive parent-child interactions</a:t>
            </a:r>
          </a:p>
          <a:p>
            <a:pPr lvl="1">
              <a:spcAft>
                <a:spcPts val="600"/>
              </a:spcAft>
              <a:buFont typeface="Wingdings" pitchFamily="2" charset="2"/>
              <a:buChar char="§"/>
            </a:pPr>
            <a:r>
              <a:rPr lang="en-US" sz="1700" dirty="0"/>
              <a:t>What factors may be contributing?</a:t>
            </a:r>
          </a:p>
        </p:txBody>
      </p:sp>
      <p:sp>
        <p:nvSpPr>
          <p:cNvPr id="8" name="Rectangle 3">
            <a:extLst>
              <a:ext uri="{FF2B5EF4-FFF2-40B4-BE49-F238E27FC236}">
                <a16:creationId xmlns:a16="http://schemas.microsoft.com/office/drawing/2014/main" id="{454B1D50-9283-F549-D851-EE103D95DEB1}"/>
              </a:ext>
            </a:extLst>
          </p:cNvPr>
          <p:cNvSpPr txBox="1">
            <a:spLocks noChangeArrowheads="1"/>
          </p:cNvSpPr>
          <p:nvPr/>
        </p:nvSpPr>
        <p:spPr>
          <a:xfrm>
            <a:off x="8153400" y="6475566"/>
            <a:ext cx="838200" cy="247650"/>
          </a:xfrm>
          <a:prstGeom prst="rect">
            <a:avLst/>
          </a:prstGeom>
        </p:spPr>
        <p:txBody>
          <a:bodyPr vert="horz" lIns="118872" tIns="0" rIns="45720" bIns="0" rtlCol="0" anchor="b">
            <a:normAutofit/>
          </a:bodyPr>
          <a:lstStyle>
            <a:lvl1pPr marL="0" indent="0" algn="l" rtl="0" eaLnBrk="1" latinLnBrk="0" hangingPunct="1">
              <a:spcBef>
                <a:spcPts val="0"/>
              </a:spcBef>
              <a:buClr>
                <a:schemeClr val="accent1"/>
              </a:buClr>
              <a:buSzPct val="80000"/>
              <a:buFont typeface="Wingdings 2"/>
              <a:buNone/>
              <a:defRPr kumimoji="0" sz="1500" kern="1200">
                <a:solidFill>
                  <a:srgbClr val="FFFFFF"/>
                </a:solidFill>
                <a:latin typeface="+mn-lt"/>
                <a:ea typeface="+mn-ea"/>
                <a:cs typeface="+mn-cs"/>
              </a:defRPr>
            </a:lvl1pPr>
            <a:lvl2pPr marL="342900" indent="0" algn="ctr" rtl="0" eaLnBrk="1" latinLnBrk="0" hangingPunct="1">
              <a:spcBef>
                <a:spcPct val="20000"/>
              </a:spcBef>
              <a:buClr>
                <a:schemeClr val="accent2"/>
              </a:buClr>
              <a:buSzPct val="90000"/>
              <a:buFont typeface="Wingdings"/>
              <a:buNone/>
              <a:defRPr kumimoji="0" sz="2100" kern="1200">
                <a:solidFill>
                  <a:schemeClr val="tx1">
                    <a:tint val="75000"/>
                  </a:schemeClr>
                </a:solidFill>
                <a:latin typeface="+mn-lt"/>
                <a:ea typeface="+mn-ea"/>
                <a:cs typeface="+mn-cs"/>
              </a:defRPr>
            </a:lvl2pPr>
            <a:lvl3pPr marL="685800" indent="0" algn="ctr" rtl="0" eaLnBrk="1" latinLnBrk="0" hangingPunct="1">
              <a:spcBef>
                <a:spcPct val="20000"/>
              </a:spcBef>
              <a:buClr>
                <a:schemeClr val="accent3"/>
              </a:buClr>
              <a:buFont typeface="Arial"/>
              <a:buNone/>
              <a:defRPr kumimoji="0" sz="1800" kern="1200">
                <a:solidFill>
                  <a:schemeClr val="tx1">
                    <a:tint val="75000"/>
                  </a:schemeClr>
                </a:solidFill>
                <a:latin typeface="+mn-lt"/>
                <a:ea typeface="+mn-ea"/>
                <a:cs typeface="+mn-cs"/>
              </a:defRPr>
            </a:lvl3pPr>
            <a:lvl4pPr marL="1028700" indent="0" algn="ctr" rtl="0" eaLnBrk="1" latinLnBrk="0" hangingPunct="1">
              <a:spcBef>
                <a:spcPct val="20000"/>
              </a:spcBef>
              <a:buClr>
                <a:schemeClr val="accent4"/>
              </a:buClr>
              <a:buFont typeface="Arial"/>
              <a:buNone/>
              <a:defRPr kumimoji="0" sz="1500" kern="1200">
                <a:solidFill>
                  <a:schemeClr val="tx1">
                    <a:tint val="75000"/>
                  </a:schemeClr>
                </a:solidFill>
                <a:latin typeface="+mn-lt"/>
                <a:ea typeface="+mn-ea"/>
                <a:cs typeface="+mn-cs"/>
              </a:defRPr>
            </a:lvl4pPr>
            <a:lvl5pPr marL="1371600" indent="0" algn="ctr" rtl="0" eaLnBrk="1" latinLnBrk="0" hangingPunct="1">
              <a:spcBef>
                <a:spcPct val="20000"/>
              </a:spcBef>
              <a:buClr>
                <a:schemeClr val="accent5"/>
              </a:buClr>
              <a:buFont typeface="Wingdings 3"/>
              <a:buNone/>
              <a:defRPr kumimoji="0" lang="en-US" sz="1500" kern="1200">
                <a:solidFill>
                  <a:schemeClr val="tx1">
                    <a:tint val="75000"/>
                  </a:schemeClr>
                </a:solidFill>
                <a:latin typeface="+mn-lt"/>
                <a:ea typeface="+mn-ea"/>
                <a:cs typeface="+mn-cs"/>
              </a:defRPr>
            </a:lvl5pPr>
            <a:lvl6pPr marL="1714500" indent="0" algn="ctr" rtl="0" eaLnBrk="1" latinLnBrk="0" hangingPunct="1">
              <a:spcBef>
                <a:spcPct val="20000"/>
              </a:spcBef>
              <a:buClr>
                <a:schemeClr val="accent6"/>
              </a:buClr>
              <a:buSzPct val="100000"/>
              <a:buFont typeface="Wingdings 2"/>
              <a:buNone/>
              <a:defRPr kumimoji="0" sz="1500" kern="1200">
                <a:solidFill>
                  <a:schemeClr val="tx1">
                    <a:tint val="75000"/>
                  </a:schemeClr>
                </a:solidFill>
                <a:latin typeface="+mn-lt"/>
                <a:ea typeface="+mn-ea"/>
                <a:cs typeface="+mn-cs"/>
              </a:defRPr>
            </a:lvl6pPr>
            <a:lvl7pPr marL="2057400" indent="0" algn="ctr" rtl="0" eaLnBrk="1" latinLnBrk="0" hangingPunct="1">
              <a:spcBef>
                <a:spcPct val="20000"/>
              </a:spcBef>
              <a:buClr>
                <a:schemeClr val="accent1"/>
              </a:buClr>
              <a:buSzPct val="100000"/>
              <a:buFont typeface="Wingdings 2"/>
              <a:buNone/>
              <a:defRPr kumimoji="0" sz="1350" kern="1200">
                <a:solidFill>
                  <a:schemeClr val="tx1">
                    <a:tint val="75000"/>
                  </a:schemeClr>
                </a:solidFill>
                <a:latin typeface="+mn-lt"/>
                <a:ea typeface="+mn-ea"/>
                <a:cs typeface="+mn-cs"/>
              </a:defRPr>
            </a:lvl7pPr>
            <a:lvl8pPr marL="2400300" indent="0" algn="ctr" rtl="0" eaLnBrk="1" latinLnBrk="0" hangingPunct="1">
              <a:spcBef>
                <a:spcPct val="20000"/>
              </a:spcBef>
              <a:buClr>
                <a:schemeClr val="accent2"/>
              </a:buClr>
              <a:buFont typeface="Wingdings 2" pitchFamily="18" charset="2"/>
              <a:buNone/>
              <a:defRPr kumimoji="0" sz="1350" kern="1200">
                <a:solidFill>
                  <a:schemeClr val="tx1">
                    <a:tint val="75000"/>
                  </a:schemeClr>
                </a:solidFill>
                <a:latin typeface="+mn-lt"/>
                <a:ea typeface="+mn-ea"/>
                <a:cs typeface="+mn-cs"/>
              </a:defRPr>
            </a:lvl8pPr>
            <a:lvl9pPr marL="2743200" indent="0" algn="ctr" rtl="0" eaLnBrk="1" latinLnBrk="0" hangingPunct="1">
              <a:spcBef>
                <a:spcPct val="20000"/>
              </a:spcBef>
              <a:buClr>
                <a:schemeClr val="accent3"/>
              </a:buClr>
              <a:buFont typeface="Wingdings 2" pitchFamily="18" charset="2"/>
              <a:buNone/>
              <a:defRPr kumimoji="0" sz="1350" kern="1200" baseline="0">
                <a:solidFill>
                  <a:schemeClr val="tx1">
                    <a:tint val="75000"/>
                  </a:schemeClr>
                </a:solidFill>
                <a:latin typeface="+mn-lt"/>
                <a:ea typeface="+mn-ea"/>
                <a:cs typeface="+mn-cs"/>
              </a:defRPr>
            </a:lvl9pPr>
            <a:extLst/>
          </a:lstStyle>
          <a:p>
            <a:pPr marL="0" marR="0" lvl="0" indent="0" algn="ctr" defTabSz="914400" rtl="0" eaLnBrk="1" fontAlgn="auto" latinLnBrk="0" hangingPunct="1">
              <a:lnSpc>
                <a:spcPct val="90000"/>
              </a:lnSpc>
              <a:spcBef>
                <a:spcPts val="0"/>
              </a:spcBef>
              <a:spcAft>
                <a:spcPts val="0"/>
              </a:spcAft>
              <a:buClr>
                <a:srgbClr val="F0AD00"/>
              </a:buClr>
              <a:buSzPct val="80000"/>
              <a:buFont typeface="Wingdings 2"/>
              <a:buNone/>
              <a:tabLst/>
              <a:defRPr/>
            </a:pPr>
            <a:r>
              <a:rPr kumimoji="0" lang="en-US" sz="1800" b="0" i="0" u="none" strike="noStrike" kern="1200" cap="none" spc="0" normalizeH="0" baseline="0" noProof="0" dirty="0">
                <a:ln>
                  <a:noFill/>
                </a:ln>
                <a:solidFill>
                  <a:prstClr val="black"/>
                </a:solidFill>
                <a:effectLst/>
                <a:uLnTx/>
                <a:uFillTx/>
                <a:latin typeface="Corbel"/>
                <a:ea typeface="+mn-ea"/>
                <a:cs typeface="+mn-cs"/>
              </a:rPr>
              <a:t>Lerner</a:t>
            </a:r>
          </a:p>
        </p:txBody>
      </p:sp>
    </p:spTree>
    <p:extLst>
      <p:ext uri="{BB962C8B-B14F-4D97-AF65-F5344CB8AC3E}">
        <p14:creationId xmlns:p14="http://schemas.microsoft.com/office/powerpoint/2010/main" val="27263904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rotWithShape="1">
          <a:blip r:embed="rId2">
            <a:extLst>
              <a:ext uri="{28A0092B-C50C-407E-A947-70E740481C1C}">
                <a14:useLocalDpi xmlns:a14="http://schemas.microsoft.com/office/drawing/2010/main" val="0"/>
              </a:ext>
            </a:extLst>
          </a:blip>
          <a:srcRect l="4516" r="5161"/>
          <a:stretch/>
        </p:blipFill>
        <p:spPr>
          <a:xfrm>
            <a:off x="-1" y="1905000"/>
            <a:ext cx="9144001" cy="3677559"/>
          </a:xfrm>
        </p:spPr>
      </p:pic>
      <p:sp>
        <p:nvSpPr>
          <p:cNvPr id="7" name="TextBox 6"/>
          <p:cNvSpPr txBox="1"/>
          <p:nvPr/>
        </p:nvSpPr>
        <p:spPr>
          <a:xfrm>
            <a:off x="228600" y="6472545"/>
            <a:ext cx="3618614" cy="369332"/>
          </a:xfrm>
          <a:prstGeom prst="rect">
            <a:avLst/>
          </a:prstGeom>
          <a:noFill/>
        </p:spPr>
        <p:txBody>
          <a:bodyPr wrap="square" rtlCol="0">
            <a:spAutoFit/>
          </a:bodyPr>
          <a:lstStyle/>
          <a:p>
            <a:r>
              <a:rPr lang="en-US" dirty="0" err="1"/>
              <a:t>Lucette</a:t>
            </a:r>
            <a:r>
              <a:rPr lang="en-US" dirty="0"/>
              <a:t>, 2017</a:t>
            </a:r>
          </a:p>
        </p:txBody>
      </p:sp>
    </p:spTree>
    <p:extLst>
      <p:ext uri="{BB962C8B-B14F-4D97-AF65-F5344CB8AC3E}">
        <p14:creationId xmlns:p14="http://schemas.microsoft.com/office/powerpoint/2010/main" val="3854985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What is the impact on brain development?</a:t>
            </a:r>
          </a:p>
        </p:txBody>
      </p:sp>
      <p:sp>
        <p:nvSpPr>
          <p:cNvPr id="4" name="Rounded Rectangle 3"/>
          <p:cNvSpPr/>
          <p:nvPr/>
        </p:nvSpPr>
        <p:spPr>
          <a:xfrm>
            <a:off x="832884" y="2133600"/>
            <a:ext cx="2743200" cy="2133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a:t>Early caregiving relationships</a:t>
            </a:r>
          </a:p>
        </p:txBody>
      </p:sp>
      <p:sp>
        <p:nvSpPr>
          <p:cNvPr id="6" name="Rounded Rectangle 5"/>
          <p:cNvSpPr/>
          <p:nvPr/>
        </p:nvSpPr>
        <p:spPr>
          <a:xfrm>
            <a:off x="5720316" y="2142460"/>
            <a:ext cx="2819400" cy="2133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Social, emotional, cognitive, biological outcomes</a:t>
            </a:r>
          </a:p>
        </p:txBody>
      </p:sp>
      <p:sp>
        <p:nvSpPr>
          <p:cNvPr id="7" name="Right Arrow 6"/>
          <p:cNvSpPr/>
          <p:nvPr/>
        </p:nvSpPr>
        <p:spPr>
          <a:xfrm>
            <a:off x="3810000" y="2866360"/>
            <a:ext cx="1676400"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28600" y="6472545"/>
            <a:ext cx="3618614" cy="369332"/>
          </a:xfrm>
          <a:prstGeom prst="rect">
            <a:avLst/>
          </a:prstGeom>
          <a:noFill/>
        </p:spPr>
        <p:txBody>
          <a:bodyPr wrap="square" rtlCol="0">
            <a:spAutoFit/>
          </a:bodyPr>
          <a:lstStyle/>
          <a:p>
            <a:r>
              <a:rPr lang="en-US"/>
              <a:t>Lucette, 2017</a:t>
            </a:r>
          </a:p>
        </p:txBody>
      </p:sp>
    </p:spTree>
    <p:extLst>
      <p:ext uri="{BB962C8B-B14F-4D97-AF65-F5344CB8AC3E}">
        <p14:creationId xmlns:p14="http://schemas.microsoft.com/office/powerpoint/2010/main" val="32560580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p:txBody>
          <a:bodyPr/>
          <a:lstStyle/>
          <a:p>
            <a:r>
              <a:rPr lang="en-US" dirty="0"/>
              <a:t>Adversity affects brain growth</a:t>
            </a:r>
          </a:p>
          <a:p>
            <a:pPr lvl="1"/>
            <a:r>
              <a:rPr lang="en-US" dirty="0"/>
              <a:t>Providing a positive environment is associated with healthy brain development</a:t>
            </a:r>
          </a:p>
          <a:p>
            <a:r>
              <a:rPr lang="en-US" dirty="0"/>
              <a:t>No studies on the impact of normative parenting</a:t>
            </a:r>
          </a:p>
          <a:p>
            <a:endParaRPr lang="en-US" dirty="0"/>
          </a:p>
          <a:p>
            <a:r>
              <a:rPr lang="en-US" dirty="0"/>
              <a:t>Do normative variations in parenting affect brain development?</a:t>
            </a:r>
          </a:p>
          <a:p>
            <a:endParaRPr lang="en-US" dirty="0"/>
          </a:p>
          <a:p>
            <a:endParaRPr lang="en-US" dirty="0"/>
          </a:p>
        </p:txBody>
      </p:sp>
      <p:sp>
        <p:nvSpPr>
          <p:cNvPr id="4" name="TextBox 3"/>
          <p:cNvSpPr txBox="1"/>
          <p:nvPr/>
        </p:nvSpPr>
        <p:spPr>
          <a:xfrm>
            <a:off x="228600" y="6472545"/>
            <a:ext cx="3618614" cy="369332"/>
          </a:xfrm>
          <a:prstGeom prst="rect">
            <a:avLst/>
          </a:prstGeom>
          <a:noFill/>
        </p:spPr>
        <p:txBody>
          <a:bodyPr wrap="square" rtlCol="0">
            <a:spAutoFit/>
          </a:bodyPr>
          <a:lstStyle/>
          <a:p>
            <a:r>
              <a:rPr lang="en-US"/>
              <a:t>Lucette, 2017</a:t>
            </a:r>
          </a:p>
        </p:txBody>
      </p:sp>
    </p:spTree>
    <p:extLst>
      <p:ext uri="{BB962C8B-B14F-4D97-AF65-F5344CB8AC3E}">
        <p14:creationId xmlns:p14="http://schemas.microsoft.com/office/powerpoint/2010/main" val="29161244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study</a:t>
            </a:r>
          </a:p>
        </p:txBody>
      </p:sp>
      <p:sp>
        <p:nvSpPr>
          <p:cNvPr id="3" name="Content Placeholder 2"/>
          <p:cNvSpPr>
            <a:spLocks noGrp="1"/>
          </p:cNvSpPr>
          <p:nvPr>
            <p:ph idx="1"/>
          </p:nvPr>
        </p:nvSpPr>
        <p:spPr/>
        <p:txBody>
          <a:bodyPr/>
          <a:lstStyle/>
          <a:p>
            <a:r>
              <a:rPr lang="en-US" dirty="0"/>
              <a:t>Longitudinal study</a:t>
            </a:r>
          </a:p>
          <a:p>
            <a:r>
              <a:rPr lang="en-US" dirty="0"/>
              <a:t>Infant-mother dyads observed at 5 months, 10 months, 24 months</a:t>
            </a:r>
          </a:p>
          <a:p>
            <a:r>
              <a:rPr lang="en-US" b="1" dirty="0"/>
              <a:t>Is the quality of  maternal parenting behavior related to infant brain development? </a:t>
            </a:r>
          </a:p>
          <a:p>
            <a:r>
              <a:rPr lang="en-US" dirty="0"/>
              <a:t>Outcomes: frontal EEG resting power and increase in frontal EEG resting power</a:t>
            </a:r>
          </a:p>
        </p:txBody>
      </p:sp>
      <p:sp>
        <p:nvSpPr>
          <p:cNvPr id="4" name="TextBox 3"/>
          <p:cNvSpPr txBox="1"/>
          <p:nvPr/>
        </p:nvSpPr>
        <p:spPr>
          <a:xfrm>
            <a:off x="228600" y="6472545"/>
            <a:ext cx="3618614" cy="369332"/>
          </a:xfrm>
          <a:prstGeom prst="rect">
            <a:avLst/>
          </a:prstGeom>
          <a:noFill/>
        </p:spPr>
        <p:txBody>
          <a:bodyPr wrap="square" rtlCol="0">
            <a:spAutoFit/>
          </a:bodyPr>
          <a:lstStyle/>
          <a:p>
            <a:r>
              <a:rPr lang="en-US"/>
              <a:t>Lucette, 2017</a:t>
            </a:r>
          </a:p>
        </p:txBody>
      </p:sp>
    </p:spTree>
    <p:extLst>
      <p:ext uri="{BB962C8B-B14F-4D97-AF65-F5344CB8AC3E}">
        <p14:creationId xmlns:p14="http://schemas.microsoft.com/office/powerpoint/2010/main" val="13589005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Hypotheses</a:t>
            </a:r>
          </a:p>
        </p:txBody>
      </p:sp>
      <p:sp>
        <p:nvSpPr>
          <p:cNvPr id="3" name="Content Placeholder 2"/>
          <p:cNvSpPr>
            <a:spLocks noGrp="1"/>
          </p:cNvSpPr>
          <p:nvPr>
            <p:ph idx="1"/>
          </p:nvPr>
        </p:nvSpPr>
        <p:spPr/>
        <p:txBody>
          <a:bodyPr>
            <a:normAutofit/>
          </a:bodyPr>
          <a:lstStyle/>
          <a:p>
            <a:endParaRPr lang="en-US" dirty="0"/>
          </a:p>
          <a:p>
            <a:r>
              <a:rPr lang="en-US" dirty="0"/>
              <a:t> Infants whose mothers showed higher quality behavior while interacting with them at 5 months will</a:t>
            </a:r>
          </a:p>
          <a:p>
            <a:pPr marL="971550" lvl="1" indent="-514350">
              <a:buFont typeface="+mj-lt"/>
              <a:buAutoNum type="arabicPeriod"/>
            </a:pPr>
            <a:r>
              <a:rPr lang="en-US" dirty="0"/>
              <a:t>show higher frontal EEG power at 10 and 24 months </a:t>
            </a:r>
          </a:p>
          <a:p>
            <a:pPr marL="971550" lvl="1" indent="-514350">
              <a:buFont typeface="+mj-lt"/>
              <a:buAutoNum type="arabicPeriod"/>
            </a:pPr>
            <a:r>
              <a:rPr lang="en-US" dirty="0"/>
              <a:t>show more pronounced increases in power</a:t>
            </a:r>
          </a:p>
        </p:txBody>
      </p:sp>
      <p:sp>
        <p:nvSpPr>
          <p:cNvPr id="4" name="TextBox 3"/>
          <p:cNvSpPr txBox="1"/>
          <p:nvPr/>
        </p:nvSpPr>
        <p:spPr>
          <a:xfrm>
            <a:off x="228600" y="6472545"/>
            <a:ext cx="3618614" cy="369332"/>
          </a:xfrm>
          <a:prstGeom prst="rect">
            <a:avLst/>
          </a:prstGeom>
          <a:noFill/>
        </p:spPr>
        <p:txBody>
          <a:bodyPr wrap="square" rtlCol="0">
            <a:spAutoFit/>
          </a:bodyPr>
          <a:lstStyle/>
          <a:p>
            <a:r>
              <a:rPr lang="en-US"/>
              <a:t>Lucette, 2017</a:t>
            </a:r>
          </a:p>
        </p:txBody>
      </p:sp>
    </p:spTree>
    <p:extLst>
      <p:ext uri="{BB962C8B-B14F-4D97-AF65-F5344CB8AC3E}">
        <p14:creationId xmlns:p14="http://schemas.microsoft.com/office/powerpoint/2010/main" val="35514959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a:xfrm>
            <a:off x="196082" y="1863923"/>
            <a:ext cx="6019800" cy="4625609"/>
          </a:xfrm>
        </p:spPr>
        <p:txBody>
          <a:bodyPr>
            <a:normAutofit fontScale="85000" lnSpcReduction="10000"/>
          </a:bodyPr>
          <a:lstStyle/>
          <a:p>
            <a:r>
              <a:rPr lang="en-US" dirty="0"/>
              <a:t>352 dyads</a:t>
            </a:r>
          </a:p>
          <a:p>
            <a:r>
              <a:rPr lang="en-US" dirty="0"/>
              <a:t>2 minutes mother-infant interaction</a:t>
            </a:r>
          </a:p>
          <a:p>
            <a:pPr lvl="1"/>
            <a:r>
              <a:rPr lang="en-US" dirty="0"/>
              <a:t>interact with infants as they would at home </a:t>
            </a:r>
            <a:r>
              <a:rPr lang="en-US" b="1" i="1" dirty="0"/>
              <a:t>at 5 months</a:t>
            </a:r>
          </a:p>
          <a:p>
            <a:r>
              <a:rPr lang="en-US" dirty="0"/>
              <a:t>Maternal intrusiveness and maternal positive affect</a:t>
            </a:r>
          </a:p>
          <a:p>
            <a:r>
              <a:rPr lang="en-US" dirty="0"/>
              <a:t>Resting EEG recorded for one minute</a:t>
            </a:r>
          </a:p>
          <a:p>
            <a:pPr lvl="1"/>
            <a:r>
              <a:rPr lang="en-US" dirty="0"/>
              <a:t>Colored balls at 5/10 </a:t>
            </a:r>
            <a:r>
              <a:rPr lang="en-US" dirty="0" err="1"/>
              <a:t>mos</a:t>
            </a:r>
            <a:r>
              <a:rPr lang="en-US" dirty="0"/>
              <a:t>, </a:t>
            </a:r>
            <a:r>
              <a:rPr lang="en-US" i="1" dirty="0"/>
              <a:t>Nemo </a:t>
            </a:r>
            <a:r>
              <a:rPr lang="en-US" dirty="0"/>
              <a:t>at 24</a:t>
            </a:r>
          </a:p>
          <a:p>
            <a:r>
              <a:rPr lang="en-US" dirty="0"/>
              <a:t>More neural activity = more EEG power</a:t>
            </a:r>
          </a:p>
          <a:p>
            <a:r>
              <a:rPr lang="en-US" dirty="0"/>
              <a:t>Frontal EEG resting power is indicative of brain development</a:t>
            </a:r>
          </a:p>
          <a:p>
            <a:endParaRPr lang="en-US" dirty="0"/>
          </a:p>
          <a:p>
            <a:endParaRPr lang="en-US" dirty="0"/>
          </a:p>
          <a:p>
            <a:endParaRPr lang="en-US" dirty="0"/>
          </a:p>
        </p:txBody>
      </p:sp>
      <p:pic>
        <p:nvPicPr>
          <p:cNvPr id="2050" name="Picture 2" descr="mage result for EEG infa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0" y="28150"/>
            <a:ext cx="3429000" cy="22722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 y="6472545"/>
            <a:ext cx="3618614" cy="369332"/>
          </a:xfrm>
          <a:prstGeom prst="rect">
            <a:avLst/>
          </a:prstGeom>
          <a:noFill/>
        </p:spPr>
        <p:txBody>
          <a:bodyPr wrap="square" rtlCol="0">
            <a:spAutoFit/>
          </a:bodyPr>
          <a:lstStyle/>
          <a:p>
            <a:r>
              <a:rPr lang="en-US"/>
              <a:t>Lucette, 2017</a:t>
            </a:r>
          </a:p>
        </p:txBody>
      </p:sp>
      <p:pic>
        <p:nvPicPr>
          <p:cNvPr id="6" name="Picture 3" descr="eeg9mo"/>
          <p:cNvPicPr>
            <a:picLocks noChangeAspect="1" noChangeArrowheads="1"/>
          </p:cNvPicPr>
          <p:nvPr/>
        </p:nvPicPr>
        <p:blipFill>
          <a:blip r:embed="rId4" cstate="print"/>
          <a:srcRect/>
          <a:stretch>
            <a:fillRect/>
          </a:stretch>
        </p:blipFill>
        <p:spPr>
          <a:xfrm>
            <a:off x="6562341" y="2373261"/>
            <a:ext cx="2235200" cy="2185988"/>
          </a:xfrm>
          <a:prstGeom prst="rect">
            <a:avLst/>
          </a:prstGeom>
          <a:noFill/>
          <a:ln/>
        </p:spPr>
      </p:pic>
      <p:pic>
        <p:nvPicPr>
          <p:cNvPr id="7" name="Picture 8"/>
          <p:cNvPicPr>
            <a:picLocks noChangeAspect="1" noChangeArrowheads="1"/>
          </p:cNvPicPr>
          <p:nvPr/>
        </p:nvPicPr>
        <p:blipFill>
          <a:blip r:embed="rId5" cstate="print"/>
          <a:srcRect/>
          <a:stretch>
            <a:fillRect/>
          </a:stretch>
        </p:blipFill>
        <p:spPr bwMode="auto">
          <a:xfrm>
            <a:off x="6934200" y="4565209"/>
            <a:ext cx="1652588" cy="2209800"/>
          </a:xfrm>
          <a:prstGeom prst="rect">
            <a:avLst/>
          </a:prstGeom>
          <a:noFill/>
          <a:ln w="9525">
            <a:noFill/>
            <a:miter lim="800000"/>
            <a:headEnd/>
            <a:tailEnd/>
          </a:ln>
          <a:effectLst/>
        </p:spPr>
      </p:pic>
    </p:spTree>
    <p:extLst>
      <p:ext uri="{BB962C8B-B14F-4D97-AF65-F5344CB8AC3E}">
        <p14:creationId xmlns:p14="http://schemas.microsoft.com/office/powerpoint/2010/main" val="15152239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lstStyle/>
          <a:p>
            <a:pPr algn="ctr"/>
            <a:r>
              <a:rPr lang="en-US" dirty="0"/>
              <a:t>The EEG signal</a:t>
            </a:r>
          </a:p>
        </p:txBody>
      </p:sp>
      <p:sp>
        <p:nvSpPr>
          <p:cNvPr id="233475" name="Rectangle 3"/>
          <p:cNvSpPr>
            <a:spLocks noGrp="1" noChangeArrowheads="1"/>
          </p:cNvSpPr>
          <p:nvPr>
            <p:ph sz="half" idx="1"/>
          </p:nvPr>
        </p:nvSpPr>
        <p:spPr>
          <a:xfrm>
            <a:off x="457200" y="1773936"/>
            <a:ext cx="2971800" cy="4623816"/>
          </a:xfrm>
          <a:prstGeom prst="rect">
            <a:avLst/>
          </a:prstGeom>
        </p:spPr>
        <p:txBody>
          <a:bodyPr>
            <a:normAutofit fontScale="92500" lnSpcReduction="20000"/>
          </a:bodyPr>
          <a:lstStyle/>
          <a:p>
            <a:r>
              <a:rPr lang="en-US" dirty="0"/>
              <a:t>Baseline/Resting EEG</a:t>
            </a:r>
          </a:p>
          <a:p>
            <a:pPr lvl="1"/>
            <a:r>
              <a:rPr lang="en-US" dirty="0"/>
              <a:t>Ongoing EEG-- summation of all electrical activity occurring in the brain at a given moment</a:t>
            </a:r>
          </a:p>
          <a:p>
            <a:pPr lvl="1"/>
            <a:r>
              <a:rPr lang="en-US" dirty="0"/>
              <a:t>Frequency distributions -- indicators of state (sleep/wake) and trait (arousal) marker</a:t>
            </a:r>
          </a:p>
        </p:txBody>
      </p:sp>
      <p:sp>
        <p:nvSpPr>
          <p:cNvPr id="2" name="Content Placeholder 1"/>
          <p:cNvSpPr>
            <a:spLocks noGrp="1"/>
          </p:cNvSpPr>
          <p:nvPr>
            <p:ph sz="half" idx="2"/>
          </p:nvPr>
        </p:nvSpPr>
        <p:spPr/>
        <p:txBody>
          <a:bodyPr>
            <a:normAutofit fontScale="92500" lnSpcReduction="20000"/>
          </a:bodyPr>
          <a:lstStyle/>
          <a:p>
            <a:endParaRPr lang="en-US"/>
          </a:p>
        </p:txBody>
      </p:sp>
      <p:pic>
        <p:nvPicPr>
          <p:cNvPr id="1026" name="Picture 2" descr="http://www.trueimpact.ca/wp-content/uploads/2013/02/specific-eeg-state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443736"/>
            <a:ext cx="5562600" cy="5414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7668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normAutofit/>
          </a:bodyPr>
          <a:lstStyle/>
          <a:p>
            <a:pPr algn="ctr"/>
            <a:r>
              <a:rPr lang="en-US" dirty="0"/>
              <a:t>Event-Related Potentials (ERPs)</a:t>
            </a:r>
          </a:p>
        </p:txBody>
      </p:sp>
      <p:sp>
        <p:nvSpPr>
          <p:cNvPr id="234499" name="Rectangle 3"/>
          <p:cNvSpPr>
            <a:spLocks noGrp="1" noChangeArrowheads="1"/>
          </p:cNvSpPr>
          <p:nvPr>
            <p:ph sz="half" idx="1"/>
          </p:nvPr>
        </p:nvSpPr>
        <p:spPr>
          <a:prstGeom prst="rect">
            <a:avLst/>
          </a:prstGeom>
        </p:spPr>
        <p:txBody>
          <a:bodyPr/>
          <a:lstStyle/>
          <a:p>
            <a:r>
              <a:rPr lang="en-US" dirty="0"/>
              <a:t>EEG data is time-locked to a </a:t>
            </a:r>
            <a:r>
              <a:rPr lang="en-US" b="1" i="1" dirty="0"/>
              <a:t>specific stimulus</a:t>
            </a:r>
            <a:r>
              <a:rPr lang="en-US" dirty="0"/>
              <a:t> or event and then averaged</a:t>
            </a:r>
          </a:p>
          <a:p>
            <a:pPr lvl="1"/>
            <a:r>
              <a:rPr lang="en-US" dirty="0"/>
              <a:t>Averaging allows filtering of unrelated/background EEG</a:t>
            </a:r>
          </a:p>
        </p:txBody>
      </p:sp>
      <p:sp>
        <p:nvSpPr>
          <p:cNvPr id="2" name="Content Placeholder 1"/>
          <p:cNvSpPr>
            <a:spLocks noGrp="1"/>
          </p:cNvSpPr>
          <p:nvPr>
            <p:ph sz="half" idx="2"/>
          </p:nvPr>
        </p:nvSpPr>
        <p:spPr/>
        <p:txBody>
          <a:bodyPr/>
          <a:lstStyle/>
          <a:p>
            <a:endParaRPr lang="en-US" dirty="0"/>
          </a:p>
        </p:txBody>
      </p:sp>
      <p:pic>
        <p:nvPicPr>
          <p:cNvPr id="234500" name="Picture 4" descr="erpavg2"/>
          <p:cNvPicPr>
            <a:picLocks noChangeAspect="1" noChangeArrowheads="1"/>
          </p:cNvPicPr>
          <p:nvPr/>
        </p:nvPicPr>
        <p:blipFill>
          <a:blip r:embed="rId3" cstate="print"/>
          <a:srcRect/>
          <a:stretch>
            <a:fillRect/>
          </a:stretch>
        </p:blipFill>
        <p:spPr bwMode="auto">
          <a:xfrm>
            <a:off x="4311686" y="1905000"/>
            <a:ext cx="4290918" cy="3042138"/>
          </a:xfrm>
          <a:prstGeom prst="rect">
            <a:avLst/>
          </a:prstGeom>
          <a:noFill/>
        </p:spPr>
      </p:pic>
    </p:spTree>
    <p:extLst>
      <p:ext uri="{BB962C8B-B14F-4D97-AF65-F5344CB8AC3E}">
        <p14:creationId xmlns:p14="http://schemas.microsoft.com/office/powerpoint/2010/main" val="9400315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Development</a:t>
            </a:r>
          </a:p>
        </p:txBody>
      </p:sp>
      <p:sp>
        <p:nvSpPr>
          <p:cNvPr id="6" name="Content Placeholder 5"/>
          <p:cNvSpPr>
            <a:spLocks noGrp="1"/>
          </p:cNvSpPr>
          <p:nvPr>
            <p:ph idx="1"/>
          </p:nvPr>
        </p:nvSpPr>
        <p:spPr/>
        <p:txBody>
          <a:bodyPr/>
          <a:lstStyle/>
          <a:p>
            <a:endParaRPr lang="en-US" dirty="0"/>
          </a:p>
        </p:txBody>
      </p:sp>
      <p:pic>
        <p:nvPicPr>
          <p:cNvPr id="2" name="Picture 1"/>
          <p:cNvPicPr>
            <a:picLocks noChangeAspect="1"/>
          </p:cNvPicPr>
          <p:nvPr/>
        </p:nvPicPr>
        <p:blipFill>
          <a:blip r:embed="rId2"/>
          <a:stretch>
            <a:fillRect/>
          </a:stretch>
        </p:blipFill>
        <p:spPr>
          <a:xfrm>
            <a:off x="685800" y="1775190"/>
            <a:ext cx="7810592" cy="4549409"/>
          </a:xfrm>
          <a:prstGeom prst="rect">
            <a:avLst/>
          </a:prstGeom>
        </p:spPr>
      </p:pic>
    </p:spTree>
    <p:extLst>
      <p:ext uri="{BB962C8B-B14F-4D97-AF65-F5344CB8AC3E}">
        <p14:creationId xmlns:p14="http://schemas.microsoft.com/office/powerpoint/2010/main" val="32779757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pPr algn="ctr"/>
            <a:r>
              <a:rPr lang="en-US" dirty="0"/>
              <a:t>Brain Development</a:t>
            </a:r>
          </a:p>
        </p:txBody>
      </p:sp>
      <p:sp>
        <p:nvSpPr>
          <p:cNvPr id="229379" name="Rectangle 3"/>
          <p:cNvSpPr>
            <a:spLocks noGrp="1" noChangeArrowheads="1"/>
          </p:cNvSpPr>
          <p:nvPr>
            <p:ph type="body" idx="4294967295"/>
          </p:nvPr>
        </p:nvSpPr>
        <p:spPr>
          <a:xfrm>
            <a:off x="457200" y="1775460"/>
            <a:ext cx="8229600" cy="4526280"/>
          </a:xfrm>
          <a:prstGeom prst="rect">
            <a:avLst/>
          </a:prstGeom>
        </p:spPr>
        <p:txBody>
          <a:bodyPr/>
          <a:lstStyle/>
          <a:p>
            <a:r>
              <a:rPr lang="en-US" dirty="0"/>
              <a:t>Activity-dependent specialization – </a:t>
            </a:r>
          </a:p>
          <a:p>
            <a:pPr lvl="1"/>
            <a:r>
              <a:rPr lang="en-US" dirty="0"/>
              <a:t>Face Processing example</a:t>
            </a:r>
          </a:p>
          <a:p>
            <a:pPr lvl="2"/>
            <a:r>
              <a:rPr lang="en-US" dirty="0"/>
              <a:t>N170 to faces becomes specialized for upright faces by 12 months; prior to that elicited to inverted and upright (de </a:t>
            </a:r>
            <a:r>
              <a:rPr lang="en-US" dirty="0" err="1"/>
              <a:t>Haan</a:t>
            </a:r>
            <a:r>
              <a:rPr lang="en-US" dirty="0"/>
              <a:t> et al., 2002; </a:t>
            </a:r>
            <a:r>
              <a:rPr lang="en-US" dirty="0" err="1"/>
              <a:t>Halit</a:t>
            </a:r>
            <a:r>
              <a:rPr lang="en-US" dirty="0"/>
              <a:t> et al., 2003)</a:t>
            </a:r>
          </a:p>
          <a:p>
            <a:pPr lvl="2"/>
            <a:endParaRPr lang="en-US" dirty="0"/>
          </a:p>
          <a:p>
            <a:pPr lvl="2"/>
            <a:endParaRPr lang="en-US" dirty="0"/>
          </a:p>
        </p:txBody>
      </p:sp>
      <p:pic>
        <p:nvPicPr>
          <p:cNvPr id="4" name="Picture 3" descr="inversion-wave.jpg"/>
          <p:cNvPicPr>
            <a:picLocks noChangeAspect="1"/>
          </p:cNvPicPr>
          <p:nvPr/>
        </p:nvPicPr>
        <p:blipFill>
          <a:blip r:embed="rId3" cstate="print"/>
          <a:stretch>
            <a:fillRect/>
          </a:stretch>
        </p:blipFill>
        <p:spPr>
          <a:xfrm>
            <a:off x="2209800" y="4038600"/>
            <a:ext cx="3956050" cy="2615336"/>
          </a:xfrm>
          <a:prstGeom prst="rect">
            <a:avLst/>
          </a:prstGeom>
        </p:spPr>
      </p:pic>
    </p:spTree>
    <p:extLst>
      <p:ext uri="{BB962C8B-B14F-4D97-AF65-F5344CB8AC3E}">
        <p14:creationId xmlns:p14="http://schemas.microsoft.com/office/powerpoint/2010/main" val="23477011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p:txBody>
          <a:bodyPr/>
          <a:lstStyle/>
          <a:p>
            <a:r>
              <a:rPr lang="en-US" dirty="0"/>
              <a:t>Mother-infant interaction recorded for 2 minutes</a:t>
            </a:r>
          </a:p>
          <a:p>
            <a:pPr lvl="1"/>
            <a:r>
              <a:rPr lang="en-US" dirty="0"/>
              <a:t>Mothers were instructed to interact with their infants as they normally would at home</a:t>
            </a:r>
          </a:p>
          <a:p>
            <a:r>
              <a:rPr lang="en-US" dirty="0"/>
              <a:t>Maternal intrusiveness and maternal positive affect</a:t>
            </a:r>
          </a:p>
          <a:p>
            <a:r>
              <a:rPr lang="en-US" dirty="0"/>
              <a:t>Exploratory analyses</a:t>
            </a:r>
          </a:p>
          <a:p>
            <a:endParaRPr lang="en-US" dirty="0"/>
          </a:p>
        </p:txBody>
      </p:sp>
      <p:sp>
        <p:nvSpPr>
          <p:cNvPr id="4" name="TextBox 3"/>
          <p:cNvSpPr txBox="1"/>
          <p:nvPr/>
        </p:nvSpPr>
        <p:spPr>
          <a:xfrm>
            <a:off x="228600" y="6472545"/>
            <a:ext cx="3618614" cy="369332"/>
          </a:xfrm>
          <a:prstGeom prst="rect">
            <a:avLst/>
          </a:prstGeom>
          <a:noFill/>
        </p:spPr>
        <p:txBody>
          <a:bodyPr wrap="square" rtlCol="0">
            <a:spAutoFit/>
          </a:bodyPr>
          <a:lstStyle/>
          <a:p>
            <a:r>
              <a:rPr lang="en-US"/>
              <a:t>Lucette, 2017</a:t>
            </a:r>
          </a:p>
        </p:txBody>
      </p:sp>
    </p:spTree>
    <p:extLst>
      <p:ext uri="{BB962C8B-B14F-4D97-AF65-F5344CB8AC3E}">
        <p14:creationId xmlns:p14="http://schemas.microsoft.com/office/powerpoint/2010/main" val="32182767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118872"/>
            <a:r>
              <a:rPr lang="en-US" dirty="0"/>
              <a:t>Are maternal behaviors associated with EEG power?</a:t>
            </a:r>
          </a:p>
        </p:txBody>
      </p:sp>
      <p:sp>
        <p:nvSpPr>
          <p:cNvPr id="3" name="Content Placeholder 2"/>
          <p:cNvSpPr>
            <a:spLocks noGrp="1"/>
          </p:cNvSpPr>
          <p:nvPr>
            <p:ph idx="1"/>
          </p:nvPr>
        </p:nvSpPr>
        <p:spPr/>
        <p:txBody>
          <a:bodyPr/>
          <a:lstStyle/>
          <a:p>
            <a:endParaRPr lang="en-US" dirty="0"/>
          </a:p>
          <a:p>
            <a:r>
              <a:rPr lang="en-US" dirty="0"/>
              <a:t>Maternal intrusiveness not associated with EEG power</a:t>
            </a:r>
          </a:p>
          <a:p>
            <a:r>
              <a:rPr lang="en-US" dirty="0"/>
              <a:t>Maternal positive affect related to EEG frontal power at 10 and 24 months</a:t>
            </a:r>
          </a:p>
        </p:txBody>
      </p:sp>
      <p:sp>
        <p:nvSpPr>
          <p:cNvPr id="4" name="TextBox 3"/>
          <p:cNvSpPr txBox="1"/>
          <p:nvPr/>
        </p:nvSpPr>
        <p:spPr>
          <a:xfrm>
            <a:off x="228600" y="6472545"/>
            <a:ext cx="3618614" cy="369332"/>
          </a:xfrm>
          <a:prstGeom prst="rect">
            <a:avLst/>
          </a:prstGeom>
          <a:noFill/>
        </p:spPr>
        <p:txBody>
          <a:bodyPr wrap="square" rtlCol="0">
            <a:spAutoFit/>
          </a:bodyPr>
          <a:lstStyle/>
          <a:p>
            <a:r>
              <a:rPr lang="en-US"/>
              <a:t>Lucette, 2017</a:t>
            </a:r>
          </a:p>
        </p:txBody>
      </p:sp>
    </p:spTree>
    <p:extLst>
      <p:ext uri="{BB962C8B-B14F-4D97-AF65-F5344CB8AC3E}">
        <p14:creationId xmlns:p14="http://schemas.microsoft.com/office/powerpoint/2010/main" val="26776456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118872"/>
            <a:r>
              <a:rPr lang="en-US" dirty="0"/>
              <a:t>Maternal positive affect </a:t>
            </a:r>
            <a:r>
              <a:rPr lang="en-US" dirty="0">
                <a:sym typeface="Wingdings" panose="05000000000000000000" pitchFamily="2" charset="2"/>
              </a:rPr>
              <a:t></a:t>
            </a:r>
            <a:r>
              <a:rPr lang="en-US" dirty="0"/>
              <a:t> age-related increases in frontal power</a:t>
            </a:r>
          </a:p>
        </p:txBody>
      </p:sp>
      <p:sp>
        <p:nvSpPr>
          <p:cNvPr id="3" name="Content Placeholder 2"/>
          <p:cNvSpPr>
            <a:spLocks noGrp="1"/>
          </p:cNvSpPr>
          <p:nvPr>
            <p:ph idx="1"/>
          </p:nvPr>
        </p:nvSpPr>
        <p:spPr/>
        <p:txBody>
          <a:bodyPr/>
          <a:lstStyle/>
          <a:p>
            <a:r>
              <a:rPr lang="en-US" dirty="0"/>
              <a:t>Maternal intrusiveness not associated with EEG power</a:t>
            </a:r>
          </a:p>
          <a:p>
            <a:r>
              <a:rPr lang="en-US" dirty="0"/>
              <a:t>Maternal positive affect related to EEG frontal power at 10 and 24 months</a:t>
            </a:r>
          </a:p>
          <a:p>
            <a:pPr lvl="1"/>
            <a:r>
              <a:rPr lang="en-US" dirty="0"/>
              <a:t>Hierarchical regressions controlling for prior power</a:t>
            </a:r>
          </a:p>
          <a:p>
            <a:endParaRPr lang="en-US" dirty="0"/>
          </a:p>
        </p:txBody>
      </p:sp>
      <p:sp>
        <p:nvSpPr>
          <p:cNvPr id="4" name="TextBox 3"/>
          <p:cNvSpPr txBox="1"/>
          <p:nvPr/>
        </p:nvSpPr>
        <p:spPr>
          <a:xfrm>
            <a:off x="228600" y="6472545"/>
            <a:ext cx="3618614" cy="369332"/>
          </a:xfrm>
          <a:prstGeom prst="rect">
            <a:avLst/>
          </a:prstGeom>
          <a:noFill/>
        </p:spPr>
        <p:txBody>
          <a:bodyPr wrap="square" rtlCol="0">
            <a:spAutoFit/>
          </a:bodyPr>
          <a:lstStyle/>
          <a:p>
            <a:r>
              <a:rPr lang="en-US"/>
              <a:t>Lucette, 2017</a:t>
            </a:r>
          </a:p>
        </p:txBody>
      </p:sp>
    </p:spTree>
    <p:extLst>
      <p:ext uri="{BB962C8B-B14F-4D97-AF65-F5344CB8AC3E}">
        <p14:creationId xmlns:p14="http://schemas.microsoft.com/office/powerpoint/2010/main" val="38844234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Maternal positive affect and infant EEG activity</a:t>
            </a:r>
          </a:p>
        </p:txBody>
      </p:sp>
      <p:pic>
        <p:nvPicPr>
          <p:cNvPr id="4" name="Picture 3"/>
          <p:cNvPicPr>
            <a:picLocks noChangeAspect="1"/>
          </p:cNvPicPr>
          <p:nvPr/>
        </p:nvPicPr>
        <p:blipFill>
          <a:blip r:embed="rId3"/>
          <a:stretch>
            <a:fillRect/>
          </a:stretch>
        </p:blipFill>
        <p:spPr>
          <a:xfrm>
            <a:off x="52914" y="2209800"/>
            <a:ext cx="9242432" cy="3447916"/>
          </a:xfrm>
          <a:prstGeom prst="rect">
            <a:avLst/>
          </a:prstGeom>
        </p:spPr>
      </p:pic>
      <p:sp>
        <p:nvSpPr>
          <p:cNvPr id="5" name="Rectangle 4"/>
          <p:cNvSpPr/>
          <p:nvPr/>
        </p:nvSpPr>
        <p:spPr>
          <a:xfrm>
            <a:off x="3657600" y="4800600"/>
            <a:ext cx="2895600" cy="3048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181600" y="6400800"/>
            <a:ext cx="3581400" cy="369332"/>
          </a:xfrm>
          <a:prstGeom prst="rect">
            <a:avLst/>
          </a:prstGeom>
          <a:noFill/>
        </p:spPr>
        <p:txBody>
          <a:bodyPr wrap="square" rtlCol="0">
            <a:spAutoFit/>
          </a:bodyPr>
          <a:lstStyle/>
          <a:p>
            <a:r>
              <a:rPr lang="en-US" dirty="0"/>
              <a:t>Bernier, Calkins &amp; Bell, 2016</a:t>
            </a:r>
          </a:p>
        </p:txBody>
      </p:sp>
    </p:spTree>
    <p:extLst>
      <p:ext uri="{BB962C8B-B14F-4D97-AF65-F5344CB8AC3E}">
        <p14:creationId xmlns:p14="http://schemas.microsoft.com/office/powerpoint/2010/main" val="4855158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5 month mom positive affect </a:t>
            </a:r>
            <a:r>
              <a:rPr lang="en-US" dirty="0">
                <a:sym typeface="Wingdings" panose="05000000000000000000" pitchFamily="2" charset="2"/>
              </a:rPr>
              <a:t></a:t>
            </a:r>
            <a:r>
              <a:rPr lang="en-US" dirty="0"/>
              <a:t> later infant EEG power</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508401"/>
            <a:ext cx="4184108" cy="5292267"/>
          </a:xfrm>
          <a:prstGeom prst="rect">
            <a:avLst/>
          </a:prstGeom>
        </p:spPr>
      </p:pic>
      <p:sp>
        <p:nvSpPr>
          <p:cNvPr id="7" name="Rectangle 6"/>
          <p:cNvSpPr/>
          <p:nvPr/>
        </p:nvSpPr>
        <p:spPr>
          <a:xfrm>
            <a:off x="723068" y="4800600"/>
            <a:ext cx="3661094" cy="3048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8" name="Rectangle 7"/>
          <p:cNvSpPr/>
          <p:nvPr/>
        </p:nvSpPr>
        <p:spPr>
          <a:xfrm>
            <a:off x="739220" y="3497400"/>
            <a:ext cx="3661093" cy="3126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9" name="Rectangle 8"/>
          <p:cNvSpPr/>
          <p:nvPr/>
        </p:nvSpPr>
        <p:spPr>
          <a:xfrm>
            <a:off x="710645" y="6096000"/>
            <a:ext cx="3695203" cy="314325"/>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1489351"/>
            <a:ext cx="3886200" cy="5191154"/>
          </a:xfrm>
          <a:prstGeom prst="rect">
            <a:avLst/>
          </a:prstGeom>
        </p:spPr>
      </p:pic>
      <p:sp>
        <p:nvSpPr>
          <p:cNvPr id="11" name="Rectangle 10"/>
          <p:cNvSpPr/>
          <p:nvPr/>
        </p:nvSpPr>
        <p:spPr>
          <a:xfrm>
            <a:off x="4882590" y="6019800"/>
            <a:ext cx="3661093" cy="3126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2" name="Rectangle 11"/>
          <p:cNvSpPr/>
          <p:nvPr/>
        </p:nvSpPr>
        <p:spPr>
          <a:xfrm>
            <a:off x="4882590" y="4724400"/>
            <a:ext cx="3661093" cy="3126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3" name="Rectangle 12"/>
          <p:cNvSpPr/>
          <p:nvPr/>
        </p:nvSpPr>
        <p:spPr>
          <a:xfrm>
            <a:off x="4882591" y="3489600"/>
            <a:ext cx="3661093" cy="3126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15912705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Maternal positive affect and infant EEG activity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498" y="1448759"/>
            <a:ext cx="3067465" cy="541876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1408176"/>
            <a:ext cx="2922460" cy="5449824"/>
          </a:xfrm>
          <a:prstGeom prst="rect">
            <a:avLst/>
          </a:prstGeom>
        </p:spPr>
      </p:pic>
      <p:sp>
        <p:nvSpPr>
          <p:cNvPr id="7" name="Rectangle 6"/>
          <p:cNvSpPr/>
          <p:nvPr/>
        </p:nvSpPr>
        <p:spPr>
          <a:xfrm>
            <a:off x="739220" y="3497400"/>
            <a:ext cx="2666999" cy="3126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39218" y="6172200"/>
            <a:ext cx="2666999" cy="3126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39219" y="4793662"/>
            <a:ext cx="2666999" cy="3126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099779" y="6213078"/>
            <a:ext cx="2666999" cy="3126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080729" y="4907100"/>
            <a:ext cx="2666999" cy="3126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080730" y="3581400"/>
            <a:ext cx="2666999" cy="312600"/>
          </a:xfrm>
          <a:prstGeom prst="rect">
            <a:avLst/>
          </a:prstGeom>
          <a:solidFill>
            <a:srgbClr val="2398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47995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Parenting</a:t>
            </a:r>
            <a:r>
              <a:rPr lang="en-US" dirty="0" err="1">
                <a:sym typeface="Wingdings" panose="05000000000000000000" pitchFamily="2" charset="2"/>
              </a:rPr>
              <a:t>brainbehavioral</a:t>
            </a:r>
            <a:r>
              <a:rPr lang="en-US" dirty="0">
                <a:sym typeface="Wingdings" panose="05000000000000000000" pitchFamily="2" charset="2"/>
              </a:rPr>
              <a:t> functioning…</a:t>
            </a:r>
            <a:endParaRPr lang="en-US" dirty="0"/>
          </a:p>
        </p:txBody>
      </p:sp>
      <p:sp>
        <p:nvSpPr>
          <p:cNvPr id="3" name="Content Placeholder 2"/>
          <p:cNvSpPr>
            <a:spLocks noGrp="1"/>
          </p:cNvSpPr>
          <p:nvPr>
            <p:ph idx="1"/>
          </p:nvPr>
        </p:nvSpPr>
        <p:spPr/>
        <p:txBody>
          <a:bodyPr/>
          <a:lstStyle/>
          <a:p>
            <a:r>
              <a:rPr lang="en-US" dirty="0"/>
              <a:t>Normative variation in parenting quality </a:t>
            </a:r>
            <a:r>
              <a:rPr lang="en-US" i="1" dirty="0"/>
              <a:t>may</a:t>
            </a:r>
            <a:r>
              <a:rPr lang="en-US" dirty="0"/>
              <a:t> contribute to brain development….</a:t>
            </a:r>
          </a:p>
        </p:txBody>
      </p:sp>
    </p:spTree>
    <p:extLst>
      <p:ext uri="{BB962C8B-B14F-4D97-AF65-F5344CB8AC3E}">
        <p14:creationId xmlns:p14="http://schemas.microsoft.com/office/powerpoint/2010/main" val="17318548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pPr algn="ctr"/>
            <a:r>
              <a:rPr lang="en-US" sz="3600" dirty="0"/>
              <a:t>Differential Regional Growth Rates – Adolescence (Casey et al. 2008)</a:t>
            </a:r>
          </a:p>
        </p:txBody>
      </p:sp>
      <p:sp>
        <p:nvSpPr>
          <p:cNvPr id="3" name="Content Placeholder 2"/>
          <p:cNvSpPr>
            <a:spLocks noGrp="1"/>
          </p:cNvSpPr>
          <p:nvPr>
            <p:ph idx="1"/>
          </p:nvPr>
        </p:nvSpPr>
        <p:spPr>
          <a:xfrm>
            <a:off x="457200" y="1646237"/>
            <a:ext cx="8229600" cy="4526280"/>
          </a:xfrm>
          <a:prstGeom prst="rect">
            <a:avLst/>
          </a:prstGeom>
        </p:spPr>
        <p:txBody>
          <a:bodyPr>
            <a:normAutofit fontScale="92500" lnSpcReduction="20000"/>
          </a:bodyPr>
          <a:lstStyle/>
          <a:p>
            <a:r>
              <a:rPr lang="en-US" dirty="0"/>
              <a:t>Adolescence associated with increased incidence of:</a:t>
            </a:r>
          </a:p>
          <a:p>
            <a:pPr lvl="1"/>
            <a:r>
              <a:rPr lang="en-US" dirty="0"/>
              <a:t>Unintentional injury</a:t>
            </a:r>
          </a:p>
          <a:p>
            <a:pPr lvl="1"/>
            <a:r>
              <a:rPr lang="en-US" dirty="0"/>
              <a:t>Violence</a:t>
            </a:r>
          </a:p>
          <a:p>
            <a:pPr lvl="1"/>
            <a:r>
              <a:rPr lang="en-US" dirty="0"/>
              <a:t>Alcohol and drug abuse</a:t>
            </a:r>
          </a:p>
          <a:p>
            <a:pPr lvl="1"/>
            <a:r>
              <a:rPr lang="en-US" dirty="0"/>
              <a:t>Risky sexual behavior</a:t>
            </a:r>
          </a:p>
          <a:p>
            <a:endParaRPr lang="en-US" dirty="0"/>
          </a:p>
          <a:p>
            <a:r>
              <a:rPr lang="en-US" dirty="0"/>
              <a:t>Traditionally attributed to protracted development of PFC</a:t>
            </a:r>
          </a:p>
          <a:p>
            <a:pPr lvl="1"/>
            <a:r>
              <a:rPr lang="en-US" dirty="0"/>
              <a:t>Is this explanation sufficient to explain changes in behavior?</a:t>
            </a:r>
          </a:p>
          <a:p>
            <a:pPr lvl="1"/>
            <a:endParaRPr lang="en-US" dirty="0"/>
          </a:p>
          <a:p>
            <a:pPr lvl="1"/>
            <a:endParaRPr lang="en-US" dirty="0"/>
          </a:p>
        </p:txBody>
      </p:sp>
    </p:spTree>
    <p:extLst>
      <p:ext uri="{BB962C8B-B14F-4D97-AF65-F5344CB8AC3E}">
        <p14:creationId xmlns:p14="http://schemas.microsoft.com/office/powerpoint/2010/main" val="17727507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Differential Regional Growth Rates – Adolescence (Casey et al. 2008)</a:t>
            </a:r>
          </a:p>
        </p:txBody>
      </p:sp>
      <p:pic>
        <p:nvPicPr>
          <p:cNvPr id="1026" name="Picture 2"/>
          <p:cNvPicPr>
            <a:picLocks noGrp="1" noChangeAspect="1" noChangeArrowheads="1"/>
          </p:cNvPicPr>
          <p:nvPr>
            <p:ph idx="1"/>
          </p:nvPr>
        </p:nvPicPr>
        <p:blipFill rotWithShape="1">
          <a:blip r:embed="rId3" cstate="print"/>
          <a:srcRect l="1180" r="4427"/>
          <a:stretch/>
        </p:blipFill>
        <p:spPr bwMode="auto">
          <a:xfrm>
            <a:off x="1224227" y="1828800"/>
            <a:ext cx="7073879" cy="3657600"/>
          </a:xfrm>
          <a:prstGeom prst="rect">
            <a:avLst/>
          </a:prstGeom>
          <a:noFill/>
          <a:ln w="9525">
            <a:noFill/>
            <a:miter lim="800000"/>
            <a:headEnd/>
            <a:tailEnd/>
          </a:ln>
          <a:effectLst/>
        </p:spPr>
      </p:pic>
      <p:sp>
        <p:nvSpPr>
          <p:cNvPr id="5" name="TextBox 4"/>
          <p:cNvSpPr txBox="1"/>
          <p:nvPr/>
        </p:nvSpPr>
        <p:spPr>
          <a:xfrm>
            <a:off x="0" y="5486400"/>
            <a:ext cx="8915400" cy="830997"/>
          </a:xfrm>
          <a:prstGeom prst="rect">
            <a:avLst/>
          </a:prstGeom>
          <a:noFill/>
        </p:spPr>
        <p:txBody>
          <a:bodyPr wrap="square" rtlCol="0">
            <a:spAutoFit/>
          </a:bodyPr>
          <a:lstStyle/>
          <a:p>
            <a:pPr algn="ctr"/>
            <a:r>
              <a:rPr lang="en-US" sz="2400" i="1" dirty="0"/>
              <a:t>“Treating adolescence as a transitional developmental period rather than a single snapshot in time</a:t>
            </a:r>
            <a:r>
              <a:rPr lang="en-US" sz="2400" dirty="0"/>
              <a:t>” (p. 63)</a:t>
            </a:r>
          </a:p>
        </p:txBody>
      </p:sp>
    </p:spTree>
    <p:extLst>
      <p:ext uri="{BB962C8B-B14F-4D97-AF65-F5344CB8AC3E}">
        <p14:creationId xmlns:p14="http://schemas.microsoft.com/office/powerpoint/2010/main" val="22330794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Using neuroimaging to examine developmental changes in</a:t>
            </a:r>
          </a:p>
        </p:txBody>
      </p:sp>
      <p:pic>
        <p:nvPicPr>
          <p:cNvPr id="2051" name="Picture 3"/>
          <p:cNvPicPr>
            <a:picLocks noChangeAspect="1" noChangeArrowheads="1"/>
          </p:cNvPicPr>
          <p:nvPr/>
        </p:nvPicPr>
        <p:blipFill rotWithShape="1">
          <a:blip r:embed="rId3" cstate="print"/>
          <a:srcRect l="4098" t="5310" r="3873"/>
          <a:stretch/>
        </p:blipFill>
        <p:spPr bwMode="auto">
          <a:xfrm>
            <a:off x="990600" y="1600200"/>
            <a:ext cx="8153400" cy="5212773"/>
          </a:xfrm>
          <a:prstGeom prst="rect">
            <a:avLst/>
          </a:prstGeom>
          <a:noFill/>
          <a:ln w="9525">
            <a:noFill/>
            <a:miter lim="800000"/>
            <a:headEnd/>
            <a:tailEnd/>
          </a:ln>
          <a:effectLst/>
        </p:spPr>
      </p:pic>
      <p:sp>
        <p:nvSpPr>
          <p:cNvPr id="3" name="Content Placeholder 2"/>
          <p:cNvSpPr>
            <a:spLocks noGrp="1"/>
          </p:cNvSpPr>
          <p:nvPr>
            <p:ph idx="1"/>
          </p:nvPr>
        </p:nvSpPr>
        <p:spPr>
          <a:xfrm>
            <a:off x="-381000" y="1905000"/>
            <a:ext cx="1828800" cy="4526280"/>
          </a:xfrm>
          <a:prstGeom prst="rect">
            <a:avLst/>
          </a:prstGeom>
        </p:spPr>
        <p:txBody>
          <a:bodyPr>
            <a:normAutofit/>
          </a:bodyPr>
          <a:lstStyle/>
          <a:p>
            <a:pPr marL="118872" indent="0">
              <a:buNone/>
            </a:pPr>
            <a:r>
              <a:rPr lang="en-US" sz="2800" dirty="0"/>
              <a:t> </a:t>
            </a:r>
          </a:p>
          <a:p>
            <a:pPr marL="457200" lvl="1" indent="0">
              <a:buNone/>
            </a:pPr>
            <a:r>
              <a:rPr lang="en-US" sz="2400" dirty="0"/>
              <a:t>Reward circuitry</a:t>
            </a:r>
          </a:p>
          <a:p>
            <a:pPr marL="457200" lvl="1" indent="0">
              <a:buNone/>
            </a:pPr>
            <a:endParaRPr lang="en-US" sz="2400" dirty="0"/>
          </a:p>
          <a:p>
            <a:pPr marL="457200" lvl="1" indent="0">
              <a:buNone/>
            </a:pPr>
            <a:endParaRPr lang="en-US" sz="2400" dirty="0"/>
          </a:p>
          <a:p>
            <a:pPr marL="457200" lvl="1" indent="0">
              <a:buNone/>
            </a:pPr>
            <a:r>
              <a:rPr lang="en-US" sz="2400" dirty="0"/>
              <a:t>Cognitive control </a:t>
            </a:r>
          </a:p>
          <a:p>
            <a:pPr marL="457200" lvl="1" indent="0">
              <a:buNone/>
            </a:pPr>
            <a:endParaRPr lang="en-US" sz="2400" dirty="0"/>
          </a:p>
          <a:p>
            <a:pPr marL="457200" lvl="1" indent="0">
              <a:buNone/>
            </a:pPr>
            <a:endParaRPr lang="en-US" sz="2400" dirty="0"/>
          </a:p>
        </p:txBody>
      </p:sp>
      <p:sp>
        <p:nvSpPr>
          <p:cNvPr id="4" name="Rectangle 3"/>
          <p:cNvSpPr/>
          <p:nvPr/>
        </p:nvSpPr>
        <p:spPr>
          <a:xfrm>
            <a:off x="4572000" y="1981200"/>
            <a:ext cx="3980577" cy="369332"/>
          </a:xfrm>
          <a:prstGeom prst="rect">
            <a:avLst/>
          </a:prstGeom>
        </p:spPr>
        <p:txBody>
          <a:bodyPr wrap="none">
            <a:spAutoFit/>
          </a:bodyPr>
          <a:lstStyle/>
          <a:p>
            <a:pPr lvl="1"/>
            <a:r>
              <a:rPr lang="en-US" dirty="0"/>
              <a:t>Their developmental interactions</a:t>
            </a:r>
          </a:p>
        </p:txBody>
      </p:sp>
    </p:spTree>
    <p:extLst>
      <p:ext uri="{BB962C8B-B14F-4D97-AF65-F5344CB8AC3E}">
        <p14:creationId xmlns:p14="http://schemas.microsoft.com/office/powerpoint/2010/main" val="12794969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46237"/>
            <a:ext cx="8229600" cy="4526280"/>
          </a:xfrm>
          <a:prstGeom prst="rect">
            <a:avLst/>
          </a:prstGeom>
        </p:spPr>
        <p:txBody>
          <a:bodyPr>
            <a:normAutofit/>
          </a:bodyPr>
          <a:lstStyle/>
          <a:p>
            <a:endParaRPr lang="en-US" dirty="0"/>
          </a:p>
          <a:p>
            <a:pPr lvl="1"/>
            <a:endParaRPr lang="en-US" dirty="0"/>
          </a:p>
          <a:p>
            <a:pPr lvl="1"/>
            <a:endParaRPr lang="en-US" dirty="0"/>
          </a:p>
        </p:txBody>
      </p:sp>
      <p:pic>
        <p:nvPicPr>
          <p:cNvPr id="3075" name="Picture 3"/>
          <p:cNvPicPr>
            <a:picLocks noChangeAspect="1" noChangeArrowheads="1"/>
          </p:cNvPicPr>
          <p:nvPr/>
        </p:nvPicPr>
        <p:blipFill>
          <a:blip r:embed="rId3" cstate="print"/>
          <a:srcRect/>
          <a:stretch>
            <a:fillRect/>
          </a:stretch>
        </p:blipFill>
        <p:spPr bwMode="auto">
          <a:xfrm>
            <a:off x="228600" y="1527196"/>
            <a:ext cx="8174230" cy="5319455"/>
          </a:xfrm>
          <a:prstGeom prst="rect">
            <a:avLst/>
          </a:prstGeom>
          <a:noFill/>
          <a:ln w="9525">
            <a:noFill/>
            <a:miter lim="800000"/>
            <a:headEnd/>
            <a:tailEnd/>
          </a:ln>
          <a:effectLst/>
        </p:spPr>
      </p:pic>
      <p:sp>
        <p:nvSpPr>
          <p:cNvPr id="5" name="Title 1">
            <a:extLst>
              <a:ext uri="{FF2B5EF4-FFF2-40B4-BE49-F238E27FC236}">
                <a16:creationId xmlns:a16="http://schemas.microsoft.com/office/drawing/2014/main" id="{396432AB-D3B0-4DC6-9F34-B11B0110BF4D}"/>
              </a:ext>
            </a:extLst>
          </p:cNvPr>
          <p:cNvSpPr txBox="1">
            <a:spLocks/>
          </p:cNvSpPr>
          <p:nvPr/>
        </p:nvSpPr>
        <p:spPr>
          <a:xfrm>
            <a:off x="457200" y="155448"/>
            <a:ext cx="8229600" cy="1252728"/>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sz="3600"/>
              <a:t>Differential Regional Growth Rates – Adolescence (Casey et al. 2008)</a:t>
            </a:r>
            <a:endParaRPr lang="en-US" sz="3600" dirty="0"/>
          </a:p>
        </p:txBody>
      </p:sp>
      <p:sp>
        <p:nvSpPr>
          <p:cNvPr id="2" name="Title 1"/>
          <p:cNvSpPr>
            <a:spLocks noGrp="1"/>
          </p:cNvSpPr>
          <p:nvPr>
            <p:ph type="title"/>
          </p:nvPr>
        </p:nvSpPr>
        <p:spPr>
          <a:xfrm>
            <a:off x="9296400" y="1233297"/>
            <a:ext cx="2971800" cy="1252728"/>
          </a:xfrm>
        </p:spPr>
        <p:txBody>
          <a:bodyPr>
            <a:normAutofit fontScale="90000"/>
          </a:bodyPr>
          <a:lstStyle/>
          <a:p>
            <a:pPr algn="ctr"/>
            <a:r>
              <a:rPr lang="en-US" sz="3600" dirty="0"/>
              <a:t>Individual differences and risk susceptibility</a:t>
            </a:r>
          </a:p>
        </p:txBody>
      </p:sp>
      <p:pic>
        <p:nvPicPr>
          <p:cNvPr id="6" name="Picture 3">
            <a:extLst>
              <a:ext uri="{FF2B5EF4-FFF2-40B4-BE49-F238E27FC236}">
                <a16:creationId xmlns:a16="http://schemas.microsoft.com/office/drawing/2014/main" id="{6DBF3771-ECE4-476D-8C85-2DC7424C61F3}"/>
              </a:ext>
            </a:extLst>
          </p:cNvPr>
          <p:cNvPicPr>
            <a:picLocks noChangeAspect="1" noChangeArrowheads="1"/>
          </p:cNvPicPr>
          <p:nvPr/>
        </p:nvPicPr>
        <p:blipFill rotWithShape="1">
          <a:blip r:embed="rId4" cstate="print"/>
          <a:srcRect l="9258" t="5310" r="63219" b="55933"/>
          <a:stretch/>
        </p:blipFill>
        <p:spPr bwMode="auto">
          <a:xfrm>
            <a:off x="6193030" y="1408176"/>
            <a:ext cx="2819400" cy="2466975"/>
          </a:xfrm>
          <a:prstGeom prst="rect">
            <a:avLst/>
          </a:prstGeom>
          <a:noFill/>
          <a:ln w="9525">
            <a:noFill/>
            <a:miter lim="800000"/>
            <a:headEnd/>
            <a:tailEnd/>
          </a:ln>
          <a:effectLst/>
        </p:spPr>
      </p:pic>
    </p:spTree>
    <p:extLst>
      <p:ext uri="{BB962C8B-B14F-4D97-AF65-F5344CB8AC3E}">
        <p14:creationId xmlns:p14="http://schemas.microsoft.com/office/powerpoint/2010/main" val="38074790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49435" y="1600200"/>
            <a:ext cx="6411536" cy="3119437"/>
          </a:xfrm>
          <a:prstGeom prst="rect">
            <a:avLst/>
          </a:prstGeom>
        </p:spPr>
      </p:pic>
    </p:spTree>
    <p:extLst>
      <p:ext uri="{BB962C8B-B14F-4D97-AF65-F5344CB8AC3E}">
        <p14:creationId xmlns:p14="http://schemas.microsoft.com/office/powerpoint/2010/main" val="30942594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interleaved t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31" y="1810862"/>
            <a:ext cx="3770679" cy="28468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84742" y="4907384"/>
            <a:ext cx="3569426" cy="2092881"/>
          </a:xfrm>
          <a:prstGeom prst="rect">
            <a:avLst/>
          </a:prstGeom>
          <a:noFill/>
        </p:spPr>
        <p:txBody>
          <a:bodyPr wrap="square" rtlCol="0">
            <a:spAutoFit/>
          </a:bodyPr>
          <a:lstStyle/>
          <a:p>
            <a:r>
              <a:rPr lang="en-US" sz="1400" dirty="0">
                <a:solidFill>
                  <a:schemeClr val="accent1">
                    <a:lumMod val="75000"/>
                  </a:schemeClr>
                </a:solidFill>
              </a:rPr>
              <a:t>Aims:</a:t>
            </a:r>
          </a:p>
          <a:p>
            <a:pPr marL="342900" indent="-342900">
              <a:buAutoNum type="arabicPeriod"/>
            </a:pPr>
            <a:r>
              <a:rPr lang="en-US" sz="1400" dirty="0">
                <a:solidFill>
                  <a:schemeClr val="accent1">
                    <a:lumMod val="75000"/>
                  </a:schemeClr>
                </a:solidFill>
              </a:rPr>
              <a:t>Test changes in MSSD across the lifespan</a:t>
            </a:r>
          </a:p>
          <a:p>
            <a:pPr marL="342900" indent="-342900">
              <a:buFontTx/>
              <a:buAutoNum type="arabicPeriod"/>
            </a:pPr>
            <a:r>
              <a:rPr lang="en-US" sz="1400" dirty="0">
                <a:solidFill>
                  <a:schemeClr val="accent1">
                    <a:lumMod val="75000"/>
                  </a:schemeClr>
                </a:solidFill>
              </a:rPr>
              <a:t>Test differences in MSSD between TR groups (repetition time between successive pulses)</a:t>
            </a:r>
          </a:p>
          <a:p>
            <a:pPr marL="342900" indent="-342900">
              <a:buFontTx/>
              <a:buAutoNum type="arabicPeriod"/>
            </a:pPr>
            <a:r>
              <a:rPr lang="en-US" sz="1400" dirty="0">
                <a:solidFill>
                  <a:schemeClr val="accent1">
                    <a:lumMod val="75000"/>
                  </a:schemeClr>
                </a:solidFill>
              </a:rPr>
              <a:t>Conduct analyses with resting-state versus task-based </a:t>
            </a:r>
            <a:r>
              <a:rPr lang="en-US" sz="1400" dirty="0" err="1">
                <a:solidFill>
                  <a:schemeClr val="accent1">
                    <a:lumMod val="75000"/>
                  </a:schemeClr>
                </a:solidFill>
              </a:rPr>
              <a:t>fmri</a:t>
            </a:r>
            <a:endParaRPr lang="en-US" sz="1400" dirty="0">
              <a:solidFill>
                <a:schemeClr val="accent1">
                  <a:lumMod val="75000"/>
                </a:schemeClr>
              </a:solidFill>
            </a:endParaRPr>
          </a:p>
          <a:p>
            <a:pPr marL="342900" indent="-342900">
              <a:buAutoNum type="arabicPeriod"/>
            </a:pPr>
            <a:endParaRPr lang="en-US" dirty="0"/>
          </a:p>
        </p:txBody>
      </p:sp>
      <p:sp>
        <p:nvSpPr>
          <p:cNvPr id="5" name="TextBox 4"/>
          <p:cNvSpPr txBox="1"/>
          <p:nvPr/>
        </p:nvSpPr>
        <p:spPr>
          <a:xfrm>
            <a:off x="228600" y="6400800"/>
            <a:ext cx="1447800" cy="369332"/>
          </a:xfrm>
          <a:prstGeom prst="rect">
            <a:avLst/>
          </a:prstGeom>
          <a:noFill/>
        </p:spPr>
        <p:txBody>
          <a:bodyPr wrap="square" rtlCol="0">
            <a:spAutoFit/>
          </a:bodyPr>
          <a:lstStyle/>
          <a:p>
            <a:r>
              <a:rPr lang="en-US" dirty="0"/>
              <a:t>Jaso</a:t>
            </a:r>
          </a:p>
        </p:txBody>
      </p:sp>
      <p:sp>
        <p:nvSpPr>
          <p:cNvPr id="2" name="Title 1"/>
          <p:cNvSpPr>
            <a:spLocks noGrp="1"/>
          </p:cNvSpPr>
          <p:nvPr>
            <p:ph type="title"/>
          </p:nvPr>
        </p:nvSpPr>
        <p:spPr/>
        <p:txBody>
          <a:bodyPr>
            <a:normAutofit fontScale="90000"/>
          </a:bodyPr>
          <a:lstStyle/>
          <a:p>
            <a:pPr algn="ctr"/>
            <a:r>
              <a:rPr lang="en-US" dirty="0"/>
              <a:t>Variability -- </a:t>
            </a:r>
            <a:r>
              <a:rPr lang="en-US" b="0" dirty="0"/>
              <a:t>mean square successive difference (MSSD)</a:t>
            </a:r>
            <a:endParaRPr lang="en-US" dirty="0"/>
          </a:p>
        </p:txBody>
      </p:sp>
      <p:pic>
        <p:nvPicPr>
          <p:cNvPr id="6" name="Picture 2" descr="Image result for bold signal varia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617" y="1706133"/>
            <a:ext cx="4405395" cy="22866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p:nvPr/>
        </p:nvPicPr>
        <p:blipFill>
          <a:blip r:embed="rId4">
            <a:extLst>
              <a:ext uri="{28A0092B-C50C-407E-A947-70E740481C1C}">
                <a14:useLocalDpi xmlns:a14="http://schemas.microsoft.com/office/drawing/2010/main" val="0"/>
              </a:ext>
            </a:extLst>
          </a:blip>
          <a:stretch>
            <a:fillRect/>
          </a:stretch>
        </p:blipFill>
        <p:spPr>
          <a:xfrm>
            <a:off x="4540616" y="3886200"/>
            <a:ext cx="4405395" cy="2676986"/>
          </a:xfrm>
          <a:prstGeom prst="rect">
            <a:avLst/>
          </a:prstGeom>
        </p:spPr>
      </p:pic>
    </p:spTree>
    <p:extLst>
      <p:ext uri="{BB962C8B-B14F-4D97-AF65-F5344CB8AC3E}">
        <p14:creationId xmlns:p14="http://schemas.microsoft.com/office/powerpoint/2010/main" val="54541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Participants</a:t>
            </a:r>
          </a:p>
        </p:txBody>
      </p:sp>
      <p:pic>
        <p:nvPicPr>
          <p:cNvPr id="2050" name="Picture 2" descr="Image result for bold signal variabilit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447800"/>
            <a:ext cx="4422874" cy="495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afni graphs of movement parame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990975"/>
            <a:ext cx="4602714" cy="27908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375366" y="1968425"/>
            <a:ext cx="3276600" cy="1200329"/>
          </a:xfrm>
          <a:prstGeom prst="rect">
            <a:avLst/>
          </a:prstGeom>
          <a:noFill/>
        </p:spPr>
        <p:txBody>
          <a:bodyPr wrap="square" rtlCol="0">
            <a:spAutoFit/>
          </a:bodyPr>
          <a:lstStyle/>
          <a:p>
            <a:r>
              <a:rPr lang="en-US" dirty="0">
                <a:solidFill>
                  <a:schemeClr val="accent1">
                    <a:lumMod val="75000"/>
                  </a:schemeClr>
                </a:solidFill>
              </a:rPr>
              <a:t>Why do you think it is important to control for </a:t>
            </a:r>
            <a:r>
              <a:rPr lang="en-US" dirty="0" err="1">
                <a:solidFill>
                  <a:schemeClr val="accent1">
                    <a:lumMod val="75000"/>
                  </a:schemeClr>
                </a:solidFill>
              </a:rPr>
              <a:t>framewise</a:t>
            </a:r>
            <a:r>
              <a:rPr lang="en-US" dirty="0">
                <a:solidFill>
                  <a:schemeClr val="accent1">
                    <a:lumMod val="75000"/>
                  </a:schemeClr>
                </a:solidFill>
              </a:rPr>
              <a:t> displacement?</a:t>
            </a:r>
          </a:p>
          <a:p>
            <a:endParaRPr lang="en-US" dirty="0">
              <a:solidFill>
                <a:schemeClr val="accent1">
                  <a:lumMod val="75000"/>
                </a:schemeClr>
              </a:solidFill>
            </a:endParaRPr>
          </a:p>
        </p:txBody>
      </p:sp>
      <p:sp>
        <p:nvSpPr>
          <p:cNvPr id="11" name="TextBox 10"/>
          <p:cNvSpPr txBox="1"/>
          <p:nvPr/>
        </p:nvSpPr>
        <p:spPr>
          <a:xfrm>
            <a:off x="137160" y="6520934"/>
            <a:ext cx="1447800" cy="369332"/>
          </a:xfrm>
          <a:prstGeom prst="rect">
            <a:avLst/>
          </a:prstGeom>
          <a:noFill/>
        </p:spPr>
        <p:txBody>
          <a:bodyPr wrap="square" rtlCol="0">
            <a:spAutoFit/>
          </a:bodyPr>
          <a:lstStyle/>
          <a:p>
            <a:r>
              <a:rPr lang="en-US" dirty="0"/>
              <a:t>Jaso</a:t>
            </a:r>
          </a:p>
        </p:txBody>
      </p:sp>
    </p:spTree>
    <p:extLst>
      <p:ext uri="{BB962C8B-B14F-4D97-AF65-F5344CB8AC3E}">
        <p14:creationId xmlns:p14="http://schemas.microsoft.com/office/powerpoint/2010/main" val="27729650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19200"/>
          </a:xfrm>
        </p:spPr>
        <p:txBody>
          <a:bodyPr>
            <a:normAutofit fontScale="90000"/>
          </a:bodyPr>
          <a:lstStyle/>
          <a:p>
            <a:r>
              <a:rPr lang="en-US" dirty="0"/>
              <a:t>Difference in MSSD between TR groups</a:t>
            </a:r>
          </a:p>
        </p:txBody>
      </p:sp>
      <p:pic>
        <p:nvPicPr>
          <p:cNvPr id="3" name="Picture 2"/>
          <p:cNvPicPr>
            <a:picLocks noChangeAspect="1"/>
          </p:cNvPicPr>
          <p:nvPr/>
        </p:nvPicPr>
        <p:blipFill>
          <a:blip r:embed="rId2"/>
          <a:stretch>
            <a:fillRect/>
          </a:stretch>
        </p:blipFill>
        <p:spPr>
          <a:xfrm>
            <a:off x="4467534" y="2286000"/>
            <a:ext cx="4693884" cy="3162300"/>
          </a:xfrm>
          <a:prstGeom prst="rect">
            <a:avLst/>
          </a:prstGeom>
        </p:spPr>
      </p:pic>
      <p:pic>
        <p:nvPicPr>
          <p:cNvPr id="4" name="Picture 3"/>
          <p:cNvPicPr>
            <a:picLocks noChangeAspect="1"/>
          </p:cNvPicPr>
          <p:nvPr/>
        </p:nvPicPr>
        <p:blipFill>
          <a:blip r:embed="rId3"/>
          <a:stretch>
            <a:fillRect/>
          </a:stretch>
        </p:blipFill>
        <p:spPr>
          <a:xfrm>
            <a:off x="17417" y="2286000"/>
            <a:ext cx="4630979" cy="3352800"/>
          </a:xfrm>
          <a:prstGeom prst="rect">
            <a:avLst/>
          </a:prstGeom>
        </p:spPr>
      </p:pic>
      <p:pic>
        <p:nvPicPr>
          <p:cNvPr id="5" name="Picture 4"/>
          <p:cNvPicPr>
            <a:picLocks noChangeAspect="1"/>
          </p:cNvPicPr>
          <p:nvPr/>
        </p:nvPicPr>
        <p:blipFill rotWithShape="1">
          <a:blip r:embed="rId4"/>
          <a:srcRect l="50612" t="1069"/>
          <a:stretch/>
        </p:blipFill>
        <p:spPr>
          <a:xfrm>
            <a:off x="3249755" y="5492104"/>
            <a:ext cx="2436768" cy="527696"/>
          </a:xfrm>
          <a:prstGeom prst="rect">
            <a:avLst/>
          </a:prstGeom>
        </p:spPr>
      </p:pic>
      <p:sp>
        <p:nvSpPr>
          <p:cNvPr id="7" name="TextBox 6"/>
          <p:cNvSpPr txBox="1"/>
          <p:nvPr/>
        </p:nvSpPr>
        <p:spPr>
          <a:xfrm>
            <a:off x="228600" y="6400800"/>
            <a:ext cx="1447800" cy="369332"/>
          </a:xfrm>
          <a:prstGeom prst="rect">
            <a:avLst/>
          </a:prstGeom>
          <a:noFill/>
        </p:spPr>
        <p:txBody>
          <a:bodyPr wrap="square" rtlCol="0">
            <a:spAutoFit/>
          </a:bodyPr>
          <a:lstStyle/>
          <a:p>
            <a:r>
              <a:rPr lang="en-US" dirty="0"/>
              <a:t>Jaso</a:t>
            </a:r>
          </a:p>
        </p:txBody>
      </p:sp>
      <p:pic>
        <p:nvPicPr>
          <p:cNvPr id="8" name="Picture 7"/>
          <p:cNvPicPr>
            <a:picLocks noChangeAspect="1"/>
          </p:cNvPicPr>
          <p:nvPr/>
        </p:nvPicPr>
        <p:blipFill rotWithShape="1">
          <a:blip r:embed="rId4"/>
          <a:srcRect r="50579"/>
          <a:stretch/>
        </p:blipFill>
        <p:spPr>
          <a:xfrm>
            <a:off x="3581400" y="2019300"/>
            <a:ext cx="2438400" cy="533400"/>
          </a:xfrm>
          <a:prstGeom prst="rect">
            <a:avLst/>
          </a:prstGeom>
        </p:spPr>
      </p:pic>
    </p:spTree>
    <p:extLst>
      <p:ext uri="{BB962C8B-B14F-4D97-AF65-F5344CB8AC3E}">
        <p14:creationId xmlns:p14="http://schemas.microsoft.com/office/powerpoint/2010/main" val="13255465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09" y="76200"/>
            <a:ext cx="4114800" cy="1252728"/>
          </a:xfrm>
        </p:spPr>
        <p:txBody>
          <a:bodyPr>
            <a:normAutofit fontScale="90000"/>
          </a:bodyPr>
          <a:lstStyle/>
          <a:p>
            <a:r>
              <a:rPr lang="en-US" dirty="0"/>
              <a:t>Different lifetime trajectories</a:t>
            </a:r>
          </a:p>
        </p:txBody>
      </p:sp>
      <p:pic>
        <p:nvPicPr>
          <p:cNvPr id="5" name="Picture 4"/>
          <p:cNvPicPr>
            <a:picLocks noChangeAspect="1"/>
          </p:cNvPicPr>
          <p:nvPr/>
        </p:nvPicPr>
        <p:blipFill rotWithShape="1">
          <a:blip r:embed="rId3"/>
          <a:srcRect r="4436"/>
          <a:stretch/>
        </p:blipFill>
        <p:spPr>
          <a:xfrm>
            <a:off x="15046" y="2687126"/>
            <a:ext cx="5090354" cy="4160499"/>
          </a:xfrm>
          <a:prstGeom prst="rect">
            <a:avLst/>
          </a:prstGeom>
        </p:spPr>
      </p:pic>
      <p:sp>
        <p:nvSpPr>
          <p:cNvPr id="7" name="TextBox 6"/>
          <p:cNvSpPr txBox="1"/>
          <p:nvPr/>
        </p:nvSpPr>
        <p:spPr>
          <a:xfrm>
            <a:off x="228600" y="6400800"/>
            <a:ext cx="1447800" cy="369332"/>
          </a:xfrm>
          <a:prstGeom prst="rect">
            <a:avLst/>
          </a:prstGeom>
          <a:noFill/>
        </p:spPr>
        <p:txBody>
          <a:bodyPr wrap="square" rtlCol="0">
            <a:spAutoFit/>
          </a:bodyPr>
          <a:lstStyle/>
          <a:p>
            <a:r>
              <a:rPr lang="en-US" dirty="0"/>
              <a:t>Jaso</a:t>
            </a:r>
          </a:p>
        </p:txBody>
      </p:sp>
      <p:pic>
        <p:nvPicPr>
          <p:cNvPr id="4" name="Picture 3"/>
          <p:cNvPicPr>
            <a:picLocks noChangeAspect="1"/>
          </p:cNvPicPr>
          <p:nvPr/>
        </p:nvPicPr>
        <p:blipFill>
          <a:blip r:embed="rId4"/>
          <a:stretch>
            <a:fillRect/>
          </a:stretch>
        </p:blipFill>
        <p:spPr>
          <a:xfrm>
            <a:off x="4419600" y="155448"/>
            <a:ext cx="4579198" cy="2845426"/>
          </a:xfrm>
          <a:prstGeom prst="rect">
            <a:avLst/>
          </a:prstGeom>
        </p:spPr>
      </p:pic>
      <p:sp>
        <p:nvSpPr>
          <p:cNvPr id="3" name="TextBox 2"/>
          <p:cNvSpPr txBox="1"/>
          <p:nvPr/>
        </p:nvSpPr>
        <p:spPr>
          <a:xfrm>
            <a:off x="5867400" y="3505200"/>
            <a:ext cx="1980029" cy="369332"/>
          </a:xfrm>
          <a:prstGeom prst="rect">
            <a:avLst/>
          </a:prstGeom>
          <a:noFill/>
        </p:spPr>
        <p:txBody>
          <a:bodyPr wrap="none" rtlCol="0">
            <a:spAutoFit/>
          </a:bodyPr>
          <a:lstStyle/>
          <a:p>
            <a:r>
              <a:rPr lang="en-US" dirty="0">
                <a:solidFill>
                  <a:schemeClr val="accent1"/>
                </a:solidFill>
              </a:rPr>
              <a:t>Salience Network</a:t>
            </a:r>
          </a:p>
        </p:txBody>
      </p:sp>
    </p:spTree>
    <p:extLst>
      <p:ext uri="{BB962C8B-B14F-4D97-AF65-F5344CB8AC3E}">
        <p14:creationId xmlns:p14="http://schemas.microsoft.com/office/powerpoint/2010/main" val="10016818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pic>
        <p:nvPicPr>
          <p:cNvPr id="4" name="Picture 3"/>
          <p:cNvPicPr>
            <a:picLocks noChangeAspect="1"/>
          </p:cNvPicPr>
          <p:nvPr/>
        </p:nvPicPr>
        <p:blipFill rotWithShape="1">
          <a:blip r:embed="rId2"/>
          <a:srcRect l="3703" r="820"/>
          <a:stretch/>
        </p:blipFill>
        <p:spPr>
          <a:xfrm>
            <a:off x="33969" y="1518373"/>
            <a:ext cx="4800600" cy="3820885"/>
          </a:xfrm>
          <a:prstGeom prst="rect">
            <a:avLst/>
          </a:prstGeom>
        </p:spPr>
      </p:pic>
      <p:pic>
        <p:nvPicPr>
          <p:cNvPr id="5" name="Picture 4"/>
          <p:cNvPicPr>
            <a:picLocks noChangeAspect="1"/>
          </p:cNvPicPr>
          <p:nvPr/>
        </p:nvPicPr>
        <p:blipFill>
          <a:blip r:embed="rId3"/>
          <a:stretch>
            <a:fillRect/>
          </a:stretch>
        </p:blipFill>
        <p:spPr>
          <a:xfrm>
            <a:off x="4841810" y="1600199"/>
            <a:ext cx="4114800" cy="3856471"/>
          </a:xfrm>
          <a:prstGeom prst="rect">
            <a:avLst/>
          </a:prstGeom>
        </p:spPr>
      </p:pic>
      <p:sp>
        <p:nvSpPr>
          <p:cNvPr id="6" name="TextBox 5"/>
          <p:cNvSpPr txBox="1"/>
          <p:nvPr/>
        </p:nvSpPr>
        <p:spPr>
          <a:xfrm>
            <a:off x="457200" y="5410200"/>
            <a:ext cx="7772400" cy="92333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1">
                    <a:lumMod val="75000"/>
                  </a:schemeClr>
                </a:solidFill>
              </a:rPr>
              <a:t>What does a quadratic slope mean in terms of brain development across the lifespan?</a:t>
            </a:r>
          </a:p>
          <a:p>
            <a:pPr marL="285750" indent="-285750">
              <a:buFont typeface="Arial" panose="020B0604020202020204" pitchFamily="34" charset="0"/>
              <a:buChar char="•"/>
            </a:pPr>
            <a:r>
              <a:rPr lang="en-US" dirty="0">
                <a:solidFill>
                  <a:schemeClr val="accent1">
                    <a:lumMod val="75000"/>
                  </a:schemeClr>
                </a:solidFill>
              </a:rPr>
              <a:t>How can we interpret these findings?</a:t>
            </a:r>
          </a:p>
        </p:txBody>
      </p:sp>
      <p:sp>
        <p:nvSpPr>
          <p:cNvPr id="7" name="TextBox 6"/>
          <p:cNvSpPr txBox="1"/>
          <p:nvPr/>
        </p:nvSpPr>
        <p:spPr>
          <a:xfrm>
            <a:off x="228600" y="6400800"/>
            <a:ext cx="1447800" cy="369332"/>
          </a:xfrm>
          <a:prstGeom prst="rect">
            <a:avLst/>
          </a:prstGeom>
          <a:noFill/>
        </p:spPr>
        <p:txBody>
          <a:bodyPr wrap="square" rtlCol="0">
            <a:spAutoFit/>
          </a:bodyPr>
          <a:lstStyle/>
          <a:p>
            <a:r>
              <a:rPr lang="en-US" dirty="0"/>
              <a:t>Jaso</a:t>
            </a:r>
          </a:p>
        </p:txBody>
      </p:sp>
    </p:spTree>
    <p:extLst>
      <p:ext uri="{BB962C8B-B14F-4D97-AF65-F5344CB8AC3E}">
        <p14:creationId xmlns:p14="http://schemas.microsoft.com/office/powerpoint/2010/main" val="359625221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Intersecting variability trajectories</a:t>
            </a:r>
          </a:p>
        </p:txBody>
      </p:sp>
      <p:pic>
        <p:nvPicPr>
          <p:cNvPr id="3" name="Picture 2"/>
          <p:cNvPicPr>
            <a:picLocks noChangeAspect="1"/>
          </p:cNvPicPr>
          <p:nvPr/>
        </p:nvPicPr>
        <p:blipFill rotWithShape="1">
          <a:blip r:embed="rId3"/>
          <a:srcRect t="7370"/>
          <a:stretch/>
        </p:blipFill>
        <p:spPr>
          <a:xfrm>
            <a:off x="761999" y="1600200"/>
            <a:ext cx="7848601" cy="5169932"/>
          </a:xfrm>
          <a:prstGeom prst="rect">
            <a:avLst/>
          </a:prstGeom>
        </p:spPr>
      </p:pic>
      <p:sp>
        <p:nvSpPr>
          <p:cNvPr id="4" name="TextBox 3"/>
          <p:cNvSpPr txBox="1"/>
          <p:nvPr/>
        </p:nvSpPr>
        <p:spPr>
          <a:xfrm>
            <a:off x="10181679" y="1524000"/>
            <a:ext cx="2133600" cy="3139321"/>
          </a:xfrm>
          <a:prstGeom prst="rect">
            <a:avLst/>
          </a:prstGeom>
          <a:noFill/>
        </p:spPr>
        <p:txBody>
          <a:bodyPr wrap="square" rtlCol="0">
            <a:spAutoFit/>
          </a:bodyPr>
          <a:lstStyle/>
          <a:p>
            <a:r>
              <a:rPr lang="en-US" dirty="0">
                <a:solidFill>
                  <a:schemeClr val="accent1">
                    <a:lumMod val="75000"/>
                  </a:schemeClr>
                </a:solidFill>
              </a:rPr>
              <a:t>Do you think this developmental trajectory of bold signal variability is congruent with the manifestation of certain neural, developmental, or psychopathological illnesses? </a:t>
            </a:r>
          </a:p>
          <a:p>
            <a:endParaRPr lang="en-US" dirty="0">
              <a:solidFill>
                <a:schemeClr val="accent1">
                  <a:lumMod val="75000"/>
                </a:schemeClr>
              </a:solidFill>
            </a:endParaRPr>
          </a:p>
        </p:txBody>
      </p:sp>
      <p:sp>
        <p:nvSpPr>
          <p:cNvPr id="5" name="TextBox 4"/>
          <p:cNvSpPr txBox="1"/>
          <p:nvPr/>
        </p:nvSpPr>
        <p:spPr>
          <a:xfrm>
            <a:off x="152400" y="6400800"/>
            <a:ext cx="1447800" cy="369332"/>
          </a:xfrm>
          <a:prstGeom prst="rect">
            <a:avLst/>
          </a:prstGeom>
          <a:noFill/>
        </p:spPr>
        <p:txBody>
          <a:bodyPr wrap="square" rtlCol="0">
            <a:spAutoFit/>
          </a:bodyPr>
          <a:lstStyle/>
          <a:p>
            <a:r>
              <a:rPr lang="en-US" dirty="0"/>
              <a:t>Jaso</a:t>
            </a:r>
          </a:p>
        </p:txBody>
      </p:sp>
      <p:sp>
        <p:nvSpPr>
          <p:cNvPr id="6" name="Rectangle 5"/>
          <p:cNvSpPr/>
          <p:nvPr/>
        </p:nvSpPr>
        <p:spPr>
          <a:xfrm>
            <a:off x="9829800" y="4713973"/>
            <a:ext cx="2514600" cy="1200329"/>
          </a:xfrm>
          <a:prstGeom prst="rect">
            <a:avLst/>
          </a:prstGeom>
        </p:spPr>
        <p:txBody>
          <a:bodyPr wrap="square">
            <a:spAutoFit/>
          </a:bodyPr>
          <a:lstStyle/>
          <a:p>
            <a:r>
              <a:rPr lang="en-US" dirty="0">
                <a:solidFill>
                  <a:schemeClr val="accent1">
                    <a:lumMod val="75000"/>
                  </a:schemeClr>
                </a:solidFill>
              </a:rPr>
              <a:t>Can you think of any “interventions” that could change this trajectory?</a:t>
            </a:r>
          </a:p>
        </p:txBody>
      </p:sp>
    </p:spTree>
    <p:extLst>
      <p:ext uri="{BB962C8B-B14F-4D97-AF65-F5344CB8AC3E}">
        <p14:creationId xmlns:p14="http://schemas.microsoft.com/office/powerpoint/2010/main" val="31660026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stretch>
            <a:fillRect/>
          </a:stretch>
        </p:blipFill>
        <p:spPr>
          <a:xfrm>
            <a:off x="638175" y="1295400"/>
            <a:ext cx="8124825" cy="2771775"/>
          </a:xfrm>
          <a:prstGeom prst="rect">
            <a:avLst/>
          </a:prstGeom>
        </p:spPr>
      </p:pic>
      <p:sp>
        <p:nvSpPr>
          <p:cNvPr id="5" name="TextBox 4"/>
          <p:cNvSpPr txBox="1"/>
          <p:nvPr/>
        </p:nvSpPr>
        <p:spPr>
          <a:xfrm>
            <a:off x="-6096" y="6513052"/>
            <a:ext cx="1343125" cy="338554"/>
          </a:xfrm>
          <a:prstGeom prst="rect">
            <a:avLst/>
          </a:prstGeom>
          <a:noFill/>
        </p:spPr>
        <p:txBody>
          <a:bodyPr wrap="none" rtlCol="0">
            <a:spAutoFit/>
          </a:bodyPr>
          <a:lstStyle/>
          <a:p>
            <a:r>
              <a:rPr lang="en-US" sz="1600" dirty="0">
                <a:solidFill>
                  <a:schemeClr val="tx1">
                    <a:lumMod val="50000"/>
                    <a:lumOff val="50000"/>
                  </a:schemeClr>
                </a:solidFill>
              </a:rPr>
              <a:t>Kelly Shaffer</a:t>
            </a:r>
          </a:p>
        </p:txBody>
      </p:sp>
    </p:spTree>
    <p:extLst>
      <p:ext uri="{BB962C8B-B14F-4D97-AF65-F5344CB8AC3E}">
        <p14:creationId xmlns:p14="http://schemas.microsoft.com/office/powerpoint/2010/main" val="20698722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1143000"/>
          </a:xfrm>
        </p:spPr>
        <p:txBody>
          <a:bodyPr>
            <a:noAutofit/>
          </a:bodyPr>
          <a:lstStyle/>
          <a:p>
            <a:pPr algn="ctr"/>
            <a:r>
              <a:rPr lang="en-US" sz="4000" dirty="0"/>
              <a:t>How low SES affects hormonal trajectories</a:t>
            </a:r>
          </a:p>
        </p:txBody>
      </p:sp>
      <p:sp>
        <p:nvSpPr>
          <p:cNvPr id="3" name="Content Placeholder 2"/>
          <p:cNvSpPr>
            <a:spLocks noGrp="1"/>
          </p:cNvSpPr>
          <p:nvPr>
            <p:ph idx="1"/>
          </p:nvPr>
        </p:nvSpPr>
        <p:spPr>
          <a:xfrm>
            <a:off x="457200" y="1646237"/>
            <a:ext cx="8229600" cy="4526280"/>
          </a:xfrm>
          <a:prstGeom prst="rect">
            <a:avLst/>
          </a:prstGeom>
        </p:spPr>
        <p:txBody>
          <a:bodyPr>
            <a:normAutofit lnSpcReduction="10000"/>
          </a:bodyPr>
          <a:lstStyle/>
          <a:p>
            <a:r>
              <a:rPr lang="en-US" dirty="0"/>
              <a:t>Low SES predictive of disparate risk in multiple domains including </a:t>
            </a:r>
          </a:p>
          <a:p>
            <a:pPr lvl="1"/>
            <a:r>
              <a:rPr lang="en-US" dirty="0"/>
              <a:t>Mental health</a:t>
            </a:r>
          </a:p>
          <a:p>
            <a:pPr lvl="1"/>
            <a:r>
              <a:rPr lang="en-US" dirty="0"/>
              <a:t>Physical health</a:t>
            </a:r>
          </a:p>
          <a:p>
            <a:pPr lvl="1"/>
            <a:r>
              <a:rPr lang="en-US" dirty="0"/>
              <a:t>Academic Achievement</a:t>
            </a:r>
          </a:p>
          <a:p>
            <a:r>
              <a:rPr lang="en-US" dirty="0"/>
              <a:t>Psychosocial factors alone do not account for the disparities</a:t>
            </a:r>
          </a:p>
          <a:p>
            <a:pPr lvl="1"/>
            <a:r>
              <a:rPr lang="en-US" dirty="0"/>
              <a:t>Alternate pathways? </a:t>
            </a:r>
          </a:p>
          <a:p>
            <a:r>
              <a:rPr lang="en-US" dirty="0"/>
              <a:t>How does poverty get under our skin?</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5758033"/>
            <a:ext cx="2631831" cy="938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08582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does poverty get under our skin?</a:t>
            </a:r>
          </a:p>
        </p:txBody>
      </p:sp>
      <p:sp>
        <p:nvSpPr>
          <p:cNvPr id="3" name="Content Placeholder 2"/>
          <p:cNvSpPr>
            <a:spLocks noGrp="1"/>
          </p:cNvSpPr>
          <p:nvPr>
            <p:ph idx="1"/>
          </p:nvPr>
        </p:nvSpPr>
        <p:spPr/>
        <p:txBody>
          <a:bodyPr/>
          <a:lstStyle/>
          <a:p>
            <a:r>
              <a:rPr lang="en-US" dirty="0"/>
              <a:t>“Health disparities are a pressing reality of our society”</a:t>
            </a:r>
          </a:p>
          <a:p>
            <a:pPr marL="118872" indent="0">
              <a:buNone/>
            </a:pPr>
            <a:endParaRPr lang="en-US" dirty="0"/>
          </a:p>
        </p:txBody>
      </p:sp>
      <p:sp>
        <p:nvSpPr>
          <p:cNvPr id="4" name="TextBox 3"/>
          <p:cNvSpPr txBox="1"/>
          <p:nvPr/>
        </p:nvSpPr>
        <p:spPr>
          <a:xfrm>
            <a:off x="-6096" y="6513052"/>
            <a:ext cx="2574231" cy="338554"/>
          </a:xfrm>
          <a:prstGeom prst="rect">
            <a:avLst/>
          </a:prstGeom>
          <a:noFill/>
        </p:spPr>
        <p:txBody>
          <a:bodyPr wrap="none" rtlCol="0">
            <a:spAutoFit/>
          </a:bodyPr>
          <a:lstStyle/>
          <a:p>
            <a:r>
              <a:rPr lang="en-US" sz="1600" dirty="0">
                <a:solidFill>
                  <a:schemeClr val="tx1">
                    <a:lumMod val="50000"/>
                    <a:lumOff val="50000"/>
                  </a:schemeClr>
                </a:solidFill>
              </a:rPr>
              <a:t>Shaffer | Chen et al., 2009</a:t>
            </a:r>
          </a:p>
        </p:txBody>
      </p:sp>
      <p:graphicFrame>
        <p:nvGraphicFramePr>
          <p:cNvPr id="5" name="Diagram 4"/>
          <p:cNvGraphicFramePr/>
          <p:nvPr/>
        </p:nvGraphicFramePr>
        <p:xfrm>
          <a:off x="914400" y="2618329"/>
          <a:ext cx="7620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p:cNvSpPr/>
          <p:nvPr/>
        </p:nvSpPr>
        <p:spPr>
          <a:xfrm>
            <a:off x="1828800" y="3352800"/>
            <a:ext cx="1905000"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Vigilance for Threat</a:t>
            </a:r>
          </a:p>
        </p:txBody>
      </p:sp>
      <p:sp>
        <p:nvSpPr>
          <p:cNvPr id="7" name="Rounded Rectangle 6"/>
          <p:cNvSpPr/>
          <p:nvPr/>
        </p:nvSpPr>
        <p:spPr>
          <a:xfrm>
            <a:off x="1828800" y="5097518"/>
            <a:ext cx="1905000"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Daily Home Chaos</a:t>
            </a:r>
          </a:p>
        </p:txBody>
      </p:sp>
    </p:spTree>
    <p:extLst>
      <p:ext uri="{BB962C8B-B14F-4D97-AF65-F5344CB8AC3E}">
        <p14:creationId xmlns:p14="http://schemas.microsoft.com/office/powerpoint/2010/main" val="373175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P spid="7" grpId="0" animBg="1"/>
    </p:bldLst>
  </p:timing>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p:txBody>
          <a:bodyPr>
            <a:normAutofit fontScale="92500" lnSpcReduction="10000"/>
          </a:bodyPr>
          <a:lstStyle/>
          <a:p>
            <a:r>
              <a:rPr lang="en-US" dirty="0"/>
              <a:t>54 healthy children </a:t>
            </a:r>
            <a:r>
              <a:rPr lang="en-US" dirty="0">
                <a:sym typeface="Wingdings" panose="05000000000000000000" pitchFamily="2" charset="2"/>
              </a:rPr>
              <a:t> 50 included in analyses</a:t>
            </a:r>
          </a:p>
          <a:p>
            <a:r>
              <a:rPr lang="en-US" dirty="0">
                <a:sym typeface="Wingdings" panose="05000000000000000000" pitchFamily="2" charset="2"/>
              </a:rPr>
              <a:t>IV: SES</a:t>
            </a:r>
          </a:p>
          <a:p>
            <a:pPr lvl="1"/>
            <a:r>
              <a:rPr lang="en-US" dirty="0">
                <a:sym typeface="Wingdings" panose="05000000000000000000" pitchFamily="2" charset="2"/>
              </a:rPr>
              <a:t>Family savings </a:t>
            </a:r>
          </a:p>
          <a:p>
            <a:pPr lvl="1"/>
            <a:r>
              <a:rPr lang="en-US" dirty="0">
                <a:sym typeface="Wingdings" panose="05000000000000000000" pitchFamily="2" charset="2"/>
              </a:rPr>
              <a:t>Home ownership</a:t>
            </a:r>
          </a:p>
          <a:p>
            <a:r>
              <a:rPr lang="en-US" dirty="0">
                <a:sym typeface="Wingdings" panose="05000000000000000000" pitchFamily="2" charset="2"/>
              </a:rPr>
              <a:t>Mediators:</a:t>
            </a:r>
          </a:p>
          <a:p>
            <a:pPr lvl="1"/>
            <a:r>
              <a:rPr lang="en-US" dirty="0">
                <a:sym typeface="Wingdings" panose="05000000000000000000" pitchFamily="2" charset="2"/>
              </a:rPr>
              <a:t>Children’s perception of threat – Cognitive Appraisal and Understanding of Social Events videos</a:t>
            </a:r>
          </a:p>
          <a:p>
            <a:pPr lvl="1"/>
            <a:r>
              <a:rPr lang="en-US" dirty="0">
                <a:sym typeface="Wingdings" panose="05000000000000000000" pitchFamily="2" charset="2"/>
              </a:rPr>
              <a:t>Household chaos – Parent report on Confusion, Hubbub, and Order Scale</a:t>
            </a:r>
          </a:p>
          <a:p>
            <a:r>
              <a:rPr lang="en-US" dirty="0">
                <a:sym typeface="Wingdings" panose="05000000000000000000" pitchFamily="2" charset="2"/>
              </a:rPr>
              <a:t>DV: Salivary cortisol – total cortisol output</a:t>
            </a:r>
          </a:p>
          <a:p>
            <a:endParaRPr lang="en-US" dirty="0"/>
          </a:p>
        </p:txBody>
      </p:sp>
      <p:sp>
        <p:nvSpPr>
          <p:cNvPr id="4" name="TextBox 3"/>
          <p:cNvSpPr txBox="1"/>
          <p:nvPr/>
        </p:nvSpPr>
        <p:spPr>
          <a:xfrm>
            <a:off x="-6096" y="6513052"/>
            <a:ext cx="2574231" cy="338554"/>
          </a:xfrm>
          <a:prstGeom prst="rect">
            <a:avLst/>
          </a:prstGeom>
          <a:noFill/>
        </p:spPr>
        <p:txBody>
          <a:bodyPr wrap="none" rtlCol="0">
            <a:spAutoFit/>
          </a:bodyPr>
          <a:lstStyle/>
          <a:p>
            <a:r>
              <a:rPr lang="en-US" sz="1600" dirty="0">
                <a:solidFill>
                  <a:schemeClr val="tx1">
                    <a:lumMod val="50000"/>
                    <a:lumOff val="50000"/>
                  </a:schemeClr>
                </a:solidFill>
              </a:rPr>
              <a:t>Shaffer | Chen et al., 2009</a:t>
            </a:r>
          </a:p>
        </p:txBody>
      </p:sp>
    </p:spTree>
    <p:extLst>
      <p:ext uri="{BB962C8B-B14F-4D97-AF65-F5344CB8AC3E}">
        <p14:creationId xmlns:p14="http://schemas.microsoft.com/office/powerpoint/2010/main" val="34453439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1447800" y="152399"/>
            <a:ext cx="7391400" cy="6811315"/>
          </a:xfrm>
          <a:prstGeom prst="rect">
            <a:avLst/>
          </a:prstGeom>
        </p:spPr>
      </p:pic>
      <p:sp>
        <p:nvSpPr>
          <p:cNvPr id="5" name="TextBox 4"/>
          <p:cNvSpPr txBox="1"/>
          <p:nvPr/>
        </p:nvSpPr>
        <p:spPr>
          <a:xfrm>
            <a:off x="152400" y="4953000"/>
            <a:ext cx="1682496" cy="584775"/>
          </a:xfrm>
          <a:prstGeom prst="rect">
            <a:avLst/>
          </a:prstGeom>
          <a:noFill/>
        </p:spPr>
        <p:txBody>
          <a:bodyPr wrap="square" rtlCol="0">
            <a:spAutoFit/>
          </a:bodyPr>
          <a:lstStyle/>
          <a:p>
            <a:r>
              <a:rPr lang="en-US" sz="1600" dirty="0">
                <a:solidFill>
                  <a:schemeClr val="tx1">
                    <a:lumMod val="50000"/>
                    <a:lumOff val="50000"/>
                  </a:schemeClr>
                </a:solidFill>
              </a:rPr>
              <a:t>Shaffer | Chen et al., 2009</a:t>
            </a:r>
          </a:p>
        </p:txBody>
      </p:sp>
      <p:sp>
        <p:nvSpPr>
          <p:cNvPr id="2" name="Title 1"/>
          <p:cNvSpPr>
            <a:spLocks noGrp="1"/>
          </p:cNvSpPr>
          <p:nvPr>
            <p:ph type="title"/>
          </p:nvPr>
        </p:nvSpPr>
        <p:spPr>
          <a:xfrm>
            <a:off x="6248400" y="2362200"/>
            <a:ext cx="2266950" cy="2073274"/>
          </a:xfrm>
        </p:spPr>
        <p:txBody>
          <a:bodyPr/>
          <a:lstStyle/>
          <a:p>
            <a:r>
              <a:rPr lang="en-US" dirty="0"/>
              <a:t>SES and Cortisol</a:t>
            </a:r>
          </a:p>
        </p:txBody>
      </p:sp>
    </p:spTree>
    <p:extLst>
      <p:ext uri="{BB962C8B-B14F-4D97-AF65-F5344CB8AC3E}">
        <p14:creationId xmlns:p14="http://schemas.microsoft.com/office/powerpoint/2010/main" val="392643778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SES and Cortisol Moderated by Threat Interpretation and Chaos</a:t>
            </a:r>
          </a:p>
        </p:txBody>
      </p:sp>
      <p:graphicFrame>
        <p:nvGraphicFramePr>
          <p:cNvPr id="5" name="Diagram 4"/>
          <p:cNvGraphicFramePr/>
          <p:nvPr/>
        </p:nvGraphicFramePr>
        <p:xfrm>
          <a:off x="914400" y="2667000"/>
          <a:ext cx="7162800" cy="327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oup 5"/>
          <p:cNvGrpSpPr/>
          <p:nvPr/>
        </p:nvGrpSpPr>
        <p:grpSpPr>
          <a:xfrm>
            <a:off x="3352800" y="4267200"/>
            <a:ext cx="2298296" cy="1310640"/>
            <a:chOff x="2432251" y="982980"/>
            <a:chExt cx="2298296" cy="1310640"/>
          </a:xfrm>
        </p:grpSpPr>
        <p:sp>
          <p:nvSpPr>
            <p:cNvPr id="7" name="Rounded Rectangle 6"/>
            <p:cNvSpPr/>
            <p:nvPr/>
          </p:nvSpPr>
          <p:spPr>
            <a:xfrm>
              <a:off x="2432251" y="982980"/>
              <a:ext cx="2298296" cy="1310640"/>
            </a:xfrm>
            <a:prstGeom prst="roundRect">
              <a:avLst/>
            </a:prstGeom>
          </p:spPr>
          <p:style>
            <a:lnRef idx="1">
              <a:schemeClr val="dk1"/>
            </a:lnRef>
            <a:fillRef idx="2">
              <a:schemeClr val="dk1"/>
            </a:fillRef>
            <a:effectRef idx="1">
              <a:schemeClr val="dk1"/>
            </a:effectRef>
            <a:fontRef idx="minor">
              <a:schemeClr val="dk1"/>
            </a:fontRef>
          </p:style>
          <p:txBody>
            <a:bodyPr/>
            <a:lstStyle/>
            <a:p>
              <a:endParaRPr lang="en-US"/>
            </a:p>
          </p:txBody>
        </p:sp>
        <p:sp>
          <p:nvSpPr>
            <p:cNvPr id="8" name="Rounded Rectangle 4"/>
            <p:cNvSpPr/>
            <p:nvPr/>
          </p:nvSpPr>
          <p:spPr>
            <a:xfrm>
              <a:off x="2496231" y="1046960"/>
              <a:ext cx="2170336" cy="1182680"/>
            </a:xfrm>
            <a:prstGeom prst="rect">
              <a:avLst/>
            </a:prstGeom>
          </p:spPr>
          <p:style>
            <a:lnRef idx="1">
              <a:schemeClr val="dk1"/>
            </a:lnRef>
            <a:fillRef idx="2">
              <a:schemeClr val="dk1"/>
            </a:fillRef>
            <a:effectRef idx="1">
              <a:schemeClr val="dk1"/>
            </a:effectRef>
            <a:fontRef idx="minor">
              <a:schemeClr val="dk1"/>
            </a:fontRef>
          </p:style>
          <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400" kern="1200" dirty="0"/>
                <a:t>Threat </a:t>
              </a:r>
              <a:r>
                <a:rPr lang="en-US" sz="2400" dirty="0"/>
                <a:t>Interpretation</a:t>
              </a:r>
              <a:endParaRPr lang="en-US" sz="2400" kern="1200" dirty="0"/>
            </a:p>
          </p:txBody>
        </p:sp>
      </p:grpSp>
      <p:sp>
        <p:nvSpPr>
          <p:cNvPr id="9" name="TextBox 8"/>
          <p:cNvSpPr txBox="1"/>
          <p:nvPr/>
        </p:nvSpPr>
        <p:spPr>
          <a:xfrm>
            <a:off x="-6096" y="6513052"/>
            <a:ext cx="2574231" cy="338554"/>
          </a:xfrm>
          <a:prstGeom prst="rect">
            <a:avLst/>
          </a:prstGeom>
          <a:noFill/>
        </p:spPr>
        <p:txBody>
          <a:bodyPr wrap="none" rtlCol="0">
            <a:spAutoFit/>
          </a:bodyPr>
          <a:lstStyle/>
          <a:p>
            <a:r>
              <a:rPr lang="en-US" sz="1600" dirty="0">
                <a:solidFill>
                  <a:schemeClr val="tx1">
                    <a:lumMod val="50000"/>
                    <a:lumOff val="50000"/>
                  </a:schemeClr>
                </a:solidFill>
              </a:rPr>
              <a:t>Shaffer | Chen et al., 2009</a:t>
            </a:r>
          </a:p>
        </p:txBody>
      </p:sp>
    </p:spTree>
    <p:extLst>
      <p:ext uri="{BB962C8B-B14F-4D97-AF65-F5344CB8AC3E}">
        <p14:creationId xmlns:p14="http://schemas.microsoft.com/office/powerpoint/2010/main" val="26503316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SES and Cortisol Moderated by Threat Interpretation</a:t>
            </a:r>
          </a:p>
        </p:txBody>
      </p:sp>
      <p:pic>
        <p:nvPicPr>
          <p:cNvPr id="4" name="Picture 3"/>
          <p:cNvPicPr>
            <a:picLocks noChangeAspect="1"/>
          </p:cNvPicPr>
          <p:nvPr/>
        </p:nvPicPr>
        <p:blipFill>
          <a:blip r:embed="rId3"/>
          <a:stretch>
            <a:fillRect/>
          </a:stretch>
        </p:blipFill>
        <p:spPr>
          <a:xfrm>
            <a:off x="152400" y="1636783"/>
            <a:ext cx="4572000" cy="3378266"/>
          </a:xfrm>
          <a:prstGeom prst="rect">
            <a:avLst/>
          </a:prstGeom>
        </p:spPr>
      </p:pic>
      <p:graphicFrame>
        <p:nvGraphicFramePr>
          <p:cNvPr id="5" name="Diagram 4"/>
          <p:cNvGraphicFramePr/>
          <p:nvPr/>
        </p:nvGraphicFramePr>
        <p:xfrm>
          <a:off x="4419600" y="8153400"/>
          <a:ext cx="3810000" cy="14874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p:cNvSpPr txBox="1"/>
          <p:nvPr/>
        </p:nvSpPr>
        <p:spPr>
          <a:xfrm>
            <a:off x="-6096" y="6513052"/>
            <a:ext cx="2574231" cy="338554"/>
          </a:xfrm>
          <a:prstGeom prst="rect">
            <a:avLst/>
          </a:prstGeom>
          <a:noFill/>
        </p:spPr>
        <p:txBody>
          <a:bodyPr wrap="none" rtlCol="0">
            <a:spAutoFit/>
          </a:bodyPr>
          <a:lstStyle/>
          <a:p>
            <a:r>
              <a:rPr lang="en-US" sz="1600" dirty="0">
                <a:solidFill>
                  <a:schemeClr val="tx1">
                    <a:lumMod val="50000"/>
                    <a:lumOff val="50000"/>
                  </a:schemeClr>
                </a:solidFill>
              </a:rPr>
              <a:t>Shaffer | Chen et al., 2009</a:t>
            </a:r>
          </a:p>
        </p:txBody>
      </p:sp>
      <p:pic>
        <p:nvPicPr>
          <p:cNvPr id="7" name="Picture 6"/>
          <p:cNvPicPr>
            <a:picLocks noChangeAspect="1"/>
          </p:cNvPicPr>
          <p:nvPr/>
        </p:nvPicPr>
        <p:blipFill>
          <a:blip r:embed="rId9"/>
          <a:stretch>
            <a:fillRect/>
          </a:stretch>
        </p:blipFill>
        <p:spPr>
          <a:xfrm>
            <a:off x="4584700" y="2498940"/>
            <a:ext cx="4419600" cy="2688321"/>
          </a:xfrm>
          <a:prstGeom prst="rect">
            <a:avLst/>
          </a:prstGeom>
        </p:spPr>
      </p:pic>
      <p:sp>
        <p:nvSpPr>
          <p:cNvPr id="3" name="Rectangle 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ea typeface="+mn-ea"/>
                <a:cs typeface="+mn-cs"/>
              </a:rPr>
              <a:t>Both home ownership and family savings became nonsignificant predictors of total cortisol output when threat interpretation included in model</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tx1"/>
                </a:solidFill>
                <a:effectLst/>
                <a:latin typeface="Arial" panose="020B0604020202020204" pitchFamily="34" charset="0"/>
                <a:ea typeface="+mn-ea"/>
                <a:cs typeface="+mn-cs"/>
              </a:rPr>
              <a:t>Reduced effect of SES by about 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2"/>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ea typeface="+mn-ea"/>
                <a:cs typeface="+mn-cs"/>
              </a:rPr>
              <a:t>Both home ownership and family savings became nonsignificant predictors of total cortisol output when threat interpretation included in model</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tx1"/>
                </a:solidFill>
                <a:effectLst/>
                <a:latin typeface="Arial" panose="020B0604020202020204" pitchFamily="34" charset="0"/>
                <a:ea typeface="+mn-ea"/>
                <a:cs typeface="+mn-cs"/>
              </a:rPr>
              <a:t>Reduced effect of SES by about 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8"/>
          <p:cNvSpPr/>
          <p:nvPr/>
        </p:nvSpPr>
        <p:spPr>
          <a:xfrm>
            <a:off x="2819400" y="5187261"/>
            <a:ext cx="4572000" cy="1477328"/>
          </a:xfrm>
          <a:prstGeom prst="rect">
            <a:avLst/>
          </a:prstGeom>
        </p:spPr>
        <p:txBody>
          <a:bodyPr>
            <a:spAutoFit/>
          </a:bodyPr>
          <a:lstStyle/>
          <a:p>
            <a:r>
              <a:rPr lang="en-US" dirty="0"/>
              <a:t>Both home ownership and family savings became </a:t>
            </a:r>
            <a:r>
              <a:rPr lang="en-US" dirty="0" err="1"/>
              <a:t>nonsignificant</a:t>
            </a:r>
            <a:r>
              <a:rPr lang="en-US" dirty="0"/>
              <a:t> predictors of total cortisol output when threat interpretation included in model</a:t>
            </a:r>
          </a:p>
          <a:p>
            <a:pPr marL="171450" indent="-171450">
              <a:buFontTx/>
              <a:buChar char="-"/>
            </a:pPr>
            <a:r>
              <a:rPr lang="en-US" dirty="0"/>
              <a:t>Reduced effect of SES by about 40%</a:t>
            </a:r>
          </a:p>
        </p:txBody>
      </p:sp>
    </p:spTree>
    <p:extLst>
      <p:ext uri="{BB962C8B-B14F-4D97-AF65-F5344CB8AC3E}">
        <p14:creationId xmlns:p14="http://schemas.microsoft.com/office/powerpoint/2010/main" val="25937517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SES and Cortisol Moderated by Chaos</a:t>
            </a:r>
          </a:p>
        </p:txBody>
      </p:sp>
      <p:graphicFrame>
        <p:nvGraphicFramePr>
          <p:cNvPr id="5" name="Diagram 4"/>
          <p:cNvGraphicFramePr/>
          <p:nvPr/>
        </p:nvGraphicFramePr>
        <p:xfrm>
          <a:off x="2209800" y="4038600"/>
          <a:ext cx="5867400" cy="2643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381000" y="1828799"/>
            <a:ext cx="4419600" cy="2688321"/>
          </a:xfrm>
          <a:prstGeom prst="rect">
            <a:avLst/>
          </a:prstGeom>
        </p:spPr>
      </p:pic>
      <p:sp>
        <p:nvSpPr>
          <p:cNvPr id="6" name="TextBox 5"/>
          <p:cNvSpPr txBox="1"/>
          <p:nvPr/>
        </p:nvSpPr>
        <p:spPr>
          <a:xfrm>
            <a:off x="-6096" y="6513052"/>
            <a:ext cx="2574231" cy="338554"/>
          </a:xfrm>
          <a:prstGeom prst="rect">
            <a:avLst/>
          </a:prstGeom>
          <a:noFill/>
        </p:spPr>
        <p:txBody>
          <a:bodyPr wrap="none" rtlCol="0">
            <a:spAutoFit/>
          </a:bodyPr>
          <a:lstStyle/>
          <a:p>
            <a:r>
              <a:rPr lang="en-US" sz="1600" dirty="0">
                <a:solidFill>
                  <a:schemeClr val="tx1">
                    <a:lumMod val="50000"/>
                    <a:lumOff val="50000"/>
                  </a:schemeClr>
                </a:solidFill>
              </a:rPr>
              <a:t>Shaffer | Chen et al., 2009</a:t>
            </a:r>
          </a:p>
        </p:txBody>
      </p:sp>
    </p:spTree>
    <p:extLst>
      <p:ext uri="{BB962C8B-B14F-4D97-AF65-F5344CB8AC3E}">
        <p14:creationId xmlns:p14="http://schemas.microsoft.com/office/powerpoint/2010/main" val="12852648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Perceptions of threat as a mediator</a:t>
            </a:r>
          </a:p>
        </p:txBody>
      </p:sp>
      <p:sp>
        <p:nvSpPr>
          <p:cNvPr id="3" name="Content Placeholder 2"/>
          <p:cNvSpPr>
            <a:spLocks noGrp="1"/>
          </p:cNvSpPr>
          <p:nvPr>
            <p:ph sz="half" idx="1"/>
          </p:nvPr>
        </p:nvSpPr>
        <p:spPr/>
        <p:txBody>
          <a:bodyPr>
            <a:normAutofit fontScale="85000" lnSpcReduction="20000"/>
          </a:bodyPr>
          <a:lstStyle/>
          <a:p>
            <a:r>
              <a:rPr lang="en-US" dirty="0"/>
              <a:t>‘Less family savings was associated with greater child threat interpretations, r(49) = –.47, p &lt; .01. </a:t>
            </a:r>
          </a:p>
          <a:p>
            <a:r>
              <a:rPr lang="en-US" dirty="0"/>
              <a:t>Similarly, children living in rented homes made greater threat interpretations, t(47) = 2.88, p &lt; .01 (see Fig. 2). </a:t>
            </a:r>
          </a:p>
          <a:p>
            <a:r>
              <a:rPr lang="en-US" dirty="0"/>
              <a:t>In turn, greater threat interpretations predicted larger increases in cortisol AUC over time (b = 0.3698, SE = 0.1853, p = .05).’</a:t>
            </a:r>
          </a:p>
        </p:txBody>
      </p:sp>
      <p:sp>
        <p:nvSpPr>
          <p:cNvPr id="4" name="Content Placeholder 3"/>
          <p:cNvSpPr>
            <a:spLocks noGrp="1"/>
          </p:cNvSpPr>
          <p:nvPr>
            <p:ph sz="half" idx="2"/>
          </p:nvPr>
        </p:nvSpPr>
        <p:spPr/>
        <p:txBody>
          <a:bodyPr>
            <a:normAutofit fontScale="85000" lnSpcReduction="20000"/>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5738" y="1512277"/>
            <a:ext cx="3286125"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928598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 and Cortisol Interactions </a:t>
            </a:r>
          </a:p>
        </p:txBody>
      </p:sp>
      <p:graphicFrame>
        <p:nvGraphicFramePr>
          <p:cNvPr id="4" name="Diagram 3"/>
          <p:cNvGraphicFramePr/>
          <p:nvPr/>
        </p:nvGraphicFramePr>
        <p:xfrm>
          <a:off x="762000" y="2057400"/>
          <a:ext cx="7620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ounded Rectangle 4"/>
          <p:cNvSpPr/>
          <p:nvPr/>
        </p:nvSpPr>
        <p:spPr>
          <a:xfrm>
            <a:off x="3581400" y="2612666"/>
            <a:ext cx="1905000"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Girls &gt; Boys</a:t>
            </a:r>
          </a:p>
        </p:txBody>
      </p:sp>
      <p:sp>
        <p:nvSpPr>
          <p:cNvPr id="6" name="Rounded Rectangle 5"/>
          <p:cNvSpPr/>
          <p:nvPr/>
        </p:nvSpPr>
        <p:spPr>
          <a:xfrm>
            <a:off x="3584448" y="4620671"/>
            <a:ext cx="1905000"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Post-Puberty &gt; Pre-Puberty</a:t>
            </a:r>
          </a:p>
        </p:txBody>
      </p:sp>
      <p:sp>
        <p:nvSpPr>
          <p:cNvPr id="7" name="TextBox 6"/>
          <p:cNvSpPr txBox="1"/>
          <p:nvPr/>
        </p:nvSpPr>
        <p:spPr>
          <a:xfrm>
            <a:off x="-6096" y="6513052"/>
            <a:ext cx="2574231" cy="338554"/>
          </a:xfrm>
          <a:prstGeom prst="rect">
            <a:avLst/>
          </a:prstGeom>
          <a:noFill/>
        </p:spPr>
        <p:txBody>
          <a:bodyPr wrap="none" rtlCol="0">
            <a:spAutoFit/>
          </a:bodyPr>
          <a:lstStyle/>
          <a:p>
            <a:r>
              <a:rPr lang="en-US" sz="1600" dirty="0">
                <a:solidFill>
                  <a:schemeClr val="tx1">
                    <a:lumMod val="50000"/>
                    <a:lumOff val="50000"/>
                  </a:schemeClr>
                </a:solidFill>
              </a:rPr>
              <a:t>Shaffer | Chen et al., 2009</a:t>
            </a:r>
          </a:p>
        </p:txBody>
      </p:sp>
    </p:spTree>
    <p:extLst>
      <p:ext uri="{BB962C8B-B14F-4D97-AF65-F5344CB8AC3E}">
        <p14:creationId xmlns:p14="http://schemas.microsoft.com/office/powerpoint/2010/main" val="32521187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1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msgothic"/>
      </a:majorFont>
      <a:minorFont>
        <a:latin typeface="Times New Roman"/>
        <a:ea typeface=""/>
        <a:cs typeface="msgoth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anose="05000000000000000000" pitchFamily="2" charset="2"/>
          <a:buNone/>
          <a:tabLst/>
          <a:defRPr kumimoji="0" lang="en-GB" altLang="en-US" sz="2400" b="0" i="0" u="none" strike="noStrike" cap="none" normalizeH="0" baseline="0" smtClean="0">
            <a:ln>
              <a:noFill/>
            </a:ln>
            <a:effectLst/>
            <a:latin typeface="Times New Roman" panose="02020603050405020304" pitchFamily="18" charset="0"/>
            <a:cs typeface="msgothic"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anose="05000000000000000000" pitchFamily="2" charset="2"/>
          <a:buNone/>
          <a:tabLst/>
          <a:defRPr kumimoji="0" lang="en-GB" altLang="en-US" sz="2400" b="0" i="0" u="none" strike="noStrike" cap="none" normalizeH="0" baseline="0" smtClean="0">
            <a:ln>
              <a:noFill/>
            </a:ln>
            <a:effectLst/>
            <a:latin typeface="Times New Roman" panose="02020603050405020304" pitchFamily="18" charset="0"/>
            <a:cs typeface="msgothic"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6974</TotalTime>
  <Words>7041</Words>
  <Application>Microsoft Office PowerPoint</Application>
  <PresentationFormat>On-screen Show (4:3)</PresentationFormat>
  <Paragraphs>801</Paragraphs>
  <Slides>115</Slides>
  <Notes>66</Notes>
  <HiddenSlides>70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115</vt:i4>
      </vt:variant>
    </vt:vector>
  </HeadingPairs>
  <TitlesOfParts>
    <vt:vector size="128" baseType="lpstr">
      <vt:lpstr>Arial</vt:lpstr>
      <vt:lpstr>Calibri</vt:lpstr>
      <vt:lpstr>Calibri Light</vt:lpstr>
      <vt:lpstr>Corbel</vt:lpstr>
      <vt:lpstr>Symbol</vt:lpstr>
      <vt:lpstr>Times New Roman</vt:lpstr>
      <vt:lpstr>Wingdings</vt:lpstr>
      <vt:lpstr>Wingdings 2</vt:lpstr>
      <vt:lpstr>Wingdings 3</vt:lpstr>
      <vt:lpstr>Module</vt:lpstr>
      <vt:lpstr>1_Module</vt:lpstr>
      <vt:lpstr>Office Theme</vt:lpstr>
      <vt:lpstr>1_Office Theme</vt:lpstr>
      <vt:lpstr>Advanced  Developmental  Psychology</vt:lpstr>
      <vt:lpstr>Example midterm question</vt:lpstr>
      <vt:lpstr>Neural development  (and behavioral associations)</vt:lpstr>
      <vt:lpstr>PowerPoint Presentation</vt:lpstr>
      <vt:lpstr>Cortical Expansion</vt:lpstr>
      <vt:lpstr>Comparing evolutionary and postnatal cortical surface expansion</vt:lpstr>
      <vt:lpstr>PowerPoint Presentation</vt:lpstr>
      <vt:lpstr>Longer Gestation among Full Terms  Higher Cognitive/Motor functioning</vt:lpstr>
      <vt:lpstr>Intellectual Ability and Cortical Development (Shaw et al., 2006)</vt:lpstr>
      <vt:lpstr>Longitudinal design..</vt:lpstr>
      <vt:lpstr>“[I]ntelligence is related to dynamic properties of cortical maturation”</vt:lpstr>
      <vt:lpstr>Associations of cortical thickness and IQ structurefunction changes with age</vt:lpstr>
      <vt:lpstr>Interaction of IQ and age predict prefrontal cortical thickness growth trajectories </vt:lpstr>
      <vt:lpstr>IQ group and rate of change in cortical thickness with age</vt:lpstr>
      <vt:lpstr>Adaptiveness/function of prolonged phase of prefrontal gain for IQ?</vt:lpstr>
      <vt:lpstr>Cognitive ability changes and dynamics of cortical thickness (Burgaleta et al., 2014)</vt:lpstr>
      <vt:lpstr>Methods  (Burgaleta et al., 2014)</vt:lpstr>
      <vt:lpstr>Analysis (Burgaleta et al., 2014)</vt:lpstr>
      <vt:lpstr>ΔFullScaleIQ [IQ] associated with Δ CTh (not Δ CSA)</vt:lpstr>
      <vt:lpstr>ΔCorticalThickness over time</vt:lpstr>
      <vt:lpstr>Conclusions (Burgaleta et al., 2014)</vt:lpstr>
      <vt:lpstr>Discussion</vt:lpstr>
      <vt:lpstr>Reconceptualizing functional brain connectivity in autism from a developmental perspective</vt:lpstr>
      <vt:lpstr>Functional Connectivity =</vt:lpstr>
      <vt:lpstr>Autism and Connectivity</vt:lpstr>
      <vt:lpstr>Functional Connectivity and ASD</vt:lpstr>
      <vt:lpstr>Core properties of structural brain connectivity stable during maturation </vt:lpstr>
      <vt:lpstr>PowerPoint Presentation</vt:lpstr>
      <vt:lpstr>Brain enlargement in infants, children, adolescents, and adults with ASD</vt:lpstr>
      <vt:lpstr>METHODS: Sample</vt:lpstr>
      <vt:lpstr>PARTICIPANTS</vt:lpstr>
      <vt:lpstr>PowerPoint Presentation</vt:lpstr>
      <vt:lpstr>Brain change biomarkers of ASD? (before behavioral differences)</vt:lpstr>
      <vt:lpstr>HR-ASD:  Increased surface area growth 6-12 mo</vt:lpstr>
      <vt:lpstr>Pairwise Comparisons at 24 mo.</vt:lpstr>
      <vt:lpstr>Significant Differences at 24 mo.</vt:lpstr>
      <vt:lpstr>Surface Area Differences 6-12 mo.</vt:lpstr>
      <vt:lpstr>PowerPoint Presentation</vt:lpstr>
      <vt:lpstr>PowerPoint Presentation</vt:lpstr>
      <vt:lpstr>RESULTS SUMMARY</vt:lpstr>
      <vt:lpstr>DISCUSSION</vt:lpstr>
      <vt:lpstr>PowerPoint Presentation</vt:lpstr>
      <vt:lpstr>PowerPoint Presentation</vt:lpstr>
      <vt:lpstr>Childhood experiences affect the pace of brain development.</vt:lpstr>
      <vt:lpstr>SES and functional networks</vt:lpstr>
      <vt:lpstr>Environmental influences on the pace of brain development</vt:lpstr>
      <vt:lpstr>Hypothesis: greater exposure to chronic stress accelerates brain maturation; greater access to novel positive experiences decelerates maturation</vt:lpstr>
      <vt:lpstr>Cortical thickness (structural)</vt:lpstr>
      <vt:lpstr>Cortical thickness (structural)</vt:lpstr>
      <vt:lpstr>Functional network development</vt:lpstr>
      <vt:lpstr>Stress as a potential mechanism</vt:lpstr>
      <vt:lpstr>Cognitive enrichment as a potential mechanism</vt:lpstr>
      <vt:lpstr>Consequences for plasticity</vt:lpstr>
      <vt:lpstr>Future directions, conclusions, and discussion questions</vt:lpstr>
      <vt:lpstr>Environmental Influences on the Pace of Brain Development</vt:lpstr>
      <vt:lpstr>Investigating SES and Brain Development</vt:lpstr>
      <vt:lpstr>Structural Development: Cortical Thickness</vt:lpstr>
      <vt:lpstr>Cortical Thickness is Related to SES</vt:lpstr>
      <vt:lpstr>Surface Area is Related to SES</vt:lpstr>
      <vt:lpstr>SES is Related to Functional Networks</vt:lpstr>
      <vt:lpstr>White Matter Maturation is Related to SES</vt:lpstr>
      <vt:lpstr>Environmental Effects – Stress and Enrichment</vt:lpstr>
      <vt:lpstr>Childhood Experiences Affect the Pace 0f Brain Development: Integrative Theory</vt:lpstr>
      <vt:lpstr>Events Related to SES are Associated with the Outcome and Pace of Development</vt:lpstr>
      <vt:lpstr>Caveat: Current Methods are Limited!</vt:lpstr>
      <vt:lpstr>Discussion Questions</vt:lpstr>
      <vt:lpstr>PowerPoint Presentation</vt:lpstr>
      <vt:lpstr>PowerPoint Presentation</vt:lpstr>
      <vt:lpstr>PowerPoint Presentation</vt:lpstr>
      <vt:lpstr>PowerPoint Presentation</vt:lpstr>
      <vt:lpstr>Amygdala &amp; prefrontal cortex (PFC) functioning and connectivity</vt:lpstr>
      <vt:lpstr>RCT: leveraging an early parenting intervention</vt:lpstr>
      <vt:lpstr>Blood oxygen level-dependent (BOLD) activation in response to face stimuli</vt:lpstr>
      <vt:lpstr>Amygdala-seeded functional connectivity</vt:lpstr>
      <vt:lpstr>Amygdala-seeded functional connectivity in response to face stimuli</vt:lpstr>
      <vt:lpstr>Mediating role of Amygdala-PFC connectivity</vt:lpstr>
      <vt:lpstr>Understanding the role of early parenting quality on amygdala-PFC function </vt:lpstr>
      <vt:lpstr>PowerPoint Presentation</vt:lpstr>
      <vt:lpstr>Background</vt:lpstr>
      <vt:lpstr>Background</vt:lpstr>
      <vt:lpstr>Current study</vt:lpstr>
      <vt:lpstr>Hypotheses</vt:lpstr>
      <vt:lpstr>Methods</vt:lpstr>
      <vt:lpstr>The EEG signal</vt:lpstr>
      <vt:lpstr>Event-Related Potentials (ERPs)</vt:lpstr>
      <vt:lpstr>Development</vt:lpstr>
      <vt:lpstr>Brain Development</vt:lpstr>
      <vt:lpstr>Methods</vt:lpstr>
      <vt:lpstr>Are maternal behaviors associated with EEG power?</vt:lpstr>
      <vt:lpstr>Maternal positive affect  age-related increases in frontal power</vt:lpstr>
      <vt:lpstr>Maternal positive affect and infant EEG activity</vt:lpstr>
      <vt:lpstr>5 month mom positive affect  later infant EEG power</vt:lpstr>
      <vt:lpstr>Maternal positive affect and infant EEG activity</vt:lpstr>
      <vt:lpstr>Parentingbrainbehavioral functioning…</vt:lpstr>
      <vt:lpstr>Differential Regional Growth Rates – Adolescence (Casey et al. 2008)</vt:lpstr>
      <vt:lpstr>Differential Regional Growth Rates – Adolescence (Casey et al. 2008)</vt:lpstr>
      <vt:lpstr>Using neuroimaging to examine developmental changes in</vt:lpstr>
      <vt:lpstr>Individual differences and risk susceptibility</vt:lpstr>
      <vt:lpstr>PowerPoint Presentation</vt:lpstr>
      <vt:lpstr>Variability -- mean square successive difference (MSSD)</vt:lpstr>
      <vt:lpstr>Participants</vt:lpstr>
      <vt:lpstr>Difference in MSSD between TR groups</vt:lpstr>
      <vt:lpstr>Different lifetime trajectories</vt:lpstr>
      <vt:lpstr>Results</vt:lpstr>
      <vt:lpstr>Intersecting variability trajectories</vt:lpstr>
      <vt:lpstr>PowerPoint Presentation</vt:lpstr>
      <vt:lpstr>How low SES affects hormonal trajectories</vt:lpstr>
      <vt:lpstr>How does poverty get under our skin?</vt:lpstr>
      <vt:lpstr>Methods</vt:lpstr>
      <vt:lpstr>SES and Cortisol</vt:lpstr>
      <vt:lpstr>SES and Cortisol Moderated by Threat Interpretation and Chaos</vt:lpstr>
      <vt:lpstr>SES and Cortisol Moderated by Threat Interpretation</vt:lpstr>
      <vt:lpstr>SES and Cortisol Moderated by Chaos</vt:lpstr>
      <vt:lpstr>Perceptions of threat as a mediator</vt:lpstr>
      <vt:lpstr>SES and Cortisol Interactions </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Developmental Psychology</dc:title>
  <dc:creator>dmessinger</dc:creator>
  <cp:lastModifiedBy>Messinger, Daniel S., Ph.D.</cp:lastModifiedBy>
  <cp:revision>285</cp:revision>
  <cp:lastPrinted>2014-02-03T20:21:23Z</cp:lastPrinted>
  <dcterms:created xsi:type="dcterms:W3CDTF">2007-01-11T16:44:21Z</dcterms:created>
  <dcterms:modified xsi:type="dcterms:W3CDTF">2025-01-23T13:27:49Z</dcterms:modified>
</cp:coreProperties>
</file>