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Lst>
  <p:sldSz cy="6858000" cx="9144000"/>
  <p:notesSz cx="6858000" cy="9144000"/>
  <p:embeddedFontLst>
    <p:embeddedFont>
      <p:font typeface="Open Sans"/>
      <p:regular r:id="rId35"/>
      <p:bold r:id="rId36"/>
      <p:italic r:id="rId37"/>
      <p:boldItalic r:id="rId3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font" Target="fonts/OpenSans-regular.fntdata"/><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font" Target="fonts/OpenSans-italic.fntdata"/><Relationship Id="rId14" Type="http://schemas.openxmlformats.org/officeDocument/2006/relationships/slide" Target="slides/slide9.xml"/><Relationship Id="rId36" Type="http://schemas.openxmlformats.org/officeDocument/2006/relationships/font" Target="fonts/OpenSans-bold.fntdata"/><Relationship Id="rId17" Type="http://schemas.openxmlformats.org/officeDocument/2006/relationships/slide" Target="slides/slide12.xml"/><Relationship Id="rId16" Type="http://schemas.openxmlformats.org/officeDocument/2006/relationships/slide" Target="slides/slide11.xml"/><Relationship Id="rId38" Type="http://schemas.openxmlformats.org/officeDocument/2006/relationships/font" Target="fonts/OpenSans-bold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 name="Google Shape;87;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8" name="Google Shape;88;p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6" name="Google Shape;96;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8" name="Google Shape;108;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4" name="Google Shape;114;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5" name="Google Shape;115;p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1" name="Google Shape;121;p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2" name="Google Shape;122;p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9" name="Google Shape;129;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5" name="Google Shape;135;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6" name="Google Shape;136;p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3" name="Google Shape;143;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0" name="Google Shape;150;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7" name="Google Shape;157;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US">
                <a:solidFill>
                  <a:schemeClr val="dk1"/>
                </a:solidFill>
              </a:rPr>
              <a:t>In order to protect university data assets and meet applicable federal, state, regulatory and contractual requirements; we (employees &amp; students) need to protect university data from theft, compromise, or inappropriate use. The Data Sensitivity Framework allows users to assess its sensitivity level and secure it accordingly from risks which may include, but not be limited to, unauthorized destruction, modification, disclosure, access, use and removal.</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4" name="Google Shape;164;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1" name="Google Shape;171;p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US"/>
              <a:t>Clickwrap</a:t>
            </a:r>
            <a:r>
              <a:rPr lang="en-US"/>
              <a:t> agreement requires “I agree” or “I accept”. These are legal contracts and subject to University contracting policy. Only those with authority can accept such contracts:</a:t>
            </a:r>
            <a:endParaRPr/>
          </a:p>
          <a:p>
            <a:pPr indent="0" lvl="0" marL="0" rtl="0" algn="l">
              <a:lnSpc>
                <a:spcPct val="100000"/>
              </a:lnSpc>
              <a:spcBef>
                <a:spcPts val="0"/>
              </a:spcBef>
              <a:spcAft>
                <a:spcPts val="0"/>
              </a:spcAft>
              <a:buSzPts val="1400"/>
              <a:buNone/>
            </a:pPr>
            <a:r>
              <a:rPr lang="en-US"/>
              <a:t>NCSU Software Licensing Management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P2P: peer to peer computing. Examples: BitTorrent, Kazaa</a:t>
            </a:r>
            <a:endParaRPr/>
          </a:p>
        </p:txBody>
      </p:sp>
      <p:sp>
        <p:nvSpPr>
          <p:cNvPr id="172" name="Google Shape;172;p1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0" name="Google Shape;180;p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1" name="Google Shape;181;p1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8" name="Google Shape;188;p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9" name="Google Shape;189;p1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5" name="Google Shape;195;p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AFS and NCSU Drive are not accessible via the Web. You will need to map a drive on your computer in order to connect to AFS or NCSU-Drive</a:t>
            </a:r>
            <a:endParaRPr/>
          </a:p>
        </p:txBody>
      </p:sp>
      <p:sp>
        <p:nvSpPr>
          <p:cNvPr id="196" name="Google Shape;196;p1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37d0f9095d6_0_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2" name="Google Shape;202;g37d0f9095d6_0_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AFS and NCSU Drive are not accessible via the Web. You will need to map a drive on your computer in order to connect to AFS or NCSU-Drive</a:t>
            </a:r>
            <a:endParaRPr/>
          </a:p>
        </p:txBody>
      </p:sp>
      <p:sp>
        <p:nvSpPr>
          <p:cNvPr id="203" name="Google Shape;203;g37d0f9095d6_0_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9" name="Google Shape;209;p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0" name="Google Shape;210;p1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7" name="Google Shape;217;p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365 includes PowerPoint, Word, Excel. No Outlook or calendar.</a:t>
            </a:r>
            <a:endParaRPr/>
          </a:p>
        </p:txBody>
      </p:sp>
      <p:sp>
        <p:nvSpPr>
          <p:cNvPr id="218" name="Google Shape;218;p1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4" name="Google Shape;224;p1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5" name="Google Shape;225;p1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2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1" name="Google Shape;231;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2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7" name="Google Shape;237;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3f9ceb3e2cb_1_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3f9ceb3e2cb_1_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4" name="Google Shape;244;g3f9ceb3e2cb_1_1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3f9ceb3e2cb_1_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3f9ceb3e2cb_1_1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1" name="Google Shape;251;g3f9ceb3e2cb_1_16: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7" name="Google Shape;257;p2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8" name="Google Shape;258;p2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5" name="Google Shape;265;p2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6" name="Google Shape;266;p2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2" name="Google Shape;272;p2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3" name="Google Shape;273;p2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9" name="Google Shape;279;p2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0" name="Google Shape;280;p2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7" name="Google Shape;287;p2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8" name="Google Shape;288;p2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4" name="Google Shape;294;p2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5" name="Google Shape;295;p2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 name="Shape 16"/>
        <p:cNvGrpSpPr/>
        <p:nvPr/>
      </p:nvGrpSpPr>
      <p:grpSpPr>
        <a:xfrm>
          <a:off x="0" y="0"/>
          <a:ext cx="0" cy="0"/>
          <a:chOff x="0" y="0"/>
          <a:chExt cx="0" cy="0"/>
        </a:xfrm>
      </p:grpSpPr>
      <p:sp>
        <p:nvSpPr>
          <p:cNvPr id="17" name="Google Shape;17;p2"/>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8" name="Google Shape;18;p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480"/>
              </a:spcBef>
              <a:spcAft>
                <a:spcPts val="0"/>
              </a:spcAft>
              <a:buClr>
                <a:srgbClr val="888888"/>
              </a:buClr>
              <a:buSzPts val="2400"/>
              <a:buNone/>
              <a:defRPr>
                <a:solidFill>
                  <a:srgbClr val="888888"/>
                </a:solidFill>
              </a:defRPr>
            </a:lvl1pPr>
            <a:lvl2pPr lvl="1" algn="ctr">
              <a:lnSpc>
                <a:spcPct val="100000"/>
              </a:lnSpc>
              <a:spcBef>
                <a:spcPts val="480"/>
              </a:spcBef>
              <a:spcAft>
                <a:spcPts val="0"/>
              </a:spcAft>
              <a:buClr>
                <a:srgbClr val="888888"/>
              </a:buClr>
              <a:buSzPts val="2400"/>
              <a:buNone/>
              <a:defRPr>
                <a:solidFill>
                  <a:srgbClr val="888888"/>
                </a:solidFill>
              </a:defRPr>
            </a:lvl2pPr>
            <a:lvl3pPr lvl="2" algn="ctr">
              <a:lnSpc>
                <a:spcPct val="100000"/>
              </a:lnSpc>
              <a:spcBef>
                <a:spcPts val="360"/>
              </a:spcBef>
              <a:spcAft>
                <a:spcPts val="0"/>
              </a:spcAft>
              <a:buClr>
                <a:srgbClr val="888888"/>
              </a:buClr>
              <a:buSzPts val="1800"/>
              <a:buNone/>
              <a:defRPr>
                <a:solidFill>
                  <a:srgbClr val="888888"/>
                </a:solidFill>
              </a:defRPr>
            </a:lvl3pPr>
            <a:lvl4pPr lvl="3" algn="ctr">
              <a:lnSpc>
                <a:spcPct val="100000"/>
              </a:lnSpc>
              <a:spcBef>
                <a:spcPts val="280"/>
              </a:spcBef>
              <a:spcAft>
                <a:spcPts val="0"/>
              </a:spcAft>
              <a:buClr>
                <a:srgbClr val="888888"/>
              </a:buClr>
              <a:buSzPts val="1400"/>
              <a:buNone/>
              <a:defRPr>
                <a:solidFill>
                  <a:srgbClr val="888888"/>
                </a:solidFill>
              </a:defRPr>
            </a:lvl4pPr>
            <a:lvl5pPr lvl="4" algn="ctr">
              <a:lnSpc>
                <a:spcPct val="100000"/>
              </a:lnSpc>
              <a:spcBef>
                <a:spcPts val="200"/>
              </a:spcBef>
              <a:spcAft>
                <a:spcPts val="0"/>
              </a:spcAft>
              <a:buClr>
                <a:srgbClr val="888888"/>
              </a:buClr>
              <a:buSzPts val="1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9" name="Google Shape;19;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 name="Shape 22"/>
        <p:cNvGrpSpPr/>
        <p:nvPr/>
      </p:nvGrpSpPr>
      <p:grpSpPr>
        <a:xfrm>
          <a:off x="0" y="0"/>
          <a:ext cx="0" cy="0"/>
          <a:chOff x="0" y="0"/>
          <a:chExt cx="0" cy="0"/>
        </a:xfrm>
      </p:grpSpPr>
      <p:sp>
        <p:nvSpPr>
          <p:cNvPr id="23" name="Google Shape;23;p3"/>
          <p:cNvSpPr txBox="1"/>
          <p:nvPr>
            <p:ph type="title"/>
          </p:nvPr>
        </p:nvSpPr>
        <p:spPr>
          <a:xfrm>
            <a:off x="457200" y="565308"/>
            <a:ext cx="8229600" cy="1068387"/>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24" name="Google Shape;24;p3"/>
          <p:cNvSpPr txBox="1"/>
          <p:nvPr>
            <p:ph idx="1" type="body"/>
          </p:nvPr>
        </p:nvSpPr>
        <p:spPr>
          <a:xfrm>
            <a:off x="457200" y="1731818"/>
            <a:ext cx="8229600" cy="4394346"/>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5" name="Google Shape;25;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8" name="Shape 28"/>
        <p:cNvGrpSpPr/>
        <p:nvPr/>
      </p:nvGrpSpPr>
      <p:grpSpPr>
        <a:xfrm>
          <a:off x="0" y="0"/>
          <a:ext cx="0" cy="0"/>
          <a:chOff x="0" y="0"/>
          <a:chExt cx="0" cy="0"/>
        </a:xfrm>
      </p:grpSpPr>
      <p:sp>
        <p:nvSpPr>
          <p:cNvPr id="29" name="Google Shape;29;p4"/>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b="1" sz="4000" cap="none"/>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0" name="Google Shape;30;p4"/>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1" name="Google Shape;31;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4" name="Shape 34"/>
        <p:cNvGrpSpPr/>
        <p:nvPr/>
      </p:nvGrpSpPr>
      <p:grpSpPr>
        <a:xfrm>
          <a:off x="0" y="0"/>
          <a:ext cx="0" cy="0"/>
          <a:chOff x="0" y="0"/>
          <a:chExt cx="0" cy="0"/>
        </a:xfrm>
      </p:grpSpPr>
      <p:sp>
        <p:nvSpPr>
          <p:cNvPr id="35" name="Google Shape;35;p5"/>
          <p:cNvSpPr txBox="1"/>
          <p:nvPr>
            <p:ph type="title"/>
          </p:nvPr>
        </p:nvSpPr>
        <p:spPr>
          <a:xfrm>
            <a:off x="457200" y="565308"/>
            <a:ext cx="8229600" cy="1068387"/>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6" name="Google Shape;36;p5"/>
          <p:cNvSpPr txBox="1"/>
          <p:nvPr>
            <p:ph idx="1" type="body"/>
          </p:nvPr>
        </p:nvSpPr>
        <p:spPr>
          <a:xfrm>
            <a:off x="457200" y="1968500"/>
            <a:ext cx="4038600" cy="41576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5"/>
          <p:cNvSpPr txBox="1"/>
          <p:nvPr>
            <p:ph idx="2" type="body"/>
          </p:nvPr>
        </p:nvSpPr>
        <p:spPr>
          <a:xfrm>
            <a:off x="4648200" y="1968500"/>
            <a:ext cx="4038600" cy="4157663"/>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8" name="Google Shape;38;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1" name="Shape 41"/>
        <p:cNvGrpSpPr/>
        <p:nvPr/>
      </p:nvGrpSpPr>
      <p:grpSpPr>
        <a:xfrm>
          <a:off x="0" y="0"/>
          <a:ext cx="0" cy="0"/>
          <a:chOff x="0" y="0"/>
          <a:chExt cx="0" cy="0"/>
        </a:xfrm>
      </p:grpSpPr>
      <p:sp>
        <p:nvSpPr>
          <p:cNvPr id="42" name="Google Shape;42;p6"/>
          <p:cNvSpPr txBox="1"/>
          <p:nvPr>
            <p:ph type="title"/>
          </p:nvPr>
        </p:nvSpPr>
        <p:spPr>
          <a:xfrm>
            <a:off x="457200" y="565308"/>
            <a:ext cx="8229600" cy="1068387"/>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3" name="Google Shape;43;p6"/>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4" name="Google Shape;44;p6"/>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5" name="Google Shape;45;p6"/>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6" name="Google Shape;46;p6"/>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7" name="Google Shape;47;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0" name="Shape 50"/>
        <p:cNvGrpSpPr/>
        <p:nvPr/>
      </p:nvGrpSpPr>
      <p:grpSpPr>
        <a:xfrm>
          <a:off x="0" y="0"/>
          <a:ext cx="0" cy="0"/>
          <a:chOff x="0" y="0"/>
          <a:chExt cx="0" cy="0"/>
        </a:xfrm>
      </p:grpSpPr>
      <p:sp>
        <p:nvSpPr>
          <p:cNvPr id="51" name="Google Shape;51;p7"/>
          <p:cNvSpPr txBox="1"/>
          <p:nvPr>
            <p:ph type="title"/>
          </p:nvPr>
        </p:nvSpPr>
        <p:spPr>
          <a:xfrm>
            <a:off x="457200" y="565308"/>
            <a:ext cx="8229600" cy="1068387"/>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52" name="Google Shape;52;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5" name="Shape 55"/>
        <p:cNvGrpSpPr/>
        <p:nvPr/>
      </p:nvGrpSpPr>
      <p:grpSpPr>
        <a:xfrm>
          <a:off x="0" y="0"/>
          <a:ext cx="0" cy="0"/>
          <a:chOff x="0" y="0"/>
          <a:chExt cx="0" cy="0"/>
        </a:xfrm>
      </p:grpSpPr>
      <p:sp>
        <p:nvSpPr>
          <p:cNvPr id="56" name="Google Shape;56;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9" name="Shape 59"/>
        <p:cNvGrpSpPr/>
        <p:nvPr/>
      </p:nvGrpSpPr>
      <p:grpSpPr>
        <a:xfrm>
          <a:off x="0" y="0"/>
          <a:ext cx="0" cy="0"/>
          <a:chOff x="0" y="0"/>
          <a:chExt cx="0" cy="0"/>
        </a:xfrm>
      </p:grpSpPr>
      <p:sp>
        <p:nvSpPr>
          <p:cNvPr id="60" name="Google Shape;60;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b="1" sz="20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61" name="Google Shape;61;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62" name="Google Shape;62;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3" name="Google Shape;63;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6" name="Shape 66"/>
        <p:cNvGrpSpPr/>
        <p:nvPr/>
      </p:nvGrpSpPr>
      <p:grpSpPr>
        <a:xfrm>
          <a:off x="0" y="0"/>
          <a:ext cx="0" cy="0"/>
          <a:chOff x="0" y="0"/>
          <a:chExt cx="0" cy="0"/>
        </a:xfrm>
      </p:grpSpPr>
      <p:sp>
        <p:nvSpPr>
          <p:cNvPr id="67" name="Google Shape;67;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b="1" sz="20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68" name="Google Shape;68;p10"/>
          <p:cNvSpPr/>
          <p:nvPr>
            <p:ph idx="2" type="pic"/>
          </p:nvPr>
        </p:nvSpPr>
        <p:spPr>
          <a:xfrm>
            <a:off x="1792288" y="612775"/>
            <a:ext cx="5486400" cy="4114800"/>
          </a:xfrm>
          <a:prstGeom prst="rect">
            <a:avLst/>
          </a:prstGeom>
          <a:noFill/>
          <a:ln>
            <a:noFill/>
          </a:ln>
        </p:spPr>
      </p:sp>
      <p:sp>
        <p:nvSpPr>
          <p:cNvPr id="69" name="Google Shape;69;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70" name="Google Shape;70;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3" name="Shape 73"/>
        <p:cNvGrpSpPr/>
        <p:nvPr/>
      </p:nvGrpSpPr>
      <p:grpSpPr>
        <a:xfrm>
          <a:off x="0" y="0"/>
          <a:ext cx="0" cy="0"/>
          <a:chOff x="0" y="0"/>
          <a:chExt cx="0" cy="0"/>
        </a:xfrm>
      </p:grpSpPr>
      <p:sp>
        <p:nvSpPr>
          <p:cNvPr id="74" name="Google Shape;74;p11"/>
          <p:cNvSpPr txBox="1"/>
          <p:nvPr>
            <p:ph type="title"/>
          </p:nvPr>
        </p:nvSpPr>
        <p:spPr>
          <a:xfrm>
            <a:off x="457200" y="565308"/>
            <a:ext cx="8229600" cy="1068387"/>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75" name="Google Shape;75;p11"/>
          <p:cNvSpPr txBox="1"/>
          <p:nvPr>
            <p:ph idx="1" type="body"/>
          </p:nvPr>
        </p:nvSpPr>
        <p:spPr>
          <a:xfrm rot="5400000">
            <a:off x="2374827" y="-185809"/>
            <a:ext cx="4394346" cy="82296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6" name="Google Shape;76;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9" name="Shape 79"/>
        <p:cNvGrpSpPr/>
        <p:nvPr/>
      </p:nvGrpSpPr>
      <p:grpSpPr>
        <a:xfrm>
          <a:off x="0" y="0"/>
          <a:ext cx="0" cy="0"/>
          <a:chOff x="0" y="0"/>
          <a:chExt cx="0" cy="0"/>
        </a:xfrm>
      </p:grpSpPr>
      <p:sp>
        <p:nvSpPr>
          <p:cNvPr id="80" name="Google Shape;80;p12"/>
          <p:cNvSpPr txBox="1"/>
          <p:nvPr>
            <p:ph type="title"/>
          </p:nvPr>
        </p:nvSpPr>
        <p:spPr>
          <a:xfrm rot="5400000">
            <a:off x="4732337" y="2171700"/>
            <a:ext cx="5851525" cy="2057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81" name="Google Shape;81;p12"/>
          <p:cNvSpPr txBox="1"/>
          <p:nvPr>
            <p:ph idx="1" type="body"/>
          </p:nvPr>
        </p:nvSpPr>
        <p:spPr>
          <a:xfrm rot="5400000">
            <a:off x="541338" y="190501"/>
            <a:ext cx="5851525" cy="60198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82" name="Google Shape;82;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image" Target="../media/image1.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565308"/>
            <a:ext cx="8229600" cy="1068387"/>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1" i="0" sz="3200" u="none" cap="none" strike="noStrike">
                <a:solidFill>
                  <a:srgbClr val="B50003"/>
                </a:solidFill>
                <a:latin typeface="Arial"/>
                <a:ea typeface="Arial"/>
                <a:cs typeface="Arial"/>
                <a:sym typeface="Arial"/>
              </a:defRPr>
            </a:lvl1pPr>
            <a:lvl2pPr lvl="1" marR="0" rtl="0" algn="ctr">
              <a:lnSpc>
                <a:spcPct val="100000"/>
              </a:lnSpc>
              <a:spcBef>
                <a:spcPts val="0"/>
              </a:spcBef>
              <a:spcAft>
                <a:spcPts val="0"/>
              </a:spcAft>
              <a:buClr>
                <a:srgbClr val="000000"/>
              </a:buClr>
              <a:buSzPts val="1400"/>
              <a:buFont typeface="Arial"/>
              <a:buNone/>
              <a:defRPr b="1" i="0" sz="3200" u="none" cap="none" strike="noStrike">
                <a:solidFill>
                  <a:schemeClr val="dk1"/>
                </a:solidFill>
                <a:latin typeface="Arial"/>
                <a:ea typeface="Arial"/>
                <a:cs typeface="Arial"/>
                <a:sym typeface="Arial"/>
              </a:defRPr>
            </a:lvl2pPr>
            <a:lvl3pPr lvl="2" marR="0" rtl="0" algn="ctr">
              <a:lnSpc>
                <a:spcPct val="100000"/>
              </a:lnSpc>
              <a:spcBef>
                <a:spcPts val="0"/>
              </a:spcBef>
              <a:spcAft>
                <a:spcPts val="0"/>
              </a:spcAft>
              <a:buClr>
                <a:srgbClr val="000000"/>
              </a:buClr>
              <a:buSzPts val="1400"/>
              <a:buFont typeface="Arial"/>
              <a:buNone/>
              <a:defRPr b="1" i="0" sz="3200" u="none" cap="none" strike="noStrike">
                <a:solidFill>
                  <a:schemeClr val="dk1"/>
                </a:solidFill>
                <a:latin typeface="Arial"/>
                <a:ea typeface="Arial"/>
                <a:cs typeface="Arial"/>
                <a:sym typeface="Arial"/>
              </a:defRPr>
            </a:lvl3pPr>
            <a:lvl4pPr lvl="3" marR="0" rtl="0" algn="ctr">
              <a:lnSpc>
                <a:spcPct val="100000"/>
              </a:lnSpc>
              <a:spcBef>
                <a:spcPts val="0"/>
              </a:spcBef>
              <a:spcAft>
                <a:spcPts val="0"/>
              </a:spcAft>
              <a:buClr>
                <a:srgbClr val="000000"/>
              </a:buClr>
              <a:buSzPts val="1400"/>
              <a:buFont typeface="Arial"/>
              <a:buNone/>
              <a:defRPr b="1" i="0" sz="3200" u="none" cap="none" strike="noStrike">
                <a:solidFill>
                  <a:schemeClr val="dk1"/>
                </a:solidFill>
                <a:latin typeface="Arial"/>
                <a:ea typeface="Arial"/>
                <a:cs typeface="Arial"/>
                <a:sym typeface="Arial"/>
              </a:defRPr>
            </a:lvl4pPr>
            <a:lvl5pPr lvl="4" marR="0" rtl="0" algn="ctr">
              <a:lnSpc>
                <a:spcPct val="100000"/>
              </a:lnSpc>
              <a:spcBef>
                <a:spcPts val="0"/>
              </a:spcBef>
              <a:spcAft>
                <a:spcPts val="0"/>
              </a:spcAft>
              <a:buClr>
                <a:srgbClr val="000000"/>
              </a:buClr>
              <a:buSzPts val="1400"/>
              <a:buFont typeface="Arial"/>
              <a:buNone/>
              <a:defRPr b="1" i="0" sz="3200" u="none" cap="none" strike="noStrike">
                <a:solidFill>
                  <a:schemeClr val="dk1"/>
                </a:solidFill>
                <a:latin typeface="Arial"/>
                <a:ea typeface="Arial"/>
                <a:cs typeface="Arial"/>
                <a:sym typeface="Arial"/>
              </a:defRPr>
            </a:lvl5pPr>
            <a:lvl6pPr lvl="5" marR="0" rtl="0" algn="ctr">
              <a:lnSpc>
                <a:spcPct val="100000"/>
              </a:lnSpc>
              <a:spcBef>
                <a:spcPts val="0"/>
              </a:spcBef>
              <a:spcAft>
                <a:spcPts val="0"/>
              </a:spcAft>
              <a:buClr>
                <a:srgbClr val="000000"/>
              </a:buClr>
              <a:buSzPts val="1400"/>
              <a:buFont typeface="Arial"/>
              <a:buNone/>
              <a:defRPr b="1" i="0" sz="3200" u="none" cap="none" strike="noStrike">
                <a:solidFill>
                  <a:schemeClr val="dk1"/>
                </a:solidFill>
                <a:latin typeface="Arial"/>
                <a:ea typeface="Arial"/>
                <a:cs typeface="Arial"/>
                <a:sym typeface="Arial"/>
              </a:defRPr>
            </a:lvl6pPr>
            <a:lvl7pPr lvl="6" marR="0" rtl="0" algn="ctr">
              <a:lnSpc>
                <a:spcPct val="100000"/>
              </a:lnSpc>
              <a:spcBef>
                <a:spcPts val="0"/>
              </a:spcBef>
              <a:spcAft>
                <a:spcPts val="0"/>
              </a:spcAft>
              <a:buClr>
                <a:srgbClr val="000000"/>
              </a:buClr>
              <a:buSzPts val="1400"/>
              <a:buFont typeface="Arial"/>
              <a:buNone/>
              <a:defRPr b="1" i="0" sz="3200" u="none" cap="none" strike="noStrike">
                <a:solidFill>
                  <a:schemeClr val="dk1"/>
                </a:solidFill>
                <a:latin typeface="Arial"/>
                <a:ea typeface="Arial"/>
                <a:cs typeface="Arial"/>
                <a:sym typeface="Arial"/>
              </a:defRPr>
            </a:lvl7pPr>
            <a:lvl8pPr lvl="7" marR="0" rtl="0" algn="ctr">
              <a:lnSpc>
                <a:spcPct val="100000"/>
              </a:lnSpc>
              <a:spcBef>
                <a:spcPts val="0"/>
              </a:spcBef>
              <a:spcAft>
                <a:spcPts val="0"/>
              </a:spcAft>
              <a:buClr>
                <a:srgbClr val="000000"/>
              </a:buClr>
              <a:buSzPts val="1400"/>
              <a:buFont typeface="Arial"/>
              <a:buNone/>
              <a:defRPr b="1" i="0" sz="3200" u="none" cap="none" strike="noStrike">
                <a:solidFill>
                  <a:schemeClr val="dk1"/>
                </a:solidFill>
                <a:latin typeface="Arial"/>
                <a:ea typeface="Arial"/>
                <a:cs typeface="Arial"/>
                <a:sym typeface="Arial"/>
              </a:defRPr>
            </a:lvl8pPr>
            <a:lvl9pPr lvl="8" marR="0" rtl="0" algn="ctr">
              <a:lnSpc>
                <a:spcPct val="100000"/>
              </a:lnSpc>
              <a:spcBef>
                <a:spcPts val="0"/>
              </a:spcBef>
              <a:spcAft>
                <a:spcPts val="0"/>
              </a:spcAft>
              <a:buClr>
                <a:srgbClr val="000000"/>
              </a:buClr>
              <a:buSzPts val="1400"/>
              <a:buFont typeface="Arial"/>
              <a:buNone/>
              <a:defRPr b="1" i="0" sz="3200" u="none" cap="none" strike="noStrike">
                <a:solidFill>
                  <a:schemeClr val="dk1"/>
                </a:solidFill>
                <a:latin typeface="Arial"/>
                <a:ea typeface="Arial"/>
                <a:cs typeface="Arial"/>
                <a:sym typeface="Arial"/>
              </a:defRPr>
            </a:lvl9pPr>
          </a:lstStyle>
          <a:p/>
        </p:txBody>
      </p:sp>
      <p:sp>
        <p:nvSpPr>
          <p:cNvPr id="11" name="Google Shape;11;p1"/>
          <p:cNvSpPr txBox="1"/>
          <p:nvPr>
            <p:ph idx="1" type="body"/>
          </p:nvPr>
        </p:nvSpPr>
        <p:spPr>
          <a:xfrm>
            <a:off x="457200" y="1731818"/>
            <a:ext cx="8229600" cy="4394346"/>
          </a:xfrm>
          <a:prstGeom prst="rect">
            <a:avLst/>
          </a:prstGeom>
          <a:noFill/>
          <a:ln>
            <a:noFill/>
          </a:ln>
        </p:spPr>
        <p:txBody>
          <a:bodyPr anchorCtr="0" anchor="t" bIns="45700" lIns="91425" spcFirstLastPara="1" rIns="91425" wrap="square" tIns="45700">
            <a:noAutofit/>
          </a:bodyPr>
          <a:lstStyle>
            <a:lvl1pPr indent="-381000" lvl="0" marL="4572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1pPr>
            <a:lvl2pPr indent="-381000" lvl="1" marL="9144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42900" lvl="2" marL="1371600" marR="0" rtl="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17500" lvl="3" marL="1828800" marR="0" rtl="0" algn="l">
              <a:lnSpc>
                <a:spcPct val="100000"/>
              </a:lnSpc>
              <a:spcBef>
                <a:spcPts val="28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292100" lvl="4" marL="2286000" marR="0" rtl="0" algn="l">
              <a:lnSpc>
                <a:spcPct val="100000"/>
              </a:lnSpc>
              <a:spcBef>
                <a:spcPts val="200"/>
              </a:spcBef>
              <a:spcAft>
                <a:spcPts val="0"/>
              </a:spcAft>
              <a:buClr>
                <a:schemeClr val="dk1"/>
              </a:buClr>
              <a:buSzPts val="1000"/>
              <a:buFont typeface="Arial"/>
              <a:buChar char="»"/>
              <a:defRPr b="0" i="0" sz="1000" u="none" cap="none" strike="noStrike">
                <a:solidFill>
                  <a:schemeClr val="dk1"/>
                </a:solidFill>
                <a:latin typeface="Arial"/>
                <a:ea typeface="Arial"/>
                <a:cs typeface="Arial"/>
                <a:sym typeface="Arial"/>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Times New Roman"/>
                <a:ea typeface="Times New Roman"/>
                <a:cs typeface="Times New Roman"/>
                <a:sym typeface="Times New Roman"/>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Times New Roman"/>
                <a:ea typeface="Times New Roman"/>
                <a:cs typeface="Times New Roman"/>
                <a:sym typeface="Times New Roman"/>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Times New Roman"/>
                <a:ea typeface="Times New Roman"/>
                <a:cs typeface="Times New Roman"/>
                <a:sym typeface="Times New Roman"/>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Times New Roman"/>
                <a:ea typeface="Times New Roman"/>
                <a:cs typeface="Times New Roman"/>
                <a:sym typeface="Times New Roman"/>
              </a:defRPr>
            </a:lvl9pPr>
          </a:lstStyle>
          <a:p/>
        </p:txBody>
      </p:sp>
      <p:sp>
        <p:nvSpPr>
          <p:cNvPr id="12" name="Google Shape;12;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Times New Roman"/>
                <a:ea typeface="Times New Roman"/>
                <a:cs typeface="Times New Roman"/>
                <a:sym typeface="Times New Roman"/>
              </a:defRPr>
            </a:lvl9pPr>
          </a:lstStyle>
          <a:p>
            <a:pPr indent="0" lvl="0" marL="0" rtl="0" algn="r">
              <a:spcBef>
                <a:spcPts val="0"/>
              </a:spcBef>
              <a:spcAft>
                <a:spcPts val="0"/>
              </a:spcAft>
              <a:buNone/>
            </a:pPr>
            <a:fld id="{00000000-1234-1234-1234-123412341234}" type="slidenum">
              <a:rPr lang="en-US"/>
              <a:t>‹#›</a:t>
            </a:fld>
            <a:endParaRPr/>
          </a:p>
        </p:txBody>
      </p:sp>
      <p:pic>
        <p:nvPicPr>
          <p:cNvPr id="15" name="Google Shape;15;p1"/>
          <p:cNvPicPr preferRelativeResize="0"/>
          <p:nvPr/>
        </p:nvPicPr>
        <p:blipFill rotWithShape="1">
          <a:blip r:embed="rId1">
            <a:alphaModFix/>
          </a:blip>
          <a:srcRect b="0" l="0" r="0" t="0"/>
          <a:stretch/>
        </p:blipFill>
        <p:spPr>
          <a:xfrm>
            <a:off x="0" y="0"/>
            <a:ext cx="9144000" cy="4572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hyperlink" Target="mailto:cabenave@ncsu.edu"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9.png"/><Relationship Id="rId4" Type="http://schemas.openxmlformats.org/officeDocument/2006/relationships/image" Target="../media/image7.png"/><Relationship Id="rId5" Type="http://schemas.openxmlformats.org/officeDocument/2006/relationships/image" Target="../media/image2.png"/><Relationship Id="rId6" Type="http://schemas.openxmlformats.org/officeDocument/2006/relationships/image" Target="../media/image6.png"/><Relationship Id="rId7" Type="http://schemas.openxmlformats.org/officeDocument/2006/relationships/image" Target="../media/image4.png"/><Relationship Id="rId8"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hyperlink" Target="mailto:csc_help@ncsu.edu" TargetMode="External"/><Relationship Id="rId4" Type="http://schemas.openxmlformats.org/officeDocument/2006/relationships/hyperlink" Target="mailto:help@ncsu.edu" TargetMode="External"/><Relationship Id="rId5" Type="http://schemas.openxmlformats.org/officeDocument/2006/relationships/hyperlink" Target="https://ncsu.service-now.com/sp/en?id=service_page&amp;service=9ae96b89db9a5090efb541db139619f1"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hyperlink" Target="https://it.engr.ncsu.edu/computing-labs/" TargetMode="External"/><Relationship Id="rId4" Type="http://schemas.openxmlformats.org/officeDocument/2006/relationships/hyperlink" Target="https://www.lib.ncsu.edu/huntlibrary/technology"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hyperlink" Target="https://policies.ncsu.edu/rule/rul-08-00-18/"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hyperlink" Target="https://policies.ncsu.edu/rule/rul-08-00-18/#Standard"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hyperlink" Target="https://docs.google.com/spreadsheets/d/e/2PACX-1vQsjdyDdjHQd4TCkBY_DElEyjEcpHR44GZHCNupTxnKsOv5dOeenDOuFJvDM-ke7qzs-x7xZm48_cx3/pubhtml"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hyperlink" Target="http://software.ncsu.edu/clickwraps"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hyperlink" Target="mailto:UnityID@ncsu.edu"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hyperlink" Target="https://ncsu.service-now.com/sp?id=kb_article_view&amp;sysparm_article=KB0022140" TargetMode="External"/><Relationship Id="rId4" Type="http://schemas.openxmlformats.org/officeDocument/2006/relationships/hyperlink" Target="https://ncsu.service-now.com/sp?sys_kb_id=993257318366c2d0a35714326daad38e&amp;id=kb_article_view&amp;sysparm_rank=1&amp;sysparm_tsqueryId=16d5e0a097ec1a98a1e5f0c0f053af41"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hyperlink" Target="https://research.oit.ncsu.edu/docs/storage/" TargetMode="External"/><Relationship Id="rId4" Type="http://schemas.openxmlformats.org/officeDocument/2006/relationships/hyperlink" Target="https://storage.oit.ncsu.edu/"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hyperlink" Target="https://getontheweb.ncsu.edu/"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hyperlink" Target="http://hpc.ncsu.edu" TargetMode="External"/><Relationship Id="rId4" Type="http://schemas.openxmlformats.org/officeDocument/2006/relationships/hyperlink" Target="https://arcb.csc.ncsu.edu/~mueller/cluster/arc/"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hyperlink" Target="https://ncsu.zoom.us/" TargetMode="External"/><Relationship Id="rId4" Type="http://schemas.openxmlformats.org/officeDocument/2006/relationships/hyperlink" Target="https://it.engr.ncsu.edu/get-software/engineering-software/ms-azure-dev-tools-for-teaching/" TargetMode="External"/><Relationship Id="rId5" Type="http://schemas.openxmlformats.org/officeDocument/2006/relationships/hyperlink" Target="https://oit.ncsu.edu/office-365/"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hyperlink" Target="https://www.overleaf.com/edu/ncsu" TargetMode="External"/><Relationship Id="rId4" Type="http://schemas.openxmlformats.org/officeDocument/2006/relationships/hyperlink" Target="http://software.ncsu.edu/"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hyperlink" Target="https://software.ncsu.edu/approved-ai-solutions/"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hyperlink" Target="https://software.ncsu.edu/it-purchase-compliance/"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hyperlink" Target="http://go.ncsu.edu/eduroam"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hyperlink" Target="https://wifi.ncsu.edu/etiquette/"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hyperlink" Target="https://ncsu.service-now.com/sp/en?id=service_page&amp;service=dd7b234ddb9a5090efb541db139619da"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pic>
        <p:nvPicPr>
          <p:cNvPr id="90" name="Google Shape;90;p13"/>
          <p:cNvPicPr preferRelativeResize="0"/>
          <p:nvPr/>
        </p:nvPicPr>
        <p:blipFill rotWithShape="1">
          <a:blip r:embed="rId3">
            <a:alphaModFix/>
          </a:blip>
          <a:srcRect b="0" l="0" r="0" t="0"/>
          <a:stretch/>
        </p:blipFill>
        <p:spPr>
          <a:xfrm>
            <a:off x="92350" y="1990475"/>
            <a:ext cx="9005476" cy="4821350"/>
          </a:xfrm>
          <a:prstGeom prst="rect">
            <a:avLst/>
          </a:prstGeom>
          <a:noFill/>
          <a:ln>
            <a:noFill/>
          </a:ln>
        </p:spPr>
      </p:pic>
      <p:sp>
        <p:nvSpPr>
          <p:cNvPr id="91" name="Google Shape;91;p13"/>
          <p:cNvSpPr/>
          <p:nvPr/>
        </p:nvSpPr>
        <p:spPr>
          <a:xfrm>
            <a:off x="80800" y="513525"/>
            <a:ext cx="9017100" cy="1476950"/>
          </a:xfrm>
          <a:prstGeom prst="rect">
            <a:avLst/>
          </a:prstGeom>
          <a:solidFill>
            <a:schemeClr val="lt1"/>
          </a:solidFill>
          <a:ln cap="flat" cmpd="sng" w="9525">
            <a:solidFill>
              <a:srgbClr val="D8D8D8"/>
            </a:solidFill>
            <a:prstDash val="solid"/>
            <a:round/>
            <a:headEnd len="sm" w="sm" type="none"/>
            <a:tailEnd len="sm" w="sm" type="none"/>
          </a:ln>
          <a:effectLst>
            <a:outerShdw blurRad="40000" rotWithShape="0" dir="5400000" dist="23000">
              <a:srgbClr val="000000">
                <a:alpha val="3451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2" name="Google Shape;92;p13"/>
          <p:cNvSpPr txBox="1"/>
          <p:nvPr/>
        </p:nvSpPr>
        <p:spPr>
          <a:xfrm>
            <a:off x="80810" y="456393"/>
            <a:ext cx="9017000" cy="501939"/>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200"/>
              <a:buFont typeface="Arial"/>
              <a:buNone/>
            </a:pPr>
            <a:r>
              <a:rPr b="1" i="0" lang="en-US" sz="2200" u="none" cap="none" strike="noStrike">
                <a:solidFill>
                  <a:schemeClr val="dk1"/>
                </a:solidFill>
                <a:latin typeface="Arial"/>
                <a:ea typeface="Arial"/>
                <a:cs typeface="Arial"/>
                <a:sym typeface="Arial"/>
              </a:rPr>
              <a:t>202</a:t>
            </a:r>
            <a:r>
              <a:rPr b="1" lang="en-US" sz="2200">
                <a:solidFill>
                  <a:schemeClr val="dk1"/>
                </a:solidFill>
              </a:rPr>
              <a:t>6</a:t>
            </a:r>
            <a:r>
              <a:rPr b="1" i="0" lang="en-US" sz="2200" u="none" cap="none" strike="noStrike">
                <a:solidFill>
                  <a:schemeClr val="dk1"/>
                </a:solidFill>
                <a:latin typeface="Arial"/>
                <a:ea typeface="Arial"/>
                <a:cs typeface="Arial"/>
                <a:sym typeface="Arial"/>
              </a:rPr>
              <a:t> NCSU Computer Science Graduate Student Orientation</a:t>
            </a:r>
            <a:endParaRPr b="1" i="0" sz="2200" u="none" cap="none" strike="noStrike">
              <a:solidFill>
                <a:schemeClr val="dk1"/>
              </a:solidFill>
              <a:latin typeface="Arial"/>
              <a:ea typeface="Arial"/>
              <a:cs typeface="Arial"/>
              <a:sym typeface="Arial"/>
            </a:endParaRPr>
          </a:p>
        </p:txBody>
      </p:sp>
      <p:sp>
        <p:nvSpPr>
          <p:cNvPr id="93" name="Google Shape;93;p13"/>
          <p:cNvSpPr txBox="1"/>
          <p:nvPr>
            <p:ph type="ctrTitle"/>
          </p:nvPr>
        </p:nvSpPr>
        <p:spPr>
          <a:xfrm>
            <a:off x="2043973" y="788324"/>
            <a:ext cx="6827700" cy="927353"/>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400"/>
              <a:buNone/>
            </a:pPr>
            <a:br>
              <a:rPr i="1" lang="en-US" sz="1900">
                <a:solidFill>
                  <a:srgbClr val="B50003"/>
                </a:solidFill>
              </a:rPr>
            </a:br>
            <a:r>
              <a:rPr i="1" lang="en-US" sz="1900"/>
              <a:t>Carlos Benavente – CSC IT Manager </a:t>
            </a:r>
            <a:br>
              <a:rPr i="1" lang="en-US" sz="1900"/>
            </a:br>
            <a:r>
              <a:rPr i="1" lang="en-US" sz="1900" u="sng">
                <a:solidFill>
                  <a:schemeClr val="hlink"/>
                </a:solidFill>
                <a:hlinkClick r:id="rId4"/>
              </a:rPr>
              <a:t>cabenave@ncsu.edu</a:t>
            </a:r>
            <a:br>
              <a:rPr i="1" lang="en-US" sz="1900" u="sng">
                <a:solidFill>
                  <a:schemeClr val="hlink"/>
                </a:solidFill>
              </a:rPr>
            </a:br>
            <a:r>
              <a:rPr i="1" lang="en-US" sz="1900" u="sng">
                <a:solidFill>
                  <a:schemeClr val="hlink"/>
                </a:solidFill>
              </a:rPr>
              <a:t>csc_help@ncsu.edu</a:t>
            </a:r>
            <a:endParaRPr i="1" sz="19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4"/>
          <p:cNvSpPr txBox="1"/>
          <p:nvPr>
            <p:ph type="title"/>
          </p:nvPr>
        </p:nvSpPr>
        <p:spPr>
          <a:xfrm>
            <a:off x="500125" y="462308"/>
            <a:ext cx="8229600" cy="10683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t>CSC IT Team</a:t>
            </a:r>
            <a:endParaRPr/>
          </a:p>
        </p:txBody>
      </p:sp>
      <p:sp>
        <p:nvSpPr>
          <p:cNvPr id="99" name="Google Shape;99;p14"/>
          <p:cNvSpPr txBox="1"/>
          <p:nvPr>
            <p:ph idx="1" type="body"/>
          </p:nvPr>
        </p:nvSpPr>
        <p:spPr>
          <a:xfrm>
            <a:off x="160200" y="1351885"/>
            <a:ext cx="8823600" cy="4894679"/>
          </a:xfrm>
          <a:prstGeom prst="rect">
            <a:avLst/>
          </a:prstGeom>
          <a:noFill/>
          <a:ln>
            <a:noFill/>
          </a:ln>
        </p:spPr>
        <p:txBody>
          <a:bodyPr anchorCtr="0" anchor="t" bIns="45700" lIns="91425" spcFirstLastPara="1" rIns="91425" wrap="square" tIns="45700">
            <a:noAutofit/>
          </a:bodyPr>
          <a:lstStyle/>
          <a:p>
            <a:pPr indent="-457200" lvl="0" marL="457200" rtl="0" algn="l">
              <a:lnSpc>
                <a:spcPct val="100000"/>
              </a:lnSpc>
              <a:spcBef>
                <a:spcPts val="0"/>
              </a:spcBef>
              <a:spcAft>
                <a:spcPts val="0"/>
              </a:spcAft>
              <a:buClr>
                <a:schemeClr val="dk1"/>
              </a:buClr>
              <a:buSzPts val="2400"/>
              <a:buFont typeface="Arial"/>
              <a:buAutoNum type="arabicPeriod"/>
            </a:pPr>
            <a:r>
              <a:rPr lang="en-US"/>
              <a:t>Manager (Carlos Benavente) </a:t>
            </a:r>
            <a:br>
              <a:rPr lang="en-US"/>
            </a:br>
            <a:endParaRPr/>
          </a:p>
          <a:p>
            <a:pPr indent="-457200" lvl="0" marL="457200" rtl="0" algn="l">
              <a:lnSpc>
                <a:spcPct val="100000"/>
              </a:lnSpc>
              <a:spcBef>
                <a:spcPts val="480"/>
              </a:spcBef>
              <a:spcAft>
                <a:spcPts val="0"/>
              </a:spcAft>
              <a:buClr>
                <a:schemeClr val="dk1"/>
              </a:buClr>
              <a:buSzPts val="2400"/>
              <a:buFont typeface="Arial"/>
              <a:buAutoNum type="arabicPeriod"/>
            </a:pPr>
            <a:r>
              <a:rPr lang="en-US"/>
              <a:t>Enterprise Infrastructure Administrator (Trey Murdoch)</a:t>
            </a:r>
            <a:br>
              <a:rPr lang="en-US"/>
            </a:br>
            <a:endParaRPr/>
          </a:p>
          <a:p>
            <a:pPr indent="-457200" lvl="0" marL="457200" rtl="0" algn="l">
              <a:lnSpc>
                <a:spcPct val="100000"/>
              </a:lnSpc>
              <a:spcBef>
                <a:spcPts val="480"/>
              </a:spcBef>
              <a:spcAft>
                <a:spcPts val="0"/>
              </a:spcAft>
              <a:buClr>
                <a:schemeClr val="dk1"/>
              </a:buClr>
              <a:buSzPts val="2400"/>
              <a:buFont typeface="Arial"/>
              <a:buAutoNum type="arabicPeriod"/>
            </a:pPr>
            <a:r>
              <a:rPr lang="en-US"/>
              <a:t>Linux Administrator (Tim Andrews)</a:t>
            </a:r>
            <a:br>
              <a:rPr lang="en-US"/>
            </a:br>
            <a:endParaRPr/>
          </a:p>
          <a:p>
            <a:pPr indent="-457200" lvl="0" marL="457200" rtl="0" algn="l">
              <a:lnSpc>
                <a:spcPct val="100000"/>
              </a:lnSpc>
              <a:spcBef>
                <a:spcPts val="480"/>
              </a:spcBef>
              <a:spcAft>
                <a:spcPts val="0"/>
              </a:spcAft>
              <a:buClr>
                <a:schemeClr val="dk1"/>
              </a:buClr>
              <a:buSzPts val="2400"/>
              <a:buFont typeface="Arial"/>
              <a:buAutoNum type="arabicPeriod"/>
            </a:pPr>
            <a:r>
              <a:rPr lang="en-US"/>
              <a:t>System (Mac &amp; Windows) Administrator (Tyler Puckett)</a:t>
            </a:r>
            <a:br>
              <a:rPr lang="en-US"/>
            </a:br>
            <a:endParaRPr/>
          </a:p>
          <a:p>
            <a:pPr indent="-457200" lvl="0" marL="457200" rtl="0" algn="l">
              <a:lnSpc>
                <a:spcPct val="100000"/>
              </a:lnSpc>
              <a:spcBef>
                <a:spcPts val="480"/>
              </a:spcBef>
              <a:spcAft>
                <a:spcPts val="0"/>
              </a:spcAft>
              <a:buClr>
                <a:schemeClr val="dk1"/>
              </a:buClr>
              <a:buSzPts val="2400"/>
              <a:buFont typeface="Arial"/>
              <a:buAutoNum type="arabicPeriod"/>
            </a:pPr>
            <a:r>
              <a:rPr lang="en-US"/>
              <a:t>Desktop Support Administrator (Trung Dang)</a:t>
            </a:r>
            <a:br>
              <a:rPr lang="en-US"/>
            </a:br>
            <a:endParaRPr/>
          </a:p>
          <a:p>
            <a:pPr indent="-457200" lvl="0" marL="457200" rtl="0" algn="l">
              <a:lnSpc>
                <a:spcPct val="100000"/>
              </a:lnSpc>
              <a:spcBef>
                <a:spcPts val="480"/>
              </a:spcBef>
              <a:spcAft>
                <a:spcPts val="0"/>
              </a:spcAft>
              <a:buClr>
                <a:schemeClr val="dk1"/>
              </a:buClr>
              <a:buSzPts val="2400"/>
              <a:buFont typeface="Arial"/>
              <a:buAutoNum type="arabicPeriod"/>
            </a:pPr>
            <a:r>
              <a:rPr lang="en-US"/>
              <a:t>DevOps Admin (Jordan Horrall)</a:t>
            </a:r>
            <a:endParaRPr/>
          </a:p>
          <a:p>
            <a:pPr indent="-419100" lvl="0" marL="457200" rtl="0" algn="l">
              <a:lnSpc>
                <a:spcPct val="100000"/>
              </a:lnSpc>
              <a:spcBef>
                <a:spcPts val="480"/>
              </a:spcBef>
              <a:spcAft>
                <a:spcPts val="0"/>
              </a:spcAft>
              <a:buSzPts val="1800"/>
              <a:buAutoNum type="arabicPeriod"/>
            </a:pPr>
            <a:r>
              <a:t/>
            </a:r>
            <a:endParaRPr/>
          </a:p>
          <a:p>
            <a:pPr indent="0" lvl="0" marL="0" rtl="0" algn="ctr">
              <a:lnSpc>
                <a:spcPct val="100000"/>
              </a:lnSpc>
              <a:spcBef>
                <a:spcPts val="480"/>
              </a:spcBef>
              <a:spcAft>
                <a:spcPts val="0"/>
              </a:spcAft>
              <a:buSzPts val="1800"/>
              <a:buNone/>
            </a:pPr>
            <a:r>
              <a:rPr lang="en-US" sz="4000">
                <a:solidFill>
                  <a:srgbClr val="CC0000"/>
                </a:solidFill>
              </a:rPr>
              <a:t>https://it.csc.ncsu.edu/</a:t>
            </a:r>
            <a:endParaRPr sz="4000">
              <a:solidFill>
                <a:srgbClr val="CC0000"/>
              </a:solidFill>
            </a:endParaRPr>
          </a:p>
        </p:txBody>
      </p:sp>
      <p:pic>
        <p:nvPicPr>
          <p:cNvPr id="100" name="Google Shape;100;p14"/>
          <p:cNvPicPr preferRelativeResize="0"/>
          <p:nvPr/>
        </p:nvPicPr>
        <p:blipFill>
          <a:blip r:embed="rId3">
            <a:alphaModFix/>
          </a:blip>
          <a:stretch>
            <a:fillRect/>
          </a:stretch>
        </p:blipFill>
        <p:spPr>
          <a:xfrm>
            <a:off x="4996050" y="5027700"/>
            <a:ext cx="1068301" cy="1068301"/>
          </a:xfrm>
          <a:prstGeom prst="rect">
            <a:avLst/>
          </a:prstGeom>
          <a:noFill/>
          <a:ln>
            <a:noFill/>
          </a:ln>
        </p:spPr>
      </p:pic>
      <p:pic>
        <p:nvPicPr>
          <p:cNvPr id="101" name="Google Shape;101;p14"/>
          <p:cNvPicPr preferRelativeResize="0"/>
          <p:nvPr/>
        </p:nvPicPr>
        <p:blipFill>
          <a:blip r:embed="rId4">
            <a:alphaModFix/>
          </a:blip>
          <a:stretch>
            <a:fillRect/>
          </a:stretch>
        </p:blipFill>
        <p:spPr>
          <a:xfrm>
            <a:off x="8083550" y="3489525"/>
            <a:ext cx="989025" cy="989025"/>
          </a:xfrm>
          <a:prstGeom prst="rect">
            <a:avLst/>
          </a:prstGeom>
          <a:noFill/>
          <a:ln>
            <a:noFill/>
          </a:ln>
        </p:spPr>
      </p:pic>
      <p:pic>
        <p:nvPicPr>
          <p:cNvPr id="102" name="Google Shape;102;p14"/>
          <p:cNvPicPr preferRelativeResize="0"/>
          <p:nvPr/>
        </p:nvPicPr>
        <p:blipFill>
          <a:blip r:embed="rId5">
            <a:alphaModFix/>
          </a:blip>
          <a:stretch>
            <a:fillRect/>
          </a:stretch>
        </p:blipFill>
        <p:spPr>
          <a:xfrm>
            <a:off x="8004275" y="1884500"/>
            <a:ext cx="1068300" cy="1068300"/>
          </a:xfrm>
          <a:prstGeom prst="rect">
            <a:avLst/>
          </a:prstGeom>
          <a:noFill/>
          <a:ln>
            <a:noFill/>
          </a:ln>
        </p:spPr>
      </p:pic>
      <p:pic>
        <p:nvPicPr>
          <p:cNvPr id="103" name="Google Shape;103;p14"/>
          <p:cNvPicPr preferRelativeResize="0"/>
          <p:nvPr/>
        </p:nvPicPr>
        <p:blipFill>
          <a:blip r:embed="rId6">
            <a:alphaModFix/>
          </a:blip>
          <a:stretch>
            <a:fillRect/>
          </a:stretch>
        </p:blipFill>
        <p:spPr>
          <a:xfrm>
            <a:off x="5451275" y="2745000"/>
            <a:ext cx="1068300" cy="1068300"/>
          </a:xfrm>
          <a:prstGeom prst="rect">
            <a:avLst/>
          </a:prstGeom>
          <a:noFill/>
          <a:ln>
            <a:noFill/>
          </a:ln>
        </p:spPr>
      </p:pic>
      <p:pic>
        <p:nvPicPr>
          <p:cNvPr id="104" name="Google Shape;104;p14"/>
          <p:cNvPicPr preferRelativeResize="0"/>
          <p:nvPr/>
        </p:nvPicPr>
        <p:blipFill>
          <a:blip r:embed="rId7">
            <a:alphaModFix/>
          </a:blip>
          <a:stretch>
            <a:fillRect/>
          </a:stretch>
        </p:blipFill>
        <p:spPr>
          <a:xfrm>
            <a:off x="6767700" y="4303925"/>
            <a:ext cx="1068300" cy="1068300"/>
          </a:xfrm>
          <a:prstGeom prst="rect">
            <a:avLst/>
          </a:prstGeom>
          <a:noFill/>
          <a:ln>
            <a:noFill/>
          </a:ln>
        </p:spPr>
      </p:pic>
      <p:pic>
        <p:nvPicPr>
          <p:cNvPr id="105" name="Google Shape;105;p14"/>
          <p:cNvPicPr preferRelativeResize="0"/>
          <p:nvPr/>
        </p:nvPicPr>
        <p:blipFill>
          <a:blip r:embed="rId8">
            <a:alphaModFix/>
          </a:blip>
          <a:stretch>
            <a:fillRect/>
          </a:stretch>
        </p:blipFill>
        <p:spPr>
          <a:xfrm>
            <a:off x="4679375" y="1245850"/>
            <a:ext cx="958350" cy="9890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15"/>
          <p:cNvSpPr txBox="1"/>
          <p:nvPr>
            <p:ph type="title"/>
          </p:nvPr>
        </p:nvSpPr>
        <p:spPr>
          <a:xfrm>
            <a:off x="457200" y="495735"/>
            <a:ext cx="8229600" cy="10683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t>What Do We Support?</a:t>
            </a:r>
            <a:endParaRPr/>
          </a:p>
        </p:txBody>
      </p:sp>
      <p:sp>
        <p:nvSpPr>
          <p:cNvPr id="111" name="Google Shape;111;p15"/>
          <p:cNvSpPr txBox="1"/>
          <p:nvPr>
            <p:ph idx="1" type="body"/>
          </p:nvPr>
        </p:nvSpPr>
        <p:spPr>
          <a:xfrm>
            <a:off x="160350" y="1396876"/>
            <a:ext cx="8823300" cy="5328600"/>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SzPts val="2400"/>
              <a:buChar char="•"/>
            </a:pPr>
            <a:r>
              <a:rPr lang="en-US" u="sng">
                <a:solidFill>
                  <a:srgbClr val="FF0000"/>
                </a:solidFill>
              </a:rPr>
              <a:t>Departmental-owned: </a:t>
            </a:r>
            <a:endParaRPr u="sng">
              <a:solidFill>
                <a:srgbClr val="FF0000"/>
              </a:solidFill>
            </a:endParaRPr>
          </a:p>
          <a:p>
            <a:pPr indent="-381000" lvl="1" marL="914400" rtl="0" algn="l">
              <a:lnSpc>
                <a:spcPct val="100000"/>
              </a:lnSpc>
              <a:spcBef>
                <a:spcPts val="0"/>
              </a:spcBef>
              <a:spcAft>
                <a:spcPts val="0"/>
              </a:spcAft>
              <a:buSzPts val="2400"/>
              <a:buChar char="–"/>
            </a:pPr>
            <a:r>
              <a:rPr b="1" lang="en-US"/>
              <a:t>Hardware and OS Software</a:t>
            </a:r>
            <a:r>
              <a:rPr lang="en-US"/>
              <a:t> (Linux, Mac, and Windows) of </a:t>
            </a:r>
            <a:r>
              <a:rPr lang="en-US"/>
              <a:t>Desktops, laptops, servers, tablets, &amp; printers </a:t>
            </a:r>
            <a:endParaRPr u="sng">
              <a:solidFill>
                <a:srgbClr val="FF0000"/>
              </a:solidFill>
            </a:endParaRPr>
          </a:p>
          <a:p>
            <a:pPr indent="-342900" lvl="0" marL="342900" rtl="0" algn="l">
              <a:lnSpc>
                <a:spcPct val="100000"/>
              </a:lnSpc>
              <a:spcBef>
                <a:spcPts val="0"/>
              </a:spcBef>
              <a:spcAft>
                <a:spcPts val="0"/>
              </a:spcAft>
              <a:buClr>
                <a:schemeClr val="dk1"/>
              </a:buClr>
              <a:buSzPts val="2400"/>
              <a:buChar char="•"/>
            </a:pPr>
            <a:r>
              <a:rPr b="1" lang="en-US"/>
              <a:t>Virtualization &amp; Hosting services</a:t>
            </a:r>
            <a:r>
              <a:rPr b="1" lang="en-US"/>
              <a:t> </a:t>
            </a:r>
            <a:endParaRPr b="1"/>
          </a:p>
          <a:p>
            <a:pPr indent="-342900" lvl="0" marL="342900" rtl="0" algn="l">
              <a:lnSpc>
                <a:spcPct val="100000"/>
              </a:lnSpc>
              <a:spcBef>
                <a:spcPts val="0"/>
              </a:spcBef>
              <a:spcAft>
                <a:spcPts val="0"/>
              </a:spcAft>
              <a:buClr>
                <a:schemeClr val="dk1"/>
              </a:buClr>
              <a:buSzPts val="2400"/>
              <a:buChar char="•"/>
            </a:pPr>
            <a:r>
              <a:rPr b="1" lang="en-US"/>
              <a:t>Computer Teaching Labs Support</a:t>
            </a:r>
            <a:endParaRPr b="1"/>
          </a:p>
          <a:p>
            <a:pPr indent="-342900" lvl="0" marL="342900" rtl="0" algn="l">
              <a:lnSpc>
                <a:spcPct val="100000"/>
              </a:lnSpc>
              <a:spcBef>
                <a:spcPts val="480"/>
              </a:spcBef>
              <a:spcAft>
                <a:spcPts val="0"/>
              </a:spcAft>
              <a:buClr>
                <a:schemeClr val="dk1"/>
              </a:buClr>
              <a:buSzPts val="2400"/>
              <a:buChar char="•"/>
            </a:pPr>
            <a:r>
              <a:rPr b="1" lang="en-US"/>
              <a:t>Hardware consultation and procurement</a:t>
            </a:r>
            <a:endParaRPr b="1"/>
          </a:p>
          <a:p>
            <a:pPr indent="-342900" lvl="0" marL="342900" rtl="0" algn="l">
              <a:lnSpc>
                <a:spcPct val="100000"/>
              </a:lnSpc>
              <a:spcBef>
                <a:spcPts val="480"/>
              </a:spcBef>
              <a:spcAft>
                <a:spcPts val="0"/>
              </a:spcAft>
              <a:buClr>
                <a:schemeClr val="dk1"/>
              </a:buClr>
              <a:buSzPts val="2400"/>
              <a:buChar char="•"/>
            </a:pPr>
            <a:r>
              <a:rPr b="1" lang="en-US"/>
              <a:t>Network support</a:t>
            </a:r>
            <a:r>
              <a:rPr b="1" lang="en-US"/>
              <a:t> </a:t>
            </a:r>
            <a:r>
              <a:rPr b="1" lang="en-US"/>
              <a:t>in CSC Spaces</a:t>
            </a:r>
            <a:endParaRPr b="1"/>
          </a:p>
          <a:p>
            <a:pPr indent="-342900" lvl="0" marL="342900" rtl="0" algn="l">
              <a:lnSpc>
                <a:spcPct val="100000"/>
              </a:lnSpc>
              <a:spcBef>
                <a:spcPts val="480"/>
              </a:spcBef>
              <a:spcAft>
                <a:spcPts val="0"/>
              </a:spcAft>
              <a:buClr>
                <a:schemeClr val="dk1"/>
              </a:buClr>
              <a:buSzPts val="2400"/>
              <a:buChar char="•"/>
            </a:pPr>
            <a:r>
              <a:rPr b="1" lang="en-US"/>
              <a:t>Security</a:t>
            </a:r>
            <a:r>
              <a:rPr lang="en-US"/>
              <a:t> - technical guidance and configuration to protect university data and networks</a:t>
            </a:r>
            <a:endParaRPr/>
          </a:p>
          <a:p>
            <a:pPr indent="-342900" lvl="0" marL="342900" rtl="0" algn="l">
              <a:lnSpc>
                <a:spcPct val="100000"/>
              </a:lnSpc>
              <a:spcBef>
                <a:spcPts val="480"/>
              </a:spcBef>
              <a:spcAft>
                <a:spcPts val="0"/>
              </a:spcAft>
              <a:buSzPts val="2400"/>
              <a:buChar char="•"/>
            </a:pPr>
            <a:r>
              <a:rPr b="1" lang="en-US"/>
              <a:t>Surplus and Hardware Decommissioning</a:t>
            </a:r>
            <a:endParaRPr b="1"/>
          </a:p>
          <a:p>
            <a:pPr indent="-342900" lvl="0" marL="342900" rtl="0" algn="l">
              <a:lnSpc>
                <a:spcPct val="100000"/>
              </a:lnSpc>
              <a:spcBef>
                <a:spcPts val="480"/>
              </a:spcBef>
              <a:spcAft>
                <a:spcPts val="0"/>
              </a:spcAft>
              <a:buSzPts val="2400"/>
              <a:buChar char="•"/>
            </a:pPr>
            <a:r>
              <a:rPr b="1" lang="en-US"/>
              <a:t>Management of…</a:t>
            </a:r>
            <a:endParaRPr b="1"/>
          </a:p>
          <a:p>
            <a:pPr indent="-381000" lvl="1" marL="914400" rtl="0" algn="l">
              <a:lnSpc>
                <a:spcPct val="100000"/>
              </a:lnSpc>
              <a:spcBef>
                <a:spcPts val="480"/>
              </a:spcBef>
              <a:spcAft>
                <a:spcPts val="0"/>
              </a:spcAft>
              <a:buSzPts val="2400"/>
              <a:buChar char="–"/>
            </a:pPr>
            <a:r>
              <a:rPr b="1" lang="en-US"/>
              <a:t> In-house Web tools and email lists</a:t>
            </a:r>
            <a:endParaRPr b="1"/>
          </a:p>
          <a:p>
            <a:pPr indent="-342900" lvl="1" marL="914400" rtl="0" algn="l">
              <a:lnSpc>
                <a:spcPct val="100000"/>
              </a:lnSpc>
              <a:spcBef>
                <a:spcPts val="480"/>
              </a:spcBef>
              <a:spcAft>
                <a:spcPts val="0"/>
              </a:spcAft>
              <a:buSzPts val="1800"/>
              <a:buChar char="–"/>
            </a:pPr>
            <a:r>
              <a:rPr b="1" lang="en-US"/>
              <a:t>CSC GitHub Organizations</a:t>
            </a:r>
            <a:endParaRPr b="1"/>
          </a:p>
          <a:p>
            <a:pPr indent="-190500" lvl="0" marL="342900" rtl="0" algn="l">
              <a:lnSpc>
                <a:spcPct val="100000"/>
              </a:lnSpc>
              <a:spcBef>
                <a:spcPts val="480"/>
              </a:spcBef>
              <a:spcAft>
                <a:spcPts val="0"/>
              </a:spcAft>
              <a:buClr>
                <a:schemeClr val="dk1"/>
              </a:buClr>
              <a:buSzPts val="2400"/>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
                                            <p:txEl>
                                              <p:pRg end="10" st="1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
                                            <p:txEl>
                                              <p:pRg end="11" st="1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16"/>
          <p:cNvSpPr txBox="1"/>
          <p:nvPr>
            <p:ph type="title"/>
          </p:nvPr>
        </p:nvSpPr>
        <p:spPr>
          <a:xfrm>
            <a:off x="457200" y="417223"/>
            <a:ext cx="8229600" cy="10683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1400"/>
              <a:buFont typeface="Arial"/>
              <a:buNone/>
            </a:pPr>
            <a:r>
              <a:rPr lang="en-US"/>
              <a:t>Who to Contact for IT Support?</a:t>
            </a:r>
            <a:endParaRPr/>
          </a:p>
        </p:txBody>
      </p:sp>
      <p:sp>
        <p:nvSpPr>
          <p:cNvPr id="118" name="Google Shape;118;p16"/>
          <p:cNvSpPr txBox="1"/>
          <p:nvPr/>
        </p:nvSpPr>
        <p:spPr>
          <a:xfrm>
            <a:off x="129654" y="1965279"/>
            <a:ext cx="8659500" cy="3540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2800" u="none" cap="none" strike="noStrike">
                <a:solidFill>
                  <a:srgbClr val="000000"/>
                </a:solidFill>
                <a:latin typeface="Arial"/>
                <a:ea typeface="Arial"/>
                <a:cs typeface="Arial"/>
                <a:sym typeface="Arial"/>
              </a:rPr>
              <a:t>For CSC-specific IT support, contact </a:t>
            </a:r>
            <a:r>
              <a:rPr b="0" i="0" lang="en-US" sz="2800" u="sng" cap="none" strike="noStrike">
                <a:solidFill>
                  <a:schemeClr val="hlink"/>
                </a:solidFill>
                <a:latin typeface="Arial"/>
                <a:ea typeface="Arial"/>
                <a:cs typeface="Arial"/>
                <a:sym typeface="Arial"/>
                <a:hlinkClick r:id="rId3"/>
              </a:rPr>
              <a:t>csc_help@ncsu.edu</a:t>
            </a:r>
            <a:endParaRPr b="0" i="0" sz="2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2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rPr b="0" i="0" lang="en-US" sz="2400" u="none" cap="none" strike="noStrike">
                <a:solidFill>
                  <a:srgbClr val="000000"/>
                </a:solidFill>
                <a:latin typeface="Arial"/>
                <a:ea typeface="Arial"/>
                <a:cs typeface="Arial"/>
                <a:sym typeface="Arial"/>
              </a:rPr>
              <a:t>For all other general IT support: contact OIT: </a:t>
            </a:r>
            <a:r>
              <a:rPr b="0" i="0" lang="en-US" sz="2400" u="sng" cap="none" strike="noStrike">
                <a:solidFill>
                  <a:schemeClr val="hlink"/>
                </a:solidFill>
                <a:latin typeface="Arial"/>
                <a:ea typeface="Arial"/>
                <a:cs typeface="Arial"/>
                <a:sym typeface="Arial"/>
                <a:hlinkClick r:id="rId4"/>
              </a:rPr>
              <a:t>help@ncsu.edu</a:t>
            </a:r>
            <a:r>
              <a:rPr b="0" i="0" lang="en-US" sz="2400" u="none" cap="none" strike="noStrike">
                <a:solidFill>
                  <a:srgbClr val="000000"/>
                </a:solidFill>
                <a:latin typeface="Arial"/>
                <a:ea typeface="Arial"/>
                <a:cs typeface="Arial"/>
                <a:sym typeface="Arial"/>
              </a:rPr>
              <a:t> (919) 515-HELP(4357) </a:t>
            </a:r>
            <a:br>
              <a:rPr b="0" i="0" lang="en-US" sz="2400" u="sng" cap="none" strike="noStrike">
                <a:solidFill>
                  <a:schemeClr val="hlink"/>
                </a:solidFill>
                <a:latin typeface="Arial"/>
                <a:ea typeface="Arial"/>
                <a:cs typeface="Arial"/>
                <a:sym typeface="Arial"/>
              </a:rPr>
            </a:br>
            <a:endParaRPr b="0" i="0" sz="2400" u="sng" cap="none" strike="noStrike">
              <a:solidFill>
                <a:schemeClr val="hlink"/>
              </a:solidFill>
              <a:latin typeface="Arial"/>
              <a:ea typeface="Arial"/>
              <a:cs typeface="Arial"/>
              <a:sym typeface="Arial"/>
            </a:endParaRPr>
          </a:p>
          <a:p>
            <a:pPr indent="0" lvl="0" marL="0" marR="0" rtl="0" algn="ctr">
              <a:lnSpc>
                <a:spcPct val="100000"/>
              </a:lnSpc>
              <a:spcBef>
                <a:spcPts val="0"/>
              </a:spcBef>
              <a:spcAft>
                <a:spcPts val="0"/>
              </a:spcAft>
              <a:buNone/>
            </a:pPr>
            <a:r>
              <a:rPr b="0" i="0" lang="en-US" sz="2400" u="none" cap="none" strike="noStrike">
                <a:solidFill>
                  <a:srgbClr val="000000"/>
                </a:solidFill>
                <a:latin typeface="Arial"/>
                <a:ea typeface="Arial"/>
                <a:cs typeface="Arial"/>
                <a:sym typeface="Arial"/>
              </a:rPr>
              <a:t>Walk-in Centers see: </a:t>
            </a:r>
            <a:r>
              <a:rPr lang="en-US" sz="2400" u="sng">
                <a:solidFill>
                  <a:schemeClr val="hlink"/>
                </a:solidFill>
                <a:hlinkClick r:id="rId5"/>
              </a:rPr>
              <a:t>https://ncsu.service-now.com/sp/en?id=service_page&amp;service=9ae96b89db9a5090efb541db139619f1</a:t>
            </a:r>
            <a:endParaRPr b="0" i="0" sz="24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17"/>
          <p:cNvSpPr txBox="1"/>
          <p:nvPr>
            <p:ph type="title"/>
          </p:nvPr>
        </p:nvSpPr>
        <p:spPr>
          <a:xfrm>
            <a:off x="457200" y="288228"/>
            <a:ext cx="8229600" cy="1068387"/>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t>Reporting IT Issues</a:t>
            </a:r>
            <a:endParaRPr/>
          </a:p>
        </p:txBody>
      </p:sp>
      <p:sp>
        <p:nvSpPr>
          <p:cNvPr id="125" name="Google Shape;125;p17"/>
          <p:cNvSpPr txBox="1"/>
          <p:nvPr>
            <p:ph idx="1" type="body"/>
          </p:nvPr>
        </p:nvSpPr>
        <p:spPr>
          <a:xfrm>
            <a:off x="497305" y="1151286"/>
            <a:ext cx="8229600" cy="5611180"/>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chemeClr val="dk1"/>
              </a:buClr>
              <a:buSzPts val="2400"/>
              <a:buChar char="•"/>
            </a:pPr>
            <a:r>
              <a:rPr lang="en-US" sz="2000"/>
              <a:t>1</a:t>
            </a:r>
            <a:r>
              <a:rPr baseline="30000" lang="en-US" sz="2000"/>
              <a:t>st</a:t>
            </a:r>
            <a:r>
              <a:rPr lang="en-US" sz="2000"/>
              <a:t> Search OIT’s knowledge Base at </a:t>
            </a:r>
            <a:r>
              <a:rPr lang="en-US" sz="2000" u="sng">
                <a:solidFill>
                  <a:schemeClr val="hlink"/>
                </a:solidFill>
              </a:rPr>
              <a:t>https://ncsu.service-now.com/sp?id=kb_home</a:t>
            </a:r>
            <a:endParaRPr sz="2000"/>
          </a:p>
          <a:p>
            <a:pPr indent="-342900" lvl="0" marL="342900" rtl="0" algn="l">
              <a:lnSpc>
                <a:spcPct val="100000"/>
              </a:lnSpc>
              <a:spcBef>
                <a:spcPts val="480"/>
              </a:spcBef>
              <a:spcAft>
                <a:spcPts val="0"/>
              </a:spcAft>
              <a:buClr>
                <a:schemeClr val="dk1"/>
              </a:buClr>
              <a:buSzPts val="2400"/>
              <a:buChar char="•"/>
            </a:pPr>
            <a:r>
              <a:rPr b="1" lang="en-US" sz="2000"/>
              <a:t>When submitting Help tickets:</a:t>
            </a:r>
            <a:endParaRPr b="1" sz="2000"/>
          </a:p>
          <a:p>
            <a:pPr indent="-285750" lvl="1" marL="742950" rtl="0" algn="l">
              <a:lnSpc>
                <a:spcPct val="100000"/>
              </a:lnSpc>
              <a:spcBef>
                <a:spcPts val="480"/>
              </a:spcBef>
              <a:spcAft>
                <a:spcPts val="0"/>
              </a:spcAft>
              <a:buClr>
                <a:schemeClr val="dk1"/>
              </a:buClr>
              <a:buSzPts val="2400"/>
              <a:buChar char="–"/>
            </a:pPr>
            <a:r>
              <a:rPr lang="en-US" sz="2000"/>
              <a:t>Use your university email account: UnityID@ncsu.edu</a:t>
            </a:r>
            <a:endParaRPr sz="2000"/>
          </a:p>
          <a:p>
            <a:pPr indent="-285750" lvl="1" marL="742950" rtl="0" algn="l">
              <a:lnSpc>
                <a:spcPct val="100000"/>
              </a:lnSpc>
              <a:spcBef>
                <a:spcPts val="480"/>
              </a:spcBef>
              <a:spcAft>
                <a:spcPts val="0"/>
              </a:spcAft>
              <a:buClr>
                <a:schemeClr val="dk1"/>
              </a:buClr>
              <a:buSzPts val="2400"/>
              <a:buChar char="–"/>
            </a:pPr>
            <a:r>
              <a:rPr lang="en-US" sz="2000"/>
              <a:t>Specify: Personal or Departmental-owned computer? </a:t>
            </a:r>
            <a:endParaRPr sz="2000"/>
          </a:p>
          <a:p>
            <a:pPr indent="-285750" lvl="1" marL="742950" rtl="0" algn="l">
              <a:lnSpc>
                <a:spcPct val="100000"/>
              </a:lnSpc>
              <a:spcBef>
                <a:spcPts val="480"/>
              </a:spcBef>
              <a:spcAft>
                <a:spcPts val="0"/>
              </a:spcAft>
              <a:buClr>
                <a:schemeClr val="dk1"/>
              </a:buClr>
              <a:buSzPts val="2400"/>
              <a:buChar char="–"/>
            </a:pPr>
            <a:r>
              <a:rPr lang="en-US" sz="2000"/>
              <a:t>Physical location</a:t>
            </a:r>
            <a:endParaRPr sz="2000"/>
          </a:p>
          <a:p>
            <a:pPr indent="-285750" lvl="1" marL="742950" rtl="0" algn="l">
              <a:lnSpc>
                <a:spcPct val="100000"/>
              </a:lnSpc>
              <a:spcBef>
                <a:spcPts val="480"/>
              </a:spcBef>
              <a:spcAft>
                <a:spcPts val="0"/>
              </a:spcAft>
              <a:buClr>
                <a:schemeClr val="dk1"/>
              </a:buClr>
              <a:buSzPts val="2400"/>
              <a:buChar char="–"/>
            </a:pPr>
            <a:r>
              <a:rPr lang="en-US" sz="2000"/>
              <a:t>Computer Number/TAG</a:t>
            </a:r>
            <a:endParaRPr sz="2000"/>
          </a:p>
          <a:p>
            <a:pPr indent="-285750" lvl="1" marL="742950" rtl="0" algn="l">
              <a:lnSpc>
                <a:spcPct val="100000"/>
              </a:lnSpc>
              <a:spcBef>
                <a:spcPts val="480"/>
              </a:spcBef>
              <a:spcAft>
                <a:spcPts val="0"/>
              </a:spcAft>
              <a:buClr>
                <a:schemeClr val="dk1"/>
              </a:buClr>
              <a:buSzPts val="2400"/>
              <a:buChar char="–"/>
            </a:pPr>
            <a:r>
              <a:rPr lang="en-US" sz="2000"/>
              <a:t>What OS?</a:t>
            </a:r>
            <a:endParaRPr sz="2000"/>
          </a:p>
          <a:p>
            <a:pPr indent="-285750" lvl="1" marL="742950" rtl="0" algn="l">
              <a:lnSpc>
                <a:spcPct val="100000"/>
              </a:lnSpc>
              <a:spcBef>
                <a:spcPts val="480"/>
              </a:spcBef>
              <a:spcAft>
                <a:spcPts val="0"/>
              </a:spcAft>
              <a:buClr>
                <a:schemeClr val="dk1"/>
              </a:buClr>
              <a:buSzPts val="2400"/>
              <a:buChar char="–"/>
            </a:pPr>
            <a:r>
              <a:rPr lang="en-US" sz="2000"/>
              <a:t>Error Messages</a:t>
            </a:r>
            <a:endParaRPr sz="2000"/>
          </a:p>
          <a:p>
            <a:pPr indent="-285750" lvl="1" marL="742950" rtl="0" algn="l">
              <a:lnSpc>
                <a:spcPct val="100000"/>
              </a:lnSpc>
              <a:spcBef>
                <a:spcPts val="480"/>
              </a:spcBef>
              <a:spcAft>
                <a:spcPts val="0"/>
              </a:spcAft>
              <a:buClr>
                <a:schemeClr val="dk1"/>
              </a:buClr>
              <a:buSzPts val="2400"/>
              <a:buChar char="–"/>
            </a:pPr>
            <a:r>
              <a:rPr lang="en-US" sz="2000"/>
              <a:t>Things you have tried</a:t>
            </a:r>
            <a:br>
              <a:rPr lang="en-US" sz="2000"/>
            </a:br>
            <a:endParaRPr sz="2000"/>
          </a:p>
          <a:p>
            <a:pPr indent="0" lvl="1" marL="457200" rtl="0" algn="ctr">
              <a:lnSpc>
                <a:spcPct val="100000"/>
              </a:lnSpc>
              <a:spcBef>
                <a:spcPts val="480"/>
              </a:spcBef>
              <a:spcAft>
                <a:spcPts val="0"/>
              </a:spcAft>
              <a:buClr>
                <a:schemeClr val="dk1"/>
              </a:buClr>
              <a:buSzPts val="2400"/>
              <a:buNone/>
            </a:pPr>
            <a:r>
              <a:rPr b="1" lang="en-US" sz="2000"/>
              <a:t>“My Computer Doesn’t Work”, “I need help with my software installation” It is not very helpful</a:t>
            </a:r>
            <a:endParaRPr sz="2000"/>
          </a:p>
          <a:p>
            <a:pPr indent="-190500" lvl="0" marL="342900" rtl="0" algn="l">
              <a:lnSpc>
                <a:spcPct val="100000"/>
              </a:lnSpc>
              <a:spcBef>
                <a:spcPts val="480"/>
              </a:spcBef>
              <a:spcAft>
                <a:spcPts val="0"/>
              </a:spcAft>
              <a:buClr>
                <a:schemeClr val="dk1"/>
              </a:buClr>
              <a:buSzPts val="2400"/>
              <a:buNone/>
            </a:pPr>
            <a:r>
              <a:t/>
            </a:r>
            <a:endParaRPr sz="2000"/>
          </a:p>
        </p:txBody>
      </p:sp>
      <p:pic>
        <p:nvPicPr>
          <p:cNvPr id="126" name="Google Shape;126;p17"/>
          <p:cNvPicPr preferRelativeResize="0"/>
          <p:nvPr/>
        </p:nvPicPr>
        <p:blipFill rotWithShape="1">
          <a:blip r:embed="rId3">
            <a:alphaModFix/>
          </a:blip>
          <a:srcRect b="0" l="0" r="0" t="0"/>
          <a:stretch/>
        </p:blipFill>
        <p:spPr>
          <a:xfrm>
            <a:off x="4694275" y="3786525"/>
            <a:ext cx="1464475" cy="5050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18"/>
          <p:cNvSpPr txBox="1"/>
          <p:nvPr>
            <p:ph type="title"/>
          </p:nvPr>
        </p:nvSpPr>
        <p:spPr>
          <a:xfrm>
            <a:off x="457200" y="339083"/>
            <a:ext cx="8229600" cy="10683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t>CSC and Other Campus IT Facilities</a:t>
            </a:r>
            <a:endParaRPr/>
          </a:p>
        </p:txBody>
      </p:sp>
      <p:sp>
        <p:nvSpPr>
          <p:cNvPr id="132" name="Google Shape;132;p18"/>
          <p:cNvSpPr txBox="1"/>
          <p:nvPr>
            <p:ph idx="1" type="body"/>
          </p:nvPr>
        </p:nvSpPr>
        <p:spPr>
          <a:xfrm>
            <a:off x="208350" y="1166082"/>
            <a:ext cx="8727300" cy="5501418"/>
          </a:xfrm>
          <a:prstGeom prst="rect">
            <a:avLst/>
          </a:prstGeom>
          <a:noFill/>
          <a:ln>
            <a:noFill/>
          </a:ln>
        </p:spPr>
        <p:txBody>
          <a:bodyPr anchorCtr="0" anchor="t" bIns="45700" lIns="91425" spcFirstLastPara="1" rIns="91425" wrap="square" tIns="45700">
            <a:noAutofit/>
          </a:bodyPr>
          <a:lstStyle/>
          <a:p>
            <a:pPr indent="-317500" lvl="0" marL="342900" rtl="0" algn="l">
              <a:lnSpc>
                <a:spcPct val="100000"/>
              </a:lnSpc>
              <a:spcBef>
                <a:spcPts val="0"/>
              </a:spcBef>
              <a:spcAft>
                <a:spcPts val="0"/>
              </a:spcAft>
              <a:buClr>
                <a:schemeClr val="dk1"/>
              </a:buClr>
              <a:buSzPts val="2000"/>
              <a:buChar char="•"/>
            </a:pPr>
            <a:r>
              <a:rPr b="1" lang="en-US" sz="2000"/>
              <a:t>CSC Server Rooms: </a:t>
            </a:r>
            <a:r>
              <a:rPr lang="en-US" sz="2000"/>
              <a:t>for on-prem server equipment</a:t>
            </a:r>
            <a:endParaRPr/>
          </a:p>
          <a:p>
            <a:pPr indent="-260350" lvl="0" marL="285750" rtl="0" algn="l">
              <a:lnSpc>
                <a:spcPct val="100000"/>
              </a:lnSpc>
              <a:spcBef>
                <a:spcPts val="480"/>
              </a:spcBef>
              <a:spcAft>
                <a:spcPts val="0"/>
              </a:spcAft>
              <a:buSzPts val="2000"/>
              <a:buChar char="•"/>
            </a:pPr>
            <a:r>
              <a:rPr b="1" lang="en-US" sz="2000"/>
              <a:t>TA offices: </a:t>
            </a:r>
            <a:r>
              <a:rPr lang="en-US" sz="2000"/>
              <a:t>equipped with desktop and scanner (check with your advisor)</a:t>
            </a:r>
            <a:endParaRPr/>
          </a:p>
          <a:p>
            <a:pPr indent="-342900" lvl="0" marL="368300" rtl="0" algn="l">
              <a:lnSpc>
                <a:spcPct val="100000"/>
              </a:lnSpc>
              <a:spcBef>
                <a:spcPts val="480"/>
              </a:spcBef>
              <a:spcAft>
                <a:spcPts val="0"/>
              </a:spcAft>
              <a:buSzPts val="2000"/>
              <a:buChar char="•"/>
            </a:pPr>
            <a:r>
              <a:rPr b="1" lang="en-US" sz="2000"/>
              <a:t>Poster printer: </a:t>
            </a:r>
            <a:r>
              <a:rPr lang="en-US" sz="2000"/>
              <a:t>(Koch 3rd Floor Mailroom) – See admin staff @ room # 3320. </a:t>
            </a:r>
            <a:r>
              <a:rPr b="1" lang="en-US" sz="2000"/>
              <a:t>Options</a:t>
            </a:r>
            <a:r>
              <a:rPr lang="en-US" sz="2000"/>
              <a:t>: Hunt Library and Fitts Wollard Hall</a:t>
            </a:r>
            <a:endParaRPr sz="2000"/>
          </a:p>
          <a:p>
            <a:pPr indent="-342900" lvl="0" marL="368300" rtl="0" algn="l">
              <a:lnSpc>
                <a:spcPct val="100000"/>
              </a:lnSpc>
              <a:spcBef>
                <a:spcPts val="480"/>
              </a:spcBef>
              <a:spcAft>
                <a:spcPts val="0"/>
              </a:spcAft>
              <a:buSzPts val="2000"/>
              <a:buChar char="•"/>
            </a:pPr>
            <a:r>
              <a:rPr b="1" lang="en-US" sz="2000"/>
              <a:t>Teaching/Computer Labs</a:t>
            </a:r>
            <a:r>
              <a:rPr lang="en-US" sz="2000"/>
              <a:t>: Koch 1221, Lampe Drive 255, 200, 201</a:t>
            </a:r>
            <a:endParaRPr sz="2000"/>
          </a:p>
          <a:p>
            <a:pPr indent="-342900" lvl="0" marL="368300" rtl="0" algn="l">
              <a:lnSpc>
                <a:spcPct val="100000"/>
              </a:lnSpc>
              <a:spcBef>
                <a:spcPts val="480"/>
              </a:spcBef>
              <a:spcAft>
                <a:spcPts val="0"/>
              </a:spcAft>
              <a:buSzPts val="2000"/>
              <a:buChar char="•"/>
            </a:pPr>
            <a:r>
              <a:rPr b="1" lang="en-US" sz="2000"/>
              <a:t>CSC Public Desktops: </a:t>
            </a:r>
            <a:r>
              <a:rPr lang="en-US" sz="2000"/>
              <a:t>Koch</a:t>
            </a:r>
            <a:r>
              <a:rPr lang="en-US" sz="2000"/>
              <a:t> 1235 (end of hallway): 1 Windows and 1 Linux</a:t>
            </a:r>
            <a:endParaRPr sz="2000"/>
          </a:p>
          <a:p>
            <a:pPr indent="-260350" lvl="0" marL="285750" rtl="0" algn="l">
              <a:lnSpc>
                <a:spcPct val="100000"/>
              </a:lnSpc>
              <a:spcBef>
                <a:spcPts val="480"/>
              </a:spcBef>
              <a:spcAft>
                <a:spcPts val="0"/>
              </a:spcAft>
              <a:buSzPts val="2000"/>
              <a:buChar char="•"/>
            </a:pPr>
            <a:r>
              <a:rPr b="1" lang="en-US" sz="2000"/>
              <a:t>Additional Campus Facilities:</a:t>
            </a:r>
            <a:endParaRPr b="1" sz="2000"/>
          </a:p>
          <a:p>
            <a:pPr indent="-355600" lvl="1" marL="914400" rtl="0" algn="l">
              <a:lnSpc>
                <a:spcPct val="100000"/>
              </a:lnSpc>
              <a:spcBef>
                <a:spcPts val="0"/>
              </a:spcBef>
              <a:spcAft>
                <a:spcPts val="0"/>
              </a:spcAft>
              <a:buSzPts val="2000"/>
              <a:buChar char="–"/>
            </a:pPr>
            <a:r>
              <a:rPr lang="en-US" sz="2000"/>
              <a:t>College of Engineering Labs (EOS Labs):  </a:t>
            </a:r>
            <a:r>
              <a:rPr lang="en-US" sz="2000" u="sng">
                <a:solidFill>
                  <a:schemeClr val="hlink"/>
                </a:solidFill>
                <a:hlinkClick r:id="rId3"/>
              </a:rPr>
              <a:t>https://it.engr.ncsu.edu/computing-labs/</a:t>
            </a:r>
            <a:endParaRPr sz="2000"/>
          </a:p>
          <a:p>
            <a:pPr indent="-355600" lvl="1" marL="914400" rtl="0" algn="l">
              <a:lnSpc>
                <a:spcPct val="100000"/>
              </a:lnSpc>
              <a:spcBef>
                <a:spcPts val="480"/>
              </a:spcBef>
              <a:spcAft>
                <a:spcPts val="0"/>
              </a:spcAft>
              <a:buSzPts val="2000"/>
              <a:buChar char="–"/>
            </a:pPr>
            <a:r>
              <a:rPr lang="en-US" sz="2000"/>
              <a:t>Technology Lending at Hunt Library: </a:t>
            </a:r>
            <a:r>
              <a:rPr lang="en-US" sz="2000" u="sng">
                <a:solidFill>
                  <a:schemeClr val="hlink"/>
                </a:solidFill>
                <a:hlinkClick r:id="rId4"/>
              </a:rPr>
              <a:t>https://www.lib.ncsu.edu/huntlibrary/technology</a:t>
            </a:r>
            <a:endParaRPr sz="2000" u="sng">
              <a:solidFill>
                <a:schemeClr val="hlink"/>
              </a:solidFill>
            </a:endParaRPr>
          </a:p>
          <a:p>
            <a:pPr indent="-355600" lvl="1" marL="914400" rtl="0" algn="l">
              <a:lnSpc>
                <a:spcPct val="100000"/>
              </a:lnSpc>
              <a:spcBef>
                <a:spcPts val="480"/>
              </a:spcBef>
              <a:spcAft>
                <a:spcPts val="0"/>
              </a:spcAft>
              <a:buSzPts val="2000"/>
              <a:buChar char="–"/>
            </a:pPr>
            <a:r>
              <a:rPr lang="en-US" sz="2000"/>
              <a:t>ITECS Equipment Loan Program: </a:t>
            </a:r>
            <a:r>
              <a:rPr lang="en-US" sz="2000" u="sng">
                <a:solidFill>
                  <a:schemeClr val="hlink"/>
                </a:solidFill>
              </a:rPr>
              <a:t>https://docs.google.com/forms/d/e/1FAIpQLSdLh3pDRjFWZafabrBClF47P5xW7RkKv9YrqojBtRTyShAdGg/viewform</a:t>
            </a:r>
            <a:endParaRPr sz="2000" u="sng">
              <a:solidFill>
                <a:schemeClr val="hlink"/>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2">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2">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2">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2">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2">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2">
                                            <p:txEl>
                                              <p:pRg end="8" st="8"/>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19"/>
          <p:cNvSpPr/>
          <p:nvPr/>
        </p:nvSpPr>
        <p:spPr>
          <a:xfrm>
            <a:off x="46183" y="2609270"/>
            <a:ext cx="9063182" cy="2135909"/>
          </a:xfrm>
          <a:prstGeom prst="rect">
            <a:avLst/>
          </a:prstGeom>
          <a:solidFill>
            <a:srgbClr val="BE0004"/>
          </a:solidFill>
          <a:ln cap="flat" cmpd="sng" w="9525">
            <a:solidFill>
              <a:srgbClr val="4A7DBA"/>
            </a:solidFill>
            <a:prstDash val="solid"/>
            <a:round/>
            <a:headEnd len="sm" w="sm" type="none"/>
            <a:tailEnd len="sm" w="sm" type="none"/>
          </a:ln>
          <a:effectLst>
            <a:outerShdw blurRad="40000" rotWithShape="0" dir="5400000" dist="23000">
              <a:srgbClr val="000000">
                <a:alpha val="3451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39" name="Google Shape;139;p19"/>
          <p:cNvSpPr txBox="1"/>
          <p:nvPr>
            <p:ph type="title"/>
          </p:nvPr>
        </p:nvSpPr>
        <p:spPr>
          <a:xfrm>
            <a:off x="861275" y="3143031"/>
            <a:ext cx="8229600" cy="1068387"/>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solidFill>
                  <a:schemeClr val="lt1"/>
                </a:solidFill>
              </a:rPr>
              <a:t>RULES AND POLICIES</a:t>
            </a:r>
            <a:endParaRPr>
              <a:solidFill>
                <a:schemeClr val="lt1"/>
              </a:solidFill>
            </a:endParaRPr>
          </a:p>
        </p:txBody>
      </p:sp>
      <p:sp>
        <p:nvSpPr>
          <p:cNvPr id="140" name="Google Shape;140;p19"/>
          <p:cNvSpPr/>
          <p:nvPr/>
        </p:nvSpPr>
        <p:spPr>
          <a:xfrm>
            <a:off x="57753" y="2609276"/>
            <a:ext cx="912091" cy="2135903"/>
          </a:xfrm>
          <a:prstGeom prst="rect">
            <a:avLst/>
          </a:prstGeom>
          <a:solidFill>
            <a:srgbClr val="595959"/>
          </a:solidFill>
          <a:ln cap="flat" cmpd="sng" w="9525">
            <a:solidFill>
              <a:srgbClr val="4A7DBA"/>
            </a:solidFill>
            <a:prstDash val="solid"/>
            <a:round/>
            <a:headEnd len="sm" w="sm" type="none"/>
            <a:tailEnd len="sm" w="sm" type="none"/>
          </a:ln>
          <a:effectLst>
            <a:outerShdw blurRad="40000" rotWithShape="0" dir="5400000" dist="23000">
              <a:srgbClr val="000000">
                <a:alpha val="3451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0"/>
          <p:cNvSpPr txBox="1"/>
          <p:nvPr>
            <p:ph type="title"/>
          </p:nvPr>
        </p:nvSpPr>
        <p:spPr>
          <a:xfrm>
            <a:off x="235950" y="761425"/>
            <a:ext cx="8672100" cy="8013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1400"/>
              <a:buNone/>
            </a:pPr>
            <a:r>
              <a:rPr lang="en-US" sz="3000"/>
              <a:t>Endpoint Protection Standard (EPS)</a:t>
            </a:r>
            <a:br>
              <a:rPr lang="en-US" sz="3000"/>
            </a:br>
            <a:r>
              <a:rPr lang="en-US" sz="3000"/>
              <a:t>“University Rule”</a:t>
            </a:r>
            <a:endParaRPr sz="3000"/>
          </a:p>
        </p:txBody>
      </p:sp>
      <p:sp>
        <p:nvSpPr>
          <p:cNvPr id="146" name="Google Shape;146;p20"/>
          <p:cNvSpPr txBox="1"/>
          <p:nvPr>
            <p:ph idx="1" type="body"/>
          </p:nvPr>
        </p:nvSpPr>
        <p:spPr>
          <a:xfrm>
            <a:off x="293100" y="1620525"/>
            <a:ext cx="8393700" cy="4756212"/>
          </a:xfrm>
          <a:prstGeom prst="rect">
            <a:avLst/>
          </a:prstGeom>
          <a:noFill/>
          <a:ln>
            <a:noFill/>
          </a:ln>
        </p:spPr>
        <p:txBody>
          <a:bodyPr anchorCtr="0" anchor="t" bIns="91425" lIns="91425" spcFirstLastPara="1" rIns="91425" wrap="square" tIns="91425">
            <a:noAutofit/>
          </a:bodyPr>
          <a:lstStyle/>
          <a:p>
            <a:pPr indent="-342900" lvl="0" marL="457200" rtl="0" algn="l">
              <a:lnSpc>
                <a:spcPct val="100000"/>
              </a:lnSpc>
              <a:spcBef>
                <a:spcPts val="1000"/>
              </a:spcBef>
              <a:spcAft>
                <a:spcPts val="0"/>
              </a:spcAft>
              <a:buClr>
                <a:schemeClr val="hlink"/>
              </a:buClr>
              <a:buSzPts val="1800"/>
              <a:buChar char="•"/>
            </a:pPr>
            <a:r>
              <a:rPr lang="en-US" sz="1800" u="sng">
                <a:solidFill>
                  <a:schemeClr val="hlink"/>
                </a:solidFill>
                <a:hlinkClick r:id="rId3"/>
              </a:rPr>
              <a:t>RUL 08.00.18</a:t>
            </a:r>
            <a:r>
              <a:rPr lang="en-US" sz="1800"/>
              <a:t> - </a:t>
            </a:r>
            <a:r>
              <a:rPr b="1" lang="en-US" sz="1800"/>
              <a:t>Endpoint Protection Standard (EPS)</a:t>
            </a:r>
            <a:r>
              <a:rPr lang="en-US" sz="1800"/>
              <a:t> requires users take appropriate security precautions when interacting with university data.  </a:t>
            </a:r>
            <a:endParaRPr sz="1800"/>
          </a:p>
          <a:p>
            <a:pPr indent="-342900" lvl="0" marL="457200" rtl="0" algn="l">
              <a:lnSpc>
                <a:spcPct val="100000"/>
              </a:lnSpc>
              <a:spcBef>
                <a:spcPts val="1000"/>
              </a:spcBef>
              <a:spcAft>
                <a:spcPts val="0"/>
              </a:spcAft>
              <a:buClr>
                <a:schemeClr val="dk1"/>
              </a:buClr>
              <a:buSzPts val="1800"/>
              <a:buChar char="•"/>
            </a:pPr>
            <a:r>
              <a:rPr lang="en-US" sz="1800"/>
              <a:t>The EPS applies to </a:t>
            </a:r>
            <a:r>
              <a:rPr b="1" i="1" lang="en-US" sz="1800"/>
              <a:t>all devices </a:t>
            </a:r>
            <a:r>
              <a:rPr lang="en-US" sz="1800"/>
              <a:t>that access university data, regardless of who owns them. </a:t>
            </a:r>
            <a:endParaRPr sz="1800"/>
          </a:p>
          <a:p>
            <a:pPr indent="-342900" lvl="0" marL="457200" rtl="0" algn="l">
              <a:lnSpc>
                <a:spcPct val="100000"/>
              </a:lnSpc>
              <a:spcBef>
                <a:spcPts val="1000"/>
              </a:spcBef>
              <a:spcAft>
                <a:spcPts val="0"/>
              </a:spcAft>
              <a:buClr>
                <a:schemeClr val="dk1"/>
              </a:buClr>
              <a:buSzPts val="1800"/>
              <a:buChar char="•"/>
            </a:pPr>
            <a:r>
              <a:rPr lang="en-US" sz="1800"/>
              <a:t>The standard also specifies that all </a:t>
            </a:r>
            <a:r>
              <a:rPr b="1" i="1" lang="en-US" sz="1800"/>
              <a:t>university-owned</a:t>
            </a:r>
            <a:r>
              <a:rPr lang="en-US" sz="1800"/>
              <a:t> devices be managed by an approved CMS (Configuration Management System) </a:t>
            </a:r>
            <a:endParaRPr sz="1800"/>
          </a:p>
          <a:p>
            <a:pPr indent="-342900" lvl="1" marL="914400" rtl="0" algn="l">
              <a:lnSpc>
                <a:spcPct val="100000"/>
              </a:lnSpc>
              <a:spcBef>
                <a:spcPts val="1000"/>
              </a:spcBef>
              <a:spcAft>
                <a:spcPts val="0"/>
              </a:spcAft>
              <a:buClr>
                <a:schemeClr val="dk1"/>
              </a:buClr>
              <a:buSzPts val="1800"/>
              <a:buChar char="–"/>
            </a:pPr>
            <a:r>
              <a:rPr lang="en-US" sz="1800"/>
              <a:t>Mac OS: JamfPro</a:t>
            </a:r>
            <a:endParaRPr sz="1800"/>
          </a:p>
          <a:p>
            <a:pPr indent="-342900" lvl="1" marL="914400" rtl="0" algn="l">
              <a:lnSpc>
                <a:spcPct val="100000"/>
              </a:lnSpc>
              <a:spcBef>
                <a:spcPts val="1000"/>
              </a:spcBef>
              <a:spcAft>
                <a:spcPts val="0"/>
              </a:spcAft>
              <a:buSzPts val="1800"/>
              <a:buChar char="–"/>
            </a:pPr>
            <a:r>
              <a:rPr lang="en-US" sz="1800"/>
              <a:t>Windows: Wolftech/AD</a:t>
            </a:r>
            <a:endParaRPr sz="1800"/>
          </a:p>
          <a:p>
            <a:pPr indent="-342900" lvl="1" marL="914400" rtl="0" algn="l">
              <a:lnSpc>
                <a:spcPct val="100000"/>
              </a:lnSpc>
              <a:spcBef>
                <a:spcPts val="1000"/>
              </a:spcBef>
              <a:spcAft>
                <a:spcPts val="0"/>
              </a:spcAft>
              <a:buSzPts val="1800"/>
              <a:buChar char="–"/>
            </a:pPr>
            <a:r>
              <a:rPr lang="en-US" sz="1800"/>
              <a:t>Linux: Campus Linux System (Puppet/Foreman)</a:t>
            </a:r>
            <a:endParaRPr sz="1800"/>
          </a:p>
          <a:p>
            <a:pPr indent="-342900" lvl="0" marL="457200" rtl="0" algn="l">
              <a:lnSpc>
                <a:spcPct val="100000"/>
              </a:lnSpc>
              <a:spcBef>
                <a:spcPts val="1000"/>
              </a:spcBef>
              <a:spcAft>
                <a:spcPts val="0"/>
              </a:spcAft>
              <a:buClr>
                <a:schemeClr val="dk1"/>
              </a:buClr>
              <a:buSzPts val="1800"/>
              <a:buChar char="•"/>
            </a:pPr>
            <a:r>
              <a:rPr lang="en-US" sz="1800"/>
              <a:t>EPS requires “security controls” regardless whether it is a university owned endpoint or not.</a:t>
            </a:r>
            <a:endParaRPr sz="1800"/>
          </a:p>
          <a:p>
            <a:pPr indent="-342900" lvl="0" marL="457200" rtl="0" algn="l">
              <a:lnSpc>
                <a:spcPct val="100000"/>
              </a:lnSpc>
              <a:spcBef>
                <a:spcPts val="1000"/>
              </a:spcBef>
              <a:spcAft>
                <a:spcPts val="0"/>
              </a:spcAft>
              <a:buClr>
                <a:schemeClr val="dk1"/>
              </a:buClr>
              <a:buSzPts val="1800"/>
              <a:buChar char="•"/>
            </a:pPr>
            <a:r>
              <a:rPr lang="en-US" sz="1800"/>
              <a:t>Exception Process exists.</a:t>
            </a:r>
            <a:endParaRPr sz="1800"/>
          </a:p>
          <a:p>
            <a:pPr indent="0" lvl="0" marL="0" rtl="0" algn="l">
              <a:lnSpc>
                <a:spcPct val="100000"/>
              </a:lnSpc>
              <a:spcBef>
                <a:spcPts val="1000"/>
              </a:spcBef>
              <a:spcAft>
                <a:spcPts val="1000"/>
              </a:spcAft>
              <a:buClr>
                <a:schemeClr val="dk1"/>
              </a:buClr>
              <a:buSzPts val="1400"/>
              <a:buNone/>
            </a:pPr>
            <a:r>
              <a:t/>
            </a:r>
            <a:endParaRPr sz="1400"/>
          </a:p>
        </p:txBody>
      </p:sp>
      <p:sp>
        <p:nvSpPr>
          <p:cNvPr id="147" name="Google Shape;147;p20"/>
          <p:cNvSpPr txBox="1"/>
          <p:nvPr>
            <p:ph idx="12" type="sldNum"/>
          </p:nvPr>
        </p:nvSpPr>
        <p:spPr>
          <a:xfrm>
            <a:off x="6553200" y="5624514"/>
            <a:ext cx="2133600" cy="2739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6">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6">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6">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6">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6">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6">
                                            <p:txEl>
                                              <p:pRg end="8" st="8"/>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1"/>
          <p:cNvSpPr txBox="1"/>
          <p:nvPr>
            <p:ph type="title"/>
          </p:nvPr>
        </p:nvSpPr>
        <p:spPr>
          <a:xfrm>
            <a:off x="457200" y="460810"/>
            <a:ext cx="8229600" cy="8013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1400"/>
              <a:buNone/>
            </a:pPr>
            <a:r>
              <a:rPr lang="en-US"/>
              <a:t>Endpoint Security Controls </a:t>
            </a:r>
            <a:endParaRPr/>
          </a:p>
        </p:txBody>
      </p:sp>
      <p:sp>
        <p:nvSpPr>
          <p:cNvPr id="153" name="Google Shape;153;p21"/>
          <p:cNvSpPr txBox="1"/>
          <p:nvPr>
            <p:ph idx="1" type="body"/>
          </p:nvPr>
        </p:nvSpPr>
        <p:spPr>
          <a:xfrm>
            <a:off x="142950" y="1245600"/>
            <a:ext cx="8858100" cy="4780500"/>
          </a:xfrm>
          <a:prstGeom prst="rect">
            <a:avLst/>
          </a:prstGeom>
          <a:noFill/>
          <a:ln>
            <a:noFill/>
          </a:ln>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Clr>
                <a:schemeClr val="dk1"/>
              </a:buClr>
              <a:buSzPts val="1800"/>
              <a:buChar char="•"/>
            </a:pPr>
            <a:r>
              <a:rPr b="1" lang="en-US" sz="1800"/>
              <a:t>Some Examples of Security Controls: </a:t>
            </a:r>
            <a:endParaRPr sz="1800"/>
          </a:p>
          <a:p>
            <a:pPr indent="-342900" lvl="1" marL="914400" rtl="0" algn="l">
              <a:lnSpc>
                <a:spcPct val="100000"/>
              </a:lnSpc>
              <a:spcBef>
                <a:spcPts val="0"/>
              </a:spcBef>
              <a:spcAft>
                <a:spcPts val="0"/>
              </a:spcAft>
              <a:buClr>
                <a:schemeClr val="dk1"/>
              </a:buClr>
              <a:buSzPts val="1800"/>
              <a:buChar char="–"/>
            </a:pPr>
            <a:r>
              <a:rPr lang="en-US" sz="1800"/>
              <a:t>Anti-malware &amp; antivirus software</a:t>
            </a:r>
            <a:endParaRPr sz="1800"/>
          </a:p>
          <a:p>
            <a:pPr indent="-342900" lvl="1" marL="914400" rtl="0" algn="l">
              <a:lnSpc>
                <a:spcPct val="115000"/>
              </a:lnSpc>
              <a:spcBef>
                <a:spcPts val="0"/>
              </a:spcBef>
              <a:spcAft>
                <a:spcPts val="0"/>
              </a:spcAft>
              <a:buClr>
                <a:schemeClr val="dk1"/>
              </a:buClr>
              <a:buSzPts val="1800"/>
              <a:buChar char="–"/>
            </a:pPr>
            <a:r>
              <a:rPr lang="en-US" sz="1800"/>
              <a:t>Require Login Authentication</a:t>
            </a:r>
            <a:endParaRPr sz="1800"/>
          </a:p>
          <a:p>
            <a:pPr indent="-342900" lvl="1" marL="914400" rtl="0" algn="l">
              <a:lnSpc>
                <a:spcPct val="115000"/>
              </a:lnSpc>
              <a:spcBef>
                <a:spcPts val="0"/>
              </a:spcBef>
              <a:spcAft>
                <a:spcPts val="0"/>
              </a:spcAft>
              <a:buClr>
                <a:schemeClr val="dk1"/>
              </a:buClr>
              <a:buSzPts val="1800"/>
              <a:buChar char="–"/>
            </a:pPr>
            <a:r>
              <a:rPr lang="en-US" sz="1800"/>
              <a:t>Encrypted Network Communication </a:t>
            </a:r>
            <a:endParaRPr sz="1800"/>
          </a:p>
          <a:p>
            <a:pPr indent="-342900" lvl="1" marL="914400" rtl="0" algn="l">
              <a:lnSpc>
                <a:spcPct val="115000"/>
              </a:lnSpc>
              <a:spcBef>
                <a:spcPts val="0"/>
              </a:spcBef>
              <a:spcAft>
                <a:spcPts val="0"/>
              </a:spcAft>
              <a:buClr>
                <a:schemeClr val="dk1"/>
              </a:buClr>
              <a:buSzPts val="1800"/>
              <a:buChar char="–"/>
            </a:pPr>
            <a:r>
              <a:rPr lang="en-US" sz="1800"/>
              <a:t>HD encryption</a:t>
            </a:r>
            <a:endParaRPr sz="1800"/>
          </a:p>
          <a:p>
            <a:pPr indent="-342900" lvl="1" marL="914400" rtl="0" algn="l">
              <a:lnSpc>
                <a:spcPct val="115000"/>
              </a:lnSpc>
              <a:spcBef>
                <a:spcPts val="0"/>
              </a:spcBef>
              <a:spcAft>
                <a:spcPts val="0"/>
              </a:spcAft>
              <a:buClr>
                <a:schemeClr val="dk1"/>
              </a:buClr>
              <a:buSzPts val="1800"/>
              <a:buChar char="–"/>
            </a:pPr>
            <a:r>
              <a:rPr lang="en-US" sz="1800"/>
              <a:t>Host-based firewall</a:t>
            </a:r>
            <a:endParaRPr sz="1800"/>
          </a:p>
          <a:p>
            <a:pPr indent="-342900" lvl="1" marL="914400" rtl="0" algn="l">
              <a:lnSpc>
                <a:spcPct val="100000"/>
              </a:lnSpc>
              <a:spcBef>
                <a:spcPts val="0"/>
              </a:spcBef>
              <a:spcAft>
                <a:spcPts val="0"/>
              </a:spcAft>
              <a:buClr>
                <a:schemeClr val="dk1"/>
              </a:buClr>
              <a:buSzPts val="1800"/>
              <a:buChar char="–"/>
            </a:pPr>
            <a:r>
              <a:rPr lang="en-US" sz="1800"/>
              <a:t>Least Privilege Access</a:t>
            </a:r>
            <a:endParaRPr/>
          </a:p>
          <a:p>
            <a:pPr indent="-228600" lvl="1" marL="914400" rtl="0" algn="l">
              <a:lnSpc>
                <a:spcPct val="100000"/>
              </a:lnSpc>
              <a:spcBef>
                <a:spcPts val="0"/>
              </a:spcBef>
              <a:spcAft>
                <a:spcPts val="0"/>
              </a:spcAft>
              <a:buClr>
                <a:schemeClr val="dk1"/>
              </a:buClr>
              <a:buSzPts val="1800"/>
              <a:buNone/>
            </a:pPr>
            <a:r>
              <a:t/>
            </a:r>
            <a:endParaRPr sz="1800"/>
          </a:p>
          <a:p>
            <a:pPr indent="0" lvl="0" marL="0" rtl="0" algn="l">
              <a:lnSpc>
                <a:spcPct val="115000"/>
              </a:lnSpc>
              <a:spcBef>
                <a:spcPts val="0"/>
              </a:spcBef>
              <a:spcAft>
                <a:spcPts val="0"/>
              </a:spcAft>
              <a:buClr>
                <a:schemeClr val="hlink"/>
              </a:buClr>
              <a:buSzPts val="1100"/>
              <a:buNone/>
            </a:pPr>
            <a:r>
              <a:rPr lang="en-US" sz="1800" u="sng">
                <a:solidFill>
                  <a:schemeClr val="hlink"/>
                </a:solidFill>
                <a:hlinkClick r:id="rId3"/>
              </a:rPr>
              <a:t>Endpoint Protection Standard - Security Controls</a:t>
            </a:r>
            <a:endParaRPr sz="1800"/>
          </a:p>
          <a:p>
            <a:pPr indent="0" lvl="0" marL="914400" rtl="0" algn="l">
              <a:lnSpc>
                <a:spcPct val="115000"/>
              </a:lnSpc>
              <a:spcBef>
                <a:spcPts val="0"/>
              </a:spcBef>
              <a:spcAft>
                <a:spcPts val="0"/>
              </a:spcAft>
              <a:buClr>
                <a:schemeClr val="dk1"/>
              </a:buClr>
              <a:buSzPts val="2400"/>
              <a:buNone/>
            </a:pPr>
            <a:r>
              <a:t/>
            </a:r>
            <a:endParaRPr sz="1800"/>
          </a:p>
        </p:txBody>
      </p:sp>
      <p:sp>
        <p:nvSpPr>
          <p:cNvPr id="154" name="Google Shape;154;p21"/>
          <p:cNvSpPr txBox="1"/>
          <p:nvPr>
            <p:ph idx="12" type="sldNum"/>
          </p:nvPr>
        </p:nvSpPr>
        <p:spPr>
          <a:xfrm>
            <a:off x="6553200" y="5624514"/>
            <a:ext cx="2133600" cy="2739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2"/>
          <p:cNvSpPr txBox="1"/>
          <p:nvPr>
            <p:ph type="title"/>
          </p:nvPr>
        </p:nvSpPr>
        <p:spPr>
          <a:xfrm>
            <a:off x="457200" y="425085"/>
            <a:ext cx="8229600" cy="801300"/>
          </a:xfrm>
          <a:prstGeom prst="rect">
            <a:avLst/>
          </a:prstGeom>
          <a:no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SzPts val="1400"/>
              <a:buNone/>
            </a:pPr>
            <a:r>
              <a:rPr lang="en-US"/>
              <a:t>Data Sensitivity Framework</a:t>
            </a:r>
            <a:endParaRPr/>
          </a:p>
        </p:txBody>
      </p:sp>
      <p:sp>
        <p:nvSpPr>
          <p:cNvPr id="160" name="Google Shape;160;p22"/>
          <p:cNvSpPr txBox="1"/>
          <p:nvPr>
            <p:ph idx="12" type="sldNum"/>
          </p:nvPr>
        </p:nvSpPr>
        <p:spPr>
          <a:xfrm>
            <a:off x="6553200" y="5624514"/>
            <a:ext cx="2133600" cy="2739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161" name="Google Shape;161;p22"/>
          <p:cNvSpPr txBox="1"/>
          <p:nvPr>
            <p:ph idx="1" type="body"/>
          </p:nvPr>
        </p:nvSpPr>
        <p:spPr>
          <a:xfrm>
            <a:off x="154800" y="901935"/>
            <a:ext cx="8834400" cy="5191500"/>
          </a:xfrm>
          <a:prstGeom prst="rect">
            <a:avLst/>
          </a:prstGeom>
          <a:noFill/>
          <a:ln>
            <a:noFill/>
          </a:ln>
        </p:spPr>
        <p:txBody>
          <a:bodyPr anchorCtr="0" anchor="t" bIns="91425" lIns="91425" spcFirstLastPara="1" rIns="91425" wrap="square" tIns="91425">
            <a:noAutofit/>
          </a:bodyPr>
          <a:lstStyle/>
          <a:p>
            <a:pPr indent="0" lvl="0" marL="0" rtl="0" algn="l">
              <a:lnSpc>
                <a:spcPct val="130000"/>
              </a:lnSpc>
              <a:spcBef>
                <a:spcPts val="1700"/>
              </a:spcBef>
              <a:spcAft>
                <a:spcPts val="0"/>
              </a:spcAft>
              <a:buClr>
                <a:schemeClr val="dk1"/>
              </a:buClr>
              <a:buSzPts val="1100"/>
              <a:buNone/>
            </a:pPr>
            <a:r>
              <a:rPr b="1" lang="en-US" sz="1400"/>
              <a:t>Data sensitivity levels:</a:t>
            </a:r>
            <a:endParaRPr b="1" sz="1400"/>
          </a:p>
          <a:p>
            <a:pPr indent="-342900" lvl="0" marL="457200" rtl="0" algn="l">
              <a:lnSpc>
                <a:spcPct val="160000"/>
              </a:lnSpc>
              <a:spcBef>
                <a:spcPts val="800"/>
              </a:spcBef>
              <a:spcAft>
                <a:spcPts val="0"/>
              </a:spcAft>
              <a:buClr>
                <a:srgbClr val="333333"/>
              </a:buClr>
              <a:buSzPts val="1800"/>
              <a:buChar char="●"/>
            </a:pPr>
            <a:r>
              <a:rPr b="1" lang="en-US" sz="1400">
                <a:solidFill>
                  <a:srgbClr val="9900FF"/>
                </a:solidFill>
              </a:rPr>
              <a:t>Ultra-sensitive</a:t>
            </a:r>
            <a:r>
              <a:rPr lang="en-US" sz="1400">
                <a:solidFill>
                  <a:srgbClr val="333333"/>
                </a:solidFill>
              </a:rPr>
              <a:t> – Purple (Examples: SSNs, PINs, passwords, credit cards, digital signatures, biometric data)</a:t>
            </a:r>
            <a:endParaRPr sz="1400">
              <a:solidFill>
                <a:srgbClr val="333333"/>
              </a:solidFill>
            </a:endParaRPr>
          </a:p>
          <a:p>
            <a:pPr indent="-342900" lvl="0" marL="457200" rtl="0" algn="l">
              <a:lnSpc>
                <a:spcPct val="160000"/>
              </a:lnSpc>
              <a:spcBef>
                <a:spcPts val="0"/>
              </a:spcBef>
              <a:spcAft>
                <a:spcPts val="0"/>
              </a:spcAft>
              <a:buClr>
                <a:srgbClr val="333333"/>
              </a:buClr>
              <a:buSzPts val="1800"/>
              <a:buChar char="●"/>
            </a:pPr>
            <a:r>
              <a:rPr b="1" lang="en-US" sz="1400">
                <a:solidFill>
                  <a:srgbClr val="FF0000"/>
                </a:solidFill>
              </a:rPr>
              <a:t>Highly sensitive</a:t>
            </a:r>
            <a:r>
              <a:rPr lang="en-US" sz="1400">
                <a:solidFill>
                  <a:srgbClr val="333333"/>
                </a:solidFill>
              </a:rPr>
              <a:t> – Red ( Examples: personal information regarding health, financials, identity)</a:t>
            </a:r>
            <a:endParaRPr sz="1400">
              <a:solidFill>
                <a:srgbClr val="333333"/>
              </a:solidFill>
            </a:endParaRPr>
          </a:p>
          <a:p>
            <a:pPr indent="-342900" lvl="0" marL="457200" rtl="0" algn="l">
              <a:lnSpc>
                <a:spcPct val="160000"/>
              </a:lnSpc>
              <a:spcBef>
                <a:spcPts val="0"/>
              </a:spcBef>
              <a:spcAft>
                <a:spcPts val="0"/>
              </a:spcAft>
              <a:buClr>
                <a:srgbClr val="333333"/>
              </a:buClr>
              <a:buSzPts val="1800"/>
              <a:buChar char="●"/>
            </a:pPr>
            <a:r>
              <a:rPr b="1" lang="en-US" sz="1400">
                <a:solidFill>
                  <a:srgbClr val="FFD966"/>
                </a:solidFill>
              </a:rPr>
              <a:t>Moderately sensitive</a:t>
            </a:r>
            <a:r>
              <a:rPr lang="en-US" sz="1400">
                <a:solidFill>
                  <a:srgbClr val="333333"/>
                </a:solidFill>
              </a:rPr>
              <a:t> – Yellow (Examples: education-related data and any data that would affect university business if disclosed inappropriately - grades, course schedule, student ID)</a:t>
            </a:r>
            <a:endParaRPr sz="1400">
              <a:solidFill>
                <a:srgbClr val="333333"/>
              </a:solidFill>
            </a:endParaRPr>
          </a:p>
          <a:p>
            <a:pPr indent="-342900" lvl="0" marL="457200" rtl="0" algn="l">
              <a:lnSpc>
                <a:spcPct val="160000"/>
              </a:lnSpc>
              <a:spcBef>
                <a:spcPts val="0"/>
              </a:spcBef>
              <a:spcAft>
                <a:spcPts val="0"/>
              </a:spcAft>
              <a:buClr>
                <a:srgbClr val="333333"/>
              </a:buClr>
              <a:buSzPts val="1800"/>
              <a:buChar char="●"/>
            </a:pPr>
            <a:r>
              <a:rPr b="1" lang="en-US" sz="1400">
                <a:solidFill>
                  <a:srgbClr val="6AA84F"/>
                </a:solidFill>
              </a:rPr>
              <a:t>Normal, not sensitive</a:t>
            </a:r>
            <a:r>
              <a:rPr lang="en-US" sz="1400">
                <a:solidFill>
                  <a:srgbClr val="333333"/>
                </a:solidFill>
              </a:rPr>
              <a:t> – Green (Examples: published university web content and any data that would not affect university business if disclosed - preferred email address, grade level - undergrad, grad)</a:t>
            </a:r>
            <a:endParaRPr sz="1400">
              <a:solidFill>
                <a:srgbClr val="333333"/>
              </a:solidFill>
            </a:endParaRPr>
          </a:p>
          <a:p>
            <a:pPr indent="-342900" lvl="0" marL="457200" rtl="0" algn="l">
              <a:lnSpc>
                <a:spcPct val="160000"/>
              </a:lnSpc>
              <a:spcBef>
                <a:spcPts val="0"/>
              </a:spcBef>
              <a:spcAft>
                <a:spcPts val="0"/>
              </a:spcAft>
              <a:buClr>
                <a:srgbClr val="333333"/>
              </a:buClr>
              <a:buSzPts val="1800"/>
              <a:buChar char="●"/>
            </a:pPr>
            <a:r>
              <a:rPr b="1" lang="en-US" sz="1400">
                <a:solidFill>
                  <a:srgbClr val="333333"/>
                </a:solidFill>
              </a:rPr>
              <a:t>Unclassified</a:t>
            </a:r>
            <a:r>
              <a:rPr lang="en-US" sz="1400">
                <a:solidFill>
                  <a:srgbClr val="333333"/>
                </a:solidFill>
              </a:rPr>
              <a:t>– White (Examples: static content published on university web pages)</a:t>
            </a:r>
            <a:endParaRPr i="1" sz="1400">
              <a:solidFill>
                <a:srgbClr val="333333"/>
              </a:solidFill>
            </a:endParaRPr>
          </a:p>
          <a:p>
            <a:pPr indent="0" lvl="0" marL="0" rtl="0" algn="l">
              <a:lnSpc>
                <a:spcPct val="115000"/>
              </a:lnSpc>
              <a:spcBef>
                <a:spcPts val="800"/>
              </a:spcBef>
              <a:spcAft>
                <a:spcPts val="0"/>
              </a:spcAft>
              <a:buClr>
                <a:schemeClr val="dk1"/>
              </a:buClr>
              <a:buSzPts val="1200"/>
              <a:buNone/>
            </a:pPr>
            <a:r>
              <a:rPr b="1" lang="en-US" sz="1400"/>
              <a:t>Endpoints storing sensitive data:</a:t>
            </a:r>
            <a:endParaRPr b="1" sz="1400"/>
          </a:p>
          <a:p>
            <a:pPr indent="-342900" lvl="0" marL="457200" rtl="0" algn="l">
              <a:lnSpc>
                <a:spcPct val="115000"/>
              </a:lnSpc>
              <a:spcBef>
                <a:spcPts val="800"/>
              </a:spcBef>
              <a:spcAft>
                <a:spcPts val="0"/>
              </a:spcAft>
              <a:buClr>
                <a:schemeClr val="dk1"/>
              </a:buClr>
              <a:buSzPts val="1800"/>
              <a:buChar char="•"/>
            </a:pPr>
            <a:r>
              <a:rPr lang="en-US" sz="1400"/>
              <a:t>Accessing and storing </a:t>
            </a:r>
            <a:r>
              <a:rPr lang="en-US" sz="1400">
                <a:solidFill>
                  <a:srgbClr val="9900FF"/>
                </a:solidFill>
              </a:rPr>
              <a:t>purple university data</a:t>
            </a:r>
            <a:r>
              <a:rPr lang="en-US" sz="1400"/>
              <a:t> is prohibited on non-university-owned endpoints.  </a:t>
            </a:r>
            <a:endParaRPr sz="1400"/>
          </a:p>
          <a:p>
            <a:pPr indent="-342900" lvl="0" marL="457200" rtl="0" algn="l">
              <a:lnSpc>
                <a:spcPct val="115000"/>
              </a:lnSpc>
              <a:spcBef>
                <a:spcPts val="800"/>
              </a:spcBef>
              <a:spcAft>
                <a:spcPts val="0"/>
              </a:spcAft>
              <a:buClr>
                <a:schemeClr val="dk1"/>
              </a:buClr>
              <a:buSzPts val="1800"/>
              <a:buChar char="•"/>
            </a:pPr>
            <a:r>
              <a:rPr lang="en-US" sz="1400"/>
              <a:t>Storing </a:t>
            </a:r>
            <a:r>
              <a:rPr lang="en-US" sz="1400">
                <a:solidFill>
                  <a:srgbClr val="FF0000"/>
                </a:solidFill>
              </a:rPr>
              <a:t>red university data</a:t>
            </a:r>
            <a:r>
              <a:rPr lang="en-US" sz="1400"/>
              <a:t> is prohibited on non-university-owned endpoints</a:t>
            </a:r>
            <a:endParaRPr/>
          </a:p>
          <a:p>
            <a:pPr indent="-342900" lvl="0" marL="457200" rtl="0" algn="l">
              <a:lnSpc>
                <a:spcPct val="115000"/>
              </a:lnSpc>
              <a:spcBef>
                <a:spcPts val="1600"/>
              </a:spcBef>
              <a:spcAft>
                <a:spcPts val="0"/>
              </a:spcAft>
              <a:buClr>
                <a:schemeClr val="dk1"/>
              </a:buClr>
              <a:buSzPts val="1800"/>
              <a:buChar char="•"/>
            </a:pPr>
            <a:r>
              <a:rPr lang="en-US" sz="1400"/>
              <a:t>See </a:t>
            </a:r>
            <a:r>
              <a:rPr lang="en-US" sz="1400" u="sng">
                <a:solidFill>
                  <a:schemeClr val="hlink"/>
                </a:solidFill>
                <a:hlinkClick r:id="rId3"/>
              </a:rPr>
              <a:t>Storage Locations for University Data</a:t>
            </a:r>
            <a:endParaRPr sz="1400"/>
          </a:p>
          <a:p>
            <a:pPr indent="-228600" lvl="0" marL="457200" rtl="0" algn="l">
              <a:lnSpc>
                <a:spcPct val="115000"/>
              </a:lnSpc>
              <a:spcBef>
                <a:spcPts val="1600"/>
              </a:spcBef>
              <a:spcAft>
                <a:spcPts val="800"/>
              </a:spcAft>
              <a:buClr>
                <a:schemeClr val="dk1"/>
              </a:buClr>
              <a:buSzPts val="1800"/>
              <a:buNone/>
            </a:pPr>
            <a:r>
              <a:t/>
            </a:r>
            <a:endParaRPr b="1" i="1" sz="1400">
              <a:solidFill>
                <a:srgbClr val="333333"/>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23"/>
          <p:cNvSpPr txBox="1"/>
          <p:nvPr>
            <p:ph type="title"/>
          </p:nvPr>
        </p:nvSpPr>
        <p:spPr>
          <a:xfrm>
            <a:off x="457200" y="617199"/>
            <a:ext cx="8229600" cy="8013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1400"/>
              <a:buNone/>
            </a:pPr>
            <a:r>
              <a:rPr lang="en-US"/>
              <a:t>DOs &amp; DONTs</a:t>
            </a:r>
            <a:endParaRPr/>
          </a:p>
        </p:txBody>
      </p:sp>
      <p:sp>
        <p:nvSpPr>
          <p:cNvPr id="167" name="Google Shape;167;p23"/>
          <p:cNvSpPr txBox="1"/>
          <p:nvPr>
            <p:ph idx="1" type="body"/>
          </p:nvPr>
        </p:nvSpPr>
        <p:spPr>
          <a:xfrm>
            <a:off x="457200" y="1630150"/>
            <a:ext cx="8229600" cy="4929900"/>
          </a:xfrm>
          <a:prstGeom prst="rect">
            <a:avLst/>
          </a:prstGeom>
          <a:noFill/>
          <a:ln>
            <a:noFill/>
          </a:ln>
        </p:spPr>
        <p:txBody>
          <a:bodyPr anchorCtr="0" anchor="t" bIns="91425" lIns="91425" spcFirstLastPara="1" rIns="91425" wrap="square" tIns="91425">
            <a:noAutofit/>
          </a:bodyPr>
          <a:lstStyle/>
          <a:p>
            <a:pPr indent="-381000" lvl="0" marL="457200" rtl="0" algn="l">
              <a:lnSpc>
                <a:spcPct val="100000"/>
              </a:lnSpc>
              <a:spcBef>
                <a:spcPts val="480"/>
              </a:spcBef>
              <a:spcAft>
                <a:spcPts val="0"/>
              </a:spcAft>
              <a:buSzPts val="2400"/>
              <a:buChar char="•"/>
            </a:pPr>
            <a:r>
              <a:rPr lang="en-US"/>
              <a:t>On departmental-managed Linux hosts, DO NOT replace the default Python version. Use Anaconda instead to isolate Python projects</a:t>
            </a:r>
            <a:endParaRPr/>
          </a:p>
          <a:p>
            <a:pPr indent="-381000" lvl="0" marL="457200" rtl="0" algn="l">
              <a:lnSpc>
                <a:spcPct val="100000"/>
              </a:lnSpc>
              <a:spcBef>
                <a:spcPts val="480"/>
              </a:spcBef>
              <a:spcAft>
                <a:spcPts val="0"/>
              </a:spcAft>
              <a:buSzPts val="2400"/>
              <a:buChar char="•"/>
            </a:pPr>
            <a:r>
              <a:rPr lang="en-US"/>
              <a:t>Need to install Docker on a department Linux server or workstation? Contact csc_help@ncsu.edu</a:t>
            </a:r>
            <a:endParaRPr/>
          </a:p>
          <a:p>
            <a:pPr indent="-381000" lvl="0" marL="457200" rtl="0" algn="l">
              <a:lnSpc>
                <a:spcPct val="100000"/>
              </a:lnSpc>
              <a:spcBef>
                <a:spcPts val="480"/>
              </a:spcBef>
              <a:spcAft>
                <a:spcPts val="0"/>
              </a:spcAft>
              <a:buSzPts val="2400"/>
              <a:buChar char="•"/>
            </a:pPr>
            <a:r>
              <a:rPr lang="en-US"/>
              <a:t>Do not modify server software firewalls</a:t>
            </a:r>
            <a:endParaRPr/>
          </a:p>
          <a:p>
            <a:pPr indent="-381000" lvl="0" marL="457200" rtl="0" algn="l">
              <a:lnSpc>
                <a:spcPct val="100000"/>
              </a:lnSpc>
              <a:spcBef>
                <a:spcPts val="480"/>
              </a:spcBef>
              <a:spcAft>
                <a:spcPts val="0"/>
              </a:spcAft>
              <a:buSzPts val="2400"/>
              <a:buChar char="•"/>
            </a:pPr>
            <a:r>
              <a:rPr lang="en-US"/>
              <a:t>Want to run Web services? Contact CSC IT for more appropriate environments.</a:t>
            </a:r>
            <a:endParaRPr/>
          </a:p>
          <a:p>
            <a:pPr indent="-381000" lvl="0" marL="457200" rtl="0" algn="l">
              <a:lnSpc>
                <a:spcPct val="100000"/>
              </a:lnSpc>
              <a:spcBef>
                <a:spcPts val="480"/>
              </a:spcBef>
              <a:spcAft>
                <a:spcPts val="0"/>
              </a:spcAft>
              <a:buClr>
                <a:schemeClr val="dk1"/>
              </a:buClr>
              <a:buSzPts val="2400"/>
              <a:buChar char="•"/>
            </a:pPr>
            <a:r>
              <a:rPr lang="en-US"/>
              <a:t>Do not re-install a departmental-owned computer w/o prior approval from CSC IT</a:t>
            </a:r>
            <a:endParaRPr/>
          </a:p>
          <a:p>
            <a:pPr indent="-381000" lvl="0" marL="457200" rtl="0" algn="l">
              <a:lnSpc>
                <a:spcPct val="100000"/>
              </a:lnSpc>
              <a:spcBef>
                <a:spcPts val="480"/>
              </a:spcBef>
              <a:spcAft>
                <a:spcPts val="0"/>
              </a:spcAft>
              <a:buClr>
                <a:schemeClr val="dk1"/>
              </a:buClr>
              <a:buSzPts val="2400"/>
              <a:buChar char="•"/>
            </a:pPr>
            <a:r>
              <a:rPr lang="en-US"/>
              <a:t>Do not spam NCSU faculty/staff with unsolicited emails about job employment inquiries.</a:t>
            </a:r>
            <a:endParaRPr/>
          </a:p>
          <a:p>
            <a:pPr indent="0" lvl="0" marL="76200" rtl="0" algn="l">
              <a:lnSpc>
                <a:spcPct val="100000"/>
              </a:lnSpc>
              <a:spcBef>
                <a:spcPts val="0"/>
              </a:spcBef>
              <a:spcAft>
                <a:spcPts val="0"/>
              </a:spcAft>
              <a:buClr>
                <a:schemeClr val="dk1"/>
              </a:buClr>
              <a:buSzPts val="2400"/>
              <a:buNone/>
            </a:pPr>
            <a:r>
              <a:t/>
            </a:r>
            <a:endParaRPr/>
          </a:p>
        </p:txBody>
      </p:sp>
      <p:sp>
        <p:nvSpPr>
          <p:cNvPr id="168" name="Google Shape;168;p23"/>
          <p:cNvSpPr txBox="1"/>
          <p:nvPr>
            <p:ph idx="12" type="sldNum"/>
          </p:nvPr>
        </p:nvSpPr>
        <p:spPr>
          <a:xfrm>
            <a:off x="6553200" y="5624514"/>
            <a:ext cx="2133600" cy="2739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24"/>
          <p:cNvSpPr/>
          <p:nvPr/>
        </p:nvSpPr>
        <p:spPr>
          <a:xfrm>
            <a:off x="381000" y="4779066"/>
            <a:ext cx="8642350" cy="2017773"/>
          </a:xfrm>
          <a:prstGeom prst="rect">
            <a:avLst/>
          </a:prstGeom>
          <a:gradFill>
            <a:gsLst>
              <a:gs pos="0">
                <a:srgbClr val="FFBB82"/>
              </a:gs>
              <a:gs pos="35000">
                <a:srgbClr val="FFCFA8"/>
              </a:gs>
              <a:gs pos="100000">
                <a:srgbClr val="FFEBD9"/>
              </a:gs>
            </a:gsLst>
            <a:lin ang="16200000" scaled="0"/>
          </a:gradFill>
          <a:ln cap="flat" cmpd="sng" w="9525">
            <a:solidFill>
              <a:srgbClr val="F5913F"/>
            </a:solidFill>
            <a:prstDash val="solid"/>
            <a:round/>
            <a:headEnd len="sm" w="sm" type="none"/>
            <a:tailEnd len="sm" w="sm" type="none"/>
          </a:ln>
          <a:effectLst>
            <a:outerShdw blurRad="40000" rotWithShape="0" dir="5400000" dist="20000">
              <a:srgbClr val="000000">
                <a:alpha val="3764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175" name="Google Shape;175;p24"/>
          <p:cNvSpPr txBox="1"/>
          <p:nvPr>
            <p:ph type="title"/>
          </p:nvPr>
        </p:nvSpPr>
        <p:spPr>
          <a:xfrm>
            <a:off x="207810" y="230503"/>
            <a:ext cx="8686800" cy="1068387"/>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t>RULES/POLICIES (continuation)</a:t>
            </a:r>
            <a:endParaRPr/>
          </a:p>
        </p:txBody>
      </p:sp>
      <p:sp>
        <p:nvSpPr>
          <p:cNvPr id="176" name="Google Shape;176;p24"/>
          <p:cNvSpPr txBox="1"/>
          <p:nvPr>
            <p:ph idx="1" type="body"/>
          </p:nvPr>
        </p:nvSpPr>
        <p:spPr>
          <a:xfrm>
            <a:off x="419100" y="1031464"/>
            <a:ext cx="8229600" cy="3773055"/>
          </a:xfrm>
          <a:prstGeom prst="rect">
            <a:avLst/>
          </a:prstGeom>
          <a:noFill/>
          <a:ln>
            <a:noFill/>
          </a:ln>
        </p:spPr>
        <p:txBody>
          <a:bodyPr anchorCtr="0" anchor="t" bIns="45700" lIns="91425" spcFirstLastPara="1" rIns="91425" wrap="square" tIns="45700">
            <a:noAutofit/>
          </a:bodyPr>
          <a:lstStyle/>
          <a:p>
            <a:pPr indent="-381000" lvl="0" marL="457200" rtl="0" algn="l">
              <a:lnSpc>
                <a:spcPct val="100000"/>
              </a:lnSpc>
              <a:spcBef>
                <a:spcPts val="0"/>
              </a:spcBef>
              <a:spcAft>
                <a:spcPts val="0"/>
              </a:spcAft>
              <a:buClr>
                <a:schemeClr val="dk1"/>
              </a:buClr>
              <a:buSzPts val="2400"/>
              <a:buChar char="•"/>
            </a:pPr>
            <a:r>
              <a:rPr lang="en-US"/>
              <a:t>Do not transfer computer hardware from one lab to another lab w/o CSC IT approval.</a:t>
            </a:r>
            <a:endParaRPr/>
          </a:p>
          <a:p>
            <a:pPr indent="-342900" lvl="0" marL="342900" rtl="0" algn="l">
              <a:lnSpc>
                <a:spcPct val="100000"/>
              </a:lnSpc>
              <a:spcBef>
                <a:spcPts val="480"/>
              </a:spcBef>
              <a:spcAft>
                <a:spcPts val="0"/>
              </a:spcAft>
              <a:buSzPts val="2400"/>
              <a:buChar char="•"/>
            </a:pPr>
            <a:r>
              <a:rPr b="1" lang="en-US" u="sng"/>
              <a:t>Dual Boot:</a:t>
            </a:r>
            <a:r>
              <a:rPr lang="en-US"/>
              <a:t> Not allowed on departmental desktops</a:t>
            </a:r>
            <a:endParaRPr b="1" u="sng"/>
          </a:p>
          <a:p>
            <a:pPr indent="-342900" lvl="0" marL="342900" rtl="0" algn="l">
              <a:lnSpc>
                <a:spcPct val="100000"/>
              </a:lnSpc>
              <a:spcBef>
                <a:spcPts val="480"/>
              </a:spcBef>
              <a:spcAft>
                <a:spcPts val="0"/>
              </a:spcAft>
              <a:buClr>
                <a:schemeClr val="dk1"/>
              </a:buClr>
              <a:buSzPts val="2400"/>
              <a:buChar char="•"/>
            </a:pPr>
            <a:r>
              <a:rPr b="1" lang="en-US" u="sng"/>
              <a:t>Clickwrap Agreements</a:t>
            </a:r>
            <a:r>
              <a:rPr lang="en-US"/>
              <a:t>: Do not install software on department equipment that requires you to click “I AGREE” before installing it! Check </a:t>
            </a:r>
            <a:r>
              <a:rPr b="1" lang="en-US"/>
              <a:t>clickwrap</a:t>
            </a:r>
            <a:r>
              <a:rPr lang="en-US"/>
              <a:t> approved list 1</a:t>
            </a:r>
            <a:r>
              <a:rPr baseline="30000" lang="en-US"/>
              <a:t>st</a:t>
            </a:r>
            <a:r>
              <a:rPr lang="en-US"/>
              <a:t> at </a:t>
            </a:r>
            <a:r>
              <a:rPr lang="en-US" u="sng">
                <a:solidFill>
                  <a:schemeClr val="hlink"/>
                </a:solidFill>
                <a:hlinkClick r:id="rId3"/>
              </a:rPr>
              <a:t>http://software.ncsu.edu/clickwraps</a:t>
            </a:r>
            <a:endParaRPr/>
          </a:p>
          <a:p>
            <a:pPr indent="-342900" lvl="0" marL="342900" rtl="0" algn="l">
              <a:lnSpc>
                <a:spcPct val="100000"/>
              </a:lnSpc>
              <a:spcBef>
                <a:spcPts val="480"/>
              </a:spcBef>
              <a:spcAft>
                <a:spcPts val="0"/>
              </a:spcAft>
              <a:buSzPts val="2400"/>
              <a:buChar char="•"/>
            </a:pPr>
            <a:r>
              <a:rPr b="1" lang="en-US" u="sng"/>
              <a:t>PHISHING</a:t>
            </a:r>
            <a:r>
              <a:rPr lang="en-US"/>
              <a:t>: Don’t feed the PHISH! NCSU will never ask you to provide your password. </a:t>
            </a:r>
            <a:endParaRPr b="1" u="sng"/>
          </a:p>
          <a:p>
            <a:pPr indent="-190500" lvl="0" marL="342900" rtl="0" algn="l">
              <a:lnSpc>
                <a:spcPct val="100000"/>
              </a:lnSpc>
              <a:spcBef>
                <a:spcPts val="480"/>
              </a:spcBef>
              <a:spcAft>
                <a:spcPts val="0"/>
              </a:spcAft>
              <a:buClr>
                <a:schemeClr val="dk1"/>
              </a:buClr>
              <a:buSzPts val="2400"/>
              <a:buNone/>
            </a:pPr>
            <a:r>
              <a:t/>
            </a:r>
            <a:endParaRPr/>
          </a:p>
          <a:p>
            <a:pPr indent="-228600" lvl="0" marL="457200" rtl="0" algn="l">
              <a:lnSpc>
                <a:spcPct val="100000"/>
              </a:lnSpc>
              <a:spcBef>
                <a:spcPts val="0"/>
              </a:spcBef>
              <a:spcAft>
                <a:spcPts val="0"/>
              </a:spcAft>
              <a:buSzPts val="2400"/>
              <a:buNone/>
            </a:pPr>
            <a:r>
              <a:t/>
            </a:r>
            <a:endParaRPr/>
          </a:p>
          <a:p>
            <a:pPr indent="-190500" lvl="0" marL="342900" rtl="0" algn="l">
              <a:lnSpc>
                <a:spcPct val="100000"/>
              </a:lnSpc>
              <a:spcBef>
                <a:spcPts val="480"/>
              </a:spcBef>
              <a:spcAft>
                <a:spcPts val="0"/>
              </a:spcAft>
              <a:buClr>
                <a:schemeClr val="dk1"/>
              </a:buClr>
              <a:buSzPts val="2400"/>
              <a:buNone/>
            </a:pPr>
            <a:r>
              <a:t/>
            </a:r>
            <a:endParaRPr/>
          </a:p>
          <a:p>
            <a:pPr indent="-190500" lvl="1" marL="342900" rtl="0" algn="l">
              <a:lnSpc>
                <a:spcPct val="100000"/>
              </a:lnSpc>
              <a:spcBef>
                <a:spcPts val="480"/>
              </a:spcBef>
              <a:spcAft>
                <a:spcPts val="0"/>
              </a:spcAft>
              <a:buClr>
                <a:schemeClr val="dk1"/>
              </a:buClr>
              <a:buSzPts val="2400"/>
              <a:buFont typeface="Arial"/>
              <a:buNone/>
            </a:pPr>
            <a:r>
              <a:t/>
            </a:r>
            <a:endParaRPr/>
          </a:p>
        </p:txBody>
      </p:sp>
      <p:sp>
        <p:nvSpPr>
          <p:cNvPr id="177" name="Google Shape;177;p24"/>
          <p:cNvSpPr/>
          <p:nvPr/>
        </p:nvSpPr>
        <p:spPr>
          <a:xfrm>
            <a:off x="419100" y="4779067"/>
            <a:ext cx="8566150" cy="1911349"/>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Calibri"/>
                <a:ea typeface="Calibri"/>
                <a:cs typeface="Calibri"/>
                <a:sym typeface="Calibri"/>
              </a:rPr>
              <a:t>All violators will be reported to Dean of Students.</a:t>
            </a:r>
            <a:endParaRPr b="0" i="0" sz="2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Calibri"/>
                <a:ea typeface="Calibri"/>
                <a:cs typeface="Calibri"/>
                <a:sym typeface="Calibri"/>
              </a:rPr>
              <a:t>All TAs/RAs will have their Advisors notified.</a:t>
            </a:r>
            <a:endParaRPr b="0" i="0" sz="2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Calibri"/>
                <a:ea typeface="Calibri"/>
                <a:cs typeface="Calibri"/>
                <a:sym typeface="Calibri"/>
              </a:rPr>
              <a:t>The DGP is made aware of all infractions</a:t>
            </a:r>
            <a:endParaRPr b="0" i="0" sz="2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Calibri"/>
                <a:ea typeface="Calibri"/>
                <a:cs typeface="Calibri"/>
                <a:sym typeface="Calibri"/>
              </a:rPr>
              <a:t>Violations of usage policies will result in appropriate disciplinary action up to dismissal from the program.</a:t>
            </a:r>
            <a:endParaRPr b="0" i="0" sz="2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6">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6">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6">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6">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6">
                                            <p:txEl>
                                              <p:pRg end="7" st="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25"/>
          <p:cNvSpPr/>
          <p:nvPr/>
        </p:nvSpPr>
        <p:spPr>
          <a:xfrm>
            <a:off x="46183" y="2609270"/>
            <a:ext cx="9063182" cy="2135909"/>
          </a:xfrm>
          <a:prstGeom prst="rect">
            <a:avLst/>
          </a:prstGeom>
          <a:solidFill>
            <a:srgbClr val="BE0004"/>
          </a:solidFill>
          <a:ln cap="flat" cmpd="sng" w="9525">
            <a:solidFill>
              <a:srgbClr val="4A7DBA"/>
            </a:solidFill>
            <a:prstDash val="solid"/>
            <a:round/>
            <a:headEnd len="sm" w="sm" type="none"/>
            <a:tailEnd len="sm" w="sm" type="none"/>
          </a:ln>
          <a:effectLst>
            <a:outerShdw blurRad="40000" rotWithShape="0" dir="5400000" dist="23000">
              <a:srgbClr val="000000">
                <a:alpha val="3451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84" name="Google Shape;184;p25"/>
          <p:cNvSpPr txBox="1"/>
          <p:nvPr>
            <p:ph type="title"/>
          </p:nvPr>
        </p:nvSpPr>
        <p:spPr>
          <a:xfrm>
            <a:off x="919000" y="3143031"/>
            <a:ext cx="8229600" cy="1068387"/>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solidFill>
                  <a:schemeClr val="lt1"/>
                </a:solidFill>
              </a:rPr>
              <a:t>The BASICS – Computing Account &amp; File Space/Storage</a:t>
            </a:r>
            <a:endParaRPr>
              <a:solidFill>
                <a:schemeClr val="lt1"/>
              </a:solidFill>
            </a:endParaRPr>
          </a:p>
        </p:txBody>
      </p:sp>
      <p:sp>
        <p:nvSpPr>
          <p:cNvPr id="185" name="Google Shape;185;p25"/>
          <p:cNvSpPr/>
          <p:nvPr/>
        </p:nvSpPr>
        <p:spPr>
          <a:xfrm>
            <a:off x="57753" y="2609276"/>
            <a:ext cx="912091" cy="2135903"/>
          </a:xfrm>
          <a:prstGeom prst="rect">
            <a:avLst/>
          </a:prstGeom>
          <a:solidFill>
            <a:srgbClr val="595959"/>
          </a:solidFill>
          <a:ln cap="flat" cmpd="sng" w="9525">
            <a:solidFill>
              <a:srgbClr val="4A7DBA"/>
            </a:solidFill>
            <a:prstDash val="solid"/>
            <a:round/>
            <a:headEnd len="sm" w="sm" type="none"/>
            <a:tailEnd len="sm" w="sm" type="none"/>
          </a:ln>
          <a:effectLst>
            <a:outerShdw blurRad="40000" rotWithShape="0" dir="5400000" dist="23000">
              <a:srgbClr val="000000">
                <a:alpha val="3451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26"/>
          <p:cNvSpPr txBox="1"/>
          <p:nvPr>
            <p:ph type="title"/>
          </p:nvPr>
        </p:nvSpPr>
        <p:spPr>
          <a:xfrm>
            <a:off x="457200" y="357108"/>
            <a:ext cx="8229600" cy="10683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t>University Computing Accounts Details</a:t>
            </a:r>
            <a:endParaRPr/>
          </a:p>
        </p:txBody>
      </p:sp>
      <p:sp>
        <p:nvSpPr>
          <p:cNvPr id="192" name="Google Shape;192;p26"/>
          <p:cNvSpPr txBox="1"/>
          <p:nvPr>
            <p:ph idx="1" type="body"/>
          </p:nvPr>
        </p:nvSpPr>
        <p:spPr>
          <a:xfrm>
            <a:off x="333375" y="1174800"/>
            <a:ext cx="8229600" cy="5683200"/>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chemeClr val="dk1"/>
              </a:buClr>
              <a:buSzPts val="2400"/>
              <a:buChar char="•"/>
            </a:pPr>
            <a:r>
              <a:rPr b="1" lang="en-US" sz="1600"/>
              <a:t>Unity Account or Unity ID</a:t>
            </a:r>
            <a:endParaRPr sz="1600"/>
          </a:p>
          <a:p>
            <a:pPr indent="-285750" lvl="1" marL="742950" rtl="0" algn="l">
              <a:lnSpc>
                <a:spcPct val="100000"/>
              </a:lnSpc>
              <a:spcBef>
                <a:spcPts val="480"/>
              </a:spcBef>
              <a:spcAft>
                <a:spcPts val="0"/>
              </a:spcAft>
              <a:buClr>
                <a:schemeClr val="dk1"/>
              </a:buClr>
              <a:buSzPts val="2400"/>
              <a:buChar char="–"/>
            </a:pPr>
            <a:r>
              <a:rPr lang="en-US" sz="1600" u="sng">
                <a:solidFill>
                  <a:schemeClr val="hlink"/>
                </a:solidFill>
                <a:hlinkClick r:id="rId3"/>
              </a:rPr>
              <a:t>UnityID@ncsu.edu</a:t>
            </a:r>
            <a:r>
              <a:rPr lang="en-US" sz="1600"/>
              <a:t> </a:t>
            </a:r>
            <a:endParaRPr sz="1600"/>
          </a:p>
          <a:p>
            <a:pPr indent="-342900" lvl="0" marL="342900" rtl="0" algn="l">
              <a:lnSpc>
                <a:spcPct val="100000"/>
              </a:lnSpc>
              <a:spcBef>
                <a:spcPts val="480"/>
              </a:spcBef>
              <a:spcAft>
                <a:spcPts val="0"/>
              </a:spcAft>
              <a:buSzPts val="1800"/>
              <a:buChar char="•"/>
            </a:pPr>
            <a:r>
              <a:rPr b="1" lang="en-US" sz="1600"/>
              <a:t>What Happens to Unity Acct After Graduation?</a:t>
            </a:r>
            <a:endParaRPr b="1" sz="1600"/>
          </a:p>
          <a:p>
            <a:pPr indent="-323850" lvl="1" marL="742950" rtl="0" algn="l">
              <a:lnSpc>
                <a:spcPct val="100000"/>
              </a:lnSpc>
              <a:spcBef>
                <a:spcPts val="0"/>
              </a:spcBef>
              <a:spcAft>
                <a:spcPts val="0"/>
              </a:spcAft>
              <a:buSzPts val="2400"/>
              <a:buChar char="–"/>
            </a:pPr>
            <a:r>
              <a:rPr lang="en-US" sz="1600"/>
              <a:t>Students who graduate with a degree retain access to </a:t>
            </a:r>
            <a:endParaRPr sz="1600"/>
          </a:p>
          <a:p>
            <a:pPr indent="-323850" lvl="2" marL="1200150" rtl="0" algn="l">
              <a:lnSpc>
                <a:spcPct val="100000"/>
              </a:lnSpc>
              <a:spcBef>
                <a:spcPts val="0"/>
              </a:spcBef>
              <a:spcAft>
                <a:spcPts val="0"/>
              </a:spcAft>
              <a:buSzPts val="2400"/>
              <a:buChar char="–"/>
            </a:pPr>
            <a:r>
              <a:rPr lang="en-US" sz="1600"/>
              <a:t>MyPack portal</a:t>
            </a:r>
            <a:endParaRPr sz="1600"/>
          </a:p>
          <a:p>
            <a:pPr indent="-323850" lvl="2" marL="1200150" rtl="0" algn="l">
              <a:lnSpc>
                <a:spcPct val="100000"/>
              </a:lnSpc>
              <a:spcBef>
                <a:spcPts val="480"/>
              </a:spcBef>
              <a:spcAft>
                <a:spcPts val="0"/>
              </a:spcAft>
              <a:buSzPts val="2400"/>
              <a:buChar char="–"/>
            </a:pPr>
            <a:r>
              <a:rPr lang="en-US" sz="1600" u="sng">
                <a:solidFill>
                  <a:srgbClr val="FF0000"/>
                </a:solidFill>
              </a:rPr>
              <a:t>All other access: AD Wolftech, github.ncsu.edu are disabled soon after graduation (1 month).</a:t>
            </a:r>
            <a:endParaRPr sz="1600" u="sng">
              <a:solidFill>
                <a:srgbClr val="FF0000"/>
              </a:solidFill>
            </a:endParaRPr>
          </a:p>
          <a:p>
            <a:pPr indent="-342900" lvl="0" marL="457200" rtl="0" algn="l">
              <a:lnSpc>
                <a:spcPct val="100000"/>
              </a:lnSpc>
              <a:spcBef>
                <a:spcPts val="360"/>
              </a:spcBef>
              <a:spcAft>
                <a:spcPts val="0"/>
              </a:spcAft>
              <a:buSzPts val="1800"/>
              <a:buFont typeface="Arial"/>
              <a:buChar char="•"/>
            </a:pPr>
            <a:r>
              <a:rPr b="1" i="0" lang="en-US" sz="1600">
                <a:solidFill>
                  <a:srgbClr val="333333"/>
                </a:solidFill>
                <a:latin typeface="Open Sans"/>
                <a:ea typeface="Open Sans"/>
                <a:cs typeface="Open Sans"/>
                <a:sym typeface="Open Sans"/>
              </a:rPr>
              <a:t>Access to Google Workspace</a:t>
            </a:r>
            <a:endParaRPr b="0" i="0" sz="1600">
              <a:solidFill>
                <a:srgbClr val="333333"/>
              </a:solidFill>
              <a:latin typeface="Open Sans"/>
              <a:ea typeface="Open Sans"/>
              <a:cs typeface="Open Sans"/>
              <a:sym typeface="Open Sans"/>
            </a:endParaRPr>
          </a:p>
          <a:p>
            <a:pPr indent="-342900" lvl="1" marL="914400" rtl="0" algn="l">
              <a:lnSpc>
                <a:spcPct val="100000"/>
              </a:lnSpc>
              <a:spcBef>
                <a:spcPts val="360"/>
              </a:spcBef>
              <a:spcAft>
                <a:spcPts val="0"/>
              </a:spcAft>
              <a:buSzPts val="1800"/>
              <a:buFont typeface="Arial"/>
              <a:buChar char="•"/>
            </a:pPr>
            <a:r>
              <a:rPr b="0" i="0" lang="en-US" sz="1600">
                <a:solidFill>
                  <a:srgbClr val="333333"/>
                </a:solidFill>
                <a:latin typeface="Open Sans"/>
                <a:ea typeface="Open Sans"/>
                <a:cs typeface="Open Sans"/>
                <a:sym typeface="Open Sans"/>
              </a:rPr>
              <a:t>Students will retain access to their NC State Google account (@ ncsu.edu) for six months after graduation. </a:t>
            </a:r>
            <a:endParaRPr/>
          </a:p>
          <a:p>
            <a:pPr indent="-342900" lvl="1" marL="914400" rtl="0" algn="l">
              <a:lnSpc>
                <a:spcPct val="100000"/>
              </a:lnSpc>
              <a:spcBef>
                <a:spcPts val="360"/>
              </a:spcBef>
              <a:spcAft>
                <a:spcPts val="0"/>
              </a:spcAft>
              <a:buSzPts val="1800"/>
              <a:buFont typeface="Arial"/>
              <a:buChar char="•"/>
            </a:pPr>
            <a:r>
              <a:rPr lang="en-US" sz="1600">
                <a:solidFill>
                  <a:srgbClr val="333333"/>
                </a:solidFill>
                <a:latin typeface="Open Sans"/>
                <a:ea typeface="Open Sans"/>
                <a:cs typeface="Open Sans"/>
                <a:sym typeface="Open Sans"/>
              </a:rPr>
              <a:t>NCSU </a:t>
            </a:r>
            <a:r>
              <a:rPr b="0" i="0" lang="en-US" sz="1600">
                <a:solidFill>
                  <a:srgbClr val="333333"/>
                </a:solidFill>
                <a:latin typeface="Open Sans"/>
                <a:ea typeface="Open Sans"/>
                <a:cs typeface="Open Sans"/>
                <a:sym typeface="Open Sans"/>
              </a:rPr>
              <a:t>offer students the opportunity to retain an affiliation to NC State with an alumni email-only account.</a:t>
            </a:r>
            <a:endParaRPr/>
          </a:p>
          <a:p>
            <a:pPr indent="-342900" lvl="0" marL="457200" rtl="0" algn="l">
              <a:lnSpc>
                <a:spcPct val="100000"/>
              </a:lnSpc>
              <a:spcBef>
                <a:spcPts val="360"/>
              </a:spcBef>
              <a:spcAft>
                <a:spcPts val="0"/>
              </a:spcAft>
              <a:buSzPts val="1800"/>
              <a:buFont typeface="Arial"/>
              <a:buChar char="•"/>
            </a:pPr>
            <a:r>
              <a:rPr b="1" i="0" lang="en-US" sz="1600">
                <a:solidFill>
                  <a:srgbClr val="333333"/>
                </a:solidFill>
                <a:latin typeface="Open Sans"/>
                <a:ea typeface="Open Sans"/>
                <a:cs typeface="Open Sans"/>
                <a:sym typeface="Open Sans"/>
              </a:rPr>
              <a:t>Best Practices Before Graduation</a:t>
            </a:r>
            <a:endParaRPr/>
          </a:p>
          <a:p>
            <a:pPr indent="-342900" lvl="1" marL="914400" rtl="0" algn="l">
              <a:lnSpc>
                <a:spcPct val="100000"/>
              </a:lnSpc>
              <a:spcBef>
                <a:spcPts val="360"/>
              </a:spcBef>
              <a:spcAft>
                <a:spcPts val="0"/>
              </a:spcAft>
              <a:buSzPts val="1800"/>
              <a:buFont typeface="Arial"/>
              <a:buChar char="•"/>
            </a:pPr>
            <a:r>
              <a:rPr b="0" i="0" lang="en-US" sz="1600">
                <a:solidFill>
                  <a:srgbClr val="333333"/>
                </a:solidFill>
                <a:latin typeface="Open Sans"/>
                <a:ea typeface="Open Sans"/>
                <a:cs typeface="Open Sans"/>
                <a:sym typeface="Open Sans"/>
              </a:rPr>
              <a:t>Migrate ALL personal fi</a:t>
            </a:r>
            <a:r>
              <a:rPr lang="en-US" sz="1600">
                <a:solidFill>
                  <a:srgbClr val="333333"/>
                </a:solidFill>
                <a:latin typeface="Open Sans"/>
                <a:ea typeface="Open Sans"/>
                <a:cs typeface="Open Sans"/>
                <a:sym typeface="Open Sans"/>
              </a:rPr>
              <a:t>les from NCSU data storage to personal storage solution</a:t>
            </a:r>
            <a:endParaRPr/>
          </a:p>
          <a:p>
            <a:pPr indent="-342900" lvl="1" marL="914400" rtl="0" algn="l">
              <a:lnSpc>
                <a:spcPct val="100000"/>
              </a:lnSpc>
              <a:spcBef>
                <a:spcPts val="360"/>
              </a:spcBef>
              <a:spcAft>
                <a:spcPts val="0"/>
              </a:spcAft>
              <a:buSzPts val="1800"/>
              <a:buChar char="•"/>
            </a:pPr>
            <a:r>
              <a:rPr lang="en-US" sz="1600"/>
              <a:t>discuss with your advisor and/or instructor NCSU </a:t>
            </a:r>
            <a:r>
              <a:rPr lang="en-US" sz="1600"/>
              <a:t>storage</a:t>
            </a:r>
            <a:r>
              <a:rPr lang="en-US" sz="1600"/>
              <a:t> locations to transfer files that must be </a:t>
            </a:r>
            <a:r>
              <a:rPr lang="en-US" sz="1600"/>
              <a:t>retained</a:t>
            </a:r>
            <a:r>
              <a:rPr lang="en-US"/>
              <a:t>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27"/>
          <p:cNvSpPr txBox="1"/>
          <p:nvPr>
            <p:ph type="title"/>
          </p:nvPr>
        </p:nvSpPr>
        <p:spPr>
          <a:xfrm>
            <a:off x="457200" y="334583"/>
            <a:ext cx="8229600" cy="10683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t>University File System/Storage</a:t>
            </a:r>
            <a:endParaRPr/>
          </a:p>
        </p:txBody>
      </p:sp>
      <p:sp>
        <p:nvSpPr>
          <p:cNvPr id="199" name="Google Shape;199;p27"/>
          <p:cNvSpPr txBox="1"/>
          <p:nvPr>
            <p:ph idx="1" type="body"/>
          </p:nvPr>
        </p:nvSpPr>
        <p:spPr>
          <a:xfrm>
            <a:off x="457200" y="1716175"/>
            <a:ext cx="8229600" cy="3879300"/>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480"/>
              </a:spcBef>
              <a:spcAft>
                <a:spcPts val="0"/>
              </a:spcAft>
              <a:buClr>
                <a:schemeClr val="dk1"/>
              </a:buClr>
              <a:buSzPts val="2400"/>
              <a:buChar char="•"/>
            </a:pPr>
            <a:r>
              <a:rPr b="1" lang="en-US" sz="1800"/>
              <a:t>NCSU-Drive</a:t>
            </a:r>
            <a:r>
              <a:rPr lang="en-US" sz="1800"/>
              <a:t>: 20GB</a:t>
            </a:r>
            <a:endParaRPr sz="1800"/>
          </a:p>
          <a:p>
            <a:pPr indent="-342900" lvl="2" marL="742950" rtl="0" algn="l">
              <a:lnSpc>
                <a:spcPct val="100000"/>
              </a:lnSpc>
              <a:spcBef>
                <a:spcPts val="360"/>
              </a:spcBef>
              <a:spcAft>
                <a:spcPts val="0"/>
              </a:spcAft>
              <a:buClr>
                <a:schemeClr val="dk1"/>
              </a:buClr>
              <a:buSzPts val="1800"/>
              <a:buChar char="•"/>
            </a:pPr>
            <a:r>
              <a:rPr lang="en-US" u="sng">
                <a:solidFill>
                  <a:schemeClr val="hlink"/>
                </a:solidFill>
                <a:hlinkClick r:id="rId3"/>
              </a:rPr>
              <a:t>https://ncsu.service-now.com/sp?id=kb_article_view&amp;sysparm_article=KB0022140</a:t>
            </a:r>
            <a:endParaRPr/>
          </a:p>
          <a:p>
            <a:pPr indent="-342900" lvl="2" marL="742950" rtl="0" algn="l">
              <a:lnSpc>
                <a:spcPct val="100000"/>
              </a:lnSpc>
              <a:spcBef>
                <a:spcPts val="360"/>
              </a:spcBef>
              <a:spcAft>
                <a:spcPts val="0"/>
              </a:spcAft>
              <a:buClr>
                <a:schemeClr val="dk1"/>
              </a:buClr>
              <a:buSzPts val="1800"/>
              <a:buChar char="•"/>
            </a:pPr>
            <a:r>
              <a:rPr lang="en-US"/>
              <a:t>SMB, CIFS, NFS v4 connection</a:t>
            </a:r>
            <a:endParaRPr/>
          </a:p>
          <a:p>
            <a:pPr indent="-342900" lvl="1" marL="342900" rtl="0" algn="l">
              <a:lnSpc>
                <a:spcPct val="100000"/>
              </a:lnSpc>
              <a:spcBef>
                <a:spcPts val="480"/>
              </a:spcBef>
              <a:spcAft>
                <a:spcPts val="0"/>
              </a:spcAft>
              <a:buClr>
                <a:schemeClr val="dk1"/>
              </a:buClr>
              <a:buSzPts val="2400"/>
              <a:buChar char="–"/>
            </a:pPr>
            <a:r>
              <a:rPr b="1" lang="en-US" sz="1800"/>
              <a:t>Google Drive</a:t>
            </a:r>
            <a:r>
              <a:rPr lang="en-US" sz="1800"/>
              <a:t>: 15GB</a:t>
            </a:r>
            <a:endParaRPr/>
          </a:p>
          <a:p>
            <a:pPr indent="-342900" lvl="1" marL="342900" rtl="0" algn="l">
              <a:lnSpc>
                <a:spcPct val="100000"/>
              </a:lnSpc>
              <a:spcBef>
                <a:spcPts val="480"/>
              </a:spcBef>
              <a:spcAft>
                <a:spcPts val="0"/>
              </a:spcAft>
              <a:buClr>
                <a:schemeClr val="dk1"/>
              </a:buClr>
              <a:buSzPts val="2400"/>
              <a:buChar char="–"/>
            </a:pPr>
            <a:r>
              <a:rPr b="1" lang="en-US" sz="1800"/>
              <a:t>Google Shared Drive</a:t>
            </a:r>
            <a:r>
              <a:rPr lang="en-US" sz="1800"/>
              <a:t>: 15GB (faculty &amp; staff can create these not students)</a:t>
            </a:r>
            <a:endParaRPr sz="1800"/>
          </a:p>
          <a:p>
            <a:pPr indent="-342900" lvl="1" marL="342900" rtl="0" algn="l">
              <a:lnSpc>
                <a:spcPct val="100000"/>
              </a:lnSpc>
              <a:spcBef>
                <a:spcPts val="480"/>
              </a:spcBef>
              <a:spcAft>
                <a:spcPts val="0"/>
              </a:spcAft>
              <a:buClr>
                <a:schemeClr val="dk1"/>
              </a:buClr>
              <a:buSzPts val="2400"/>
              <a:buChar char="–"/>
            </a:pPr>
            <a:r>
              <a:rPr lang="en-US" sz="1800"/>
              <a:t>For more info, see:  </a:t>
            </a:r>
            <a:r>
              <a:rPr lang="en-US" sz="1800" u="sng">
                <a:solidFill>
                  <a:schemeClr val="hlink"/>
                </a:solidFill>
                <a:hlinkClick r:id="rId4"/>
              </a:rPr>
              <a:t>https://ncsu.service-now.com/sp?sys_kb_id=993257318366c2d0a35714326daad38e&amp;id=kb_article_view&amp;sysparm_rank=1&amp;sysparm_tsqueryId=16d5e0a097ec1a98a1e5f0c0f053af41</a:t>
            </a:r>
            <a:endParaRPr sz="18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28"/>
          <p:cNvSpPr txBox="1"/>
          <p:nvPr>
            <p:ph type="title"/>
          </p:nvPr>
        </p:nvSpPr>
        <p:spPr>
          <a:xfrm>
            <a:off x="457200" y="334583"/>
            <a:ext cx="8229600" cy="10683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t>University File System/Storage - Cont’d</a:t>
            </a:r>
            <a:endParaRPr/>
          </a:p>
        </p:txBody>
      </p:sp>
      <p:sp>
        <p:nvSpPr>
          <p:cNvPr id="206" name="Google Shape;206;p28"/>
          <p:cNvSpPr txBox="1"/>
          <p:nvPr>
            <p:ph idx="1" type="body"/>
          </p:nvPr>
        </p:nvSpPr>
        <p:spPr>
          <a:xfrm>
            <a:off x="457200" y="1152302"/>
            <a:ext cx="8229600" cy="5068500"/>
          </a:xfrm>
          <a:prstGeom prst="rect">
            <a:avLst/>
          </a:prstGeom>
          <a:noFill/>
          <a:ln>
            <a:noFill/>
          </a:ln>
        </p:spPr>
        <p:txBody>
          <a:bodyPr anchorCtr="0" anchor="t" bIns="45700" lIns="91425" spcFirstLastPara="1" rIns="91425" wrap="square" tIns="45700">
            <a:noAutofit/>
          </a:bodyPr>
          <a:lstStyle/>
          <a:p>
            <a:pPr indent="-342900" lvl="1" marL="342900" rtl="0" algn="l">
              <a:lnSpc>
                <a:spcPct val="100000"/>
              </a:lnSpc>
              <a:spcBef>
                <a:spcPts val="480"/>
              </a:spcBef>
              <a:spcAft>
                <a:spcPts val="0"/>
              </a:spcAft>
              <a:buClr>
                <a:schemeClr val="dk1"/>
              </a:buClr>
              <a:buSzPts val="2400"/>
              <a:buChar char="–"/>
            </a:pPr>
            <a:r>
              <a:rPr lang="en-US" sz="1800"/>
              <a:t>OIT Research Storage (for faculty)</a:t>
            </a:r>
            <a:endParaRPr/>
          </a:p>
          <a:p>
            <a:pPr indent="-342900" lvl="2" marL="800100" rtl="0" algn="l">
              <a:lnSpc>
                <a:spcPct val="100000"/>
              </a:lnSpc>
              <a:spcBef>
                <a:spcPts val="480"/>
              </a:spcBef>
              <a:spcAft>
                <a:spcPts val="0"/>
              </a:spcAft>
              <a:buSzPts val="2400"/>
              <a:buChar char="–"/>
            </a:pPr>
            <a:r>
              <a:rPr lang="en-US"/>
              <a:t>Individual Research Storage (2TB)</a:t>
            </a:r>
            <a:endParaRPr/>
          </a:p>
          <a:p>
            <a:pPr indent="-342900" lvl="2" marL="800100" rtl="0" algn="l">
              <a:lnSpc>
                <a:spcPct val="100000"/>
              </a:lnSpc>
              <a:spcBef>
                <a:spcPts val="480"/>
              </a:spcBef>
              <a:spcAft>
                <a:spcPts val="0"/>
              </a:spcAft>
              <a:buSzPts val="2400"/>
              <a:buChar char="–"/>
            </a:pPr>
            <a:r>
              <a:rPr lang="en-US"/>
              <a:t>Project Shares (2TB)</a:t>
            </a:r>
            <a:endParaRPr/>
          </a:p>
          <a:p>
            <a:pPr indent="-342900" lvl="2" marL="800100" rtl="0" algn="l">
              <a:lnSpc>
                <a:spcPct val="100000"/>
              </a:lnSpc>
              <a:spcBef>
                <a:spcPts val="480"/>
              </a:spcBef>
              <a:spcAft>
                <a:spcPts val="0"/>
              </a:spcAft>
              <a:buSzPts val="2400"/>
              <a:buChar char="–"/>
            </a:pPr>
            <a:r>
              <a:rPr lang="en-US"/>
              <a:t>Globus Services to share and transfer data with other Globus participating Higher Ed Institutions.</a:t>
            </a:r>
            <a:endParaRPr/>
          </a:p>
          <a:p>
            <a:pPr indent="-342900" lvl="2" marL="800100" rtl="0" algn="l">
              <a:lnSpc>
                <a:spcPct val="100000"/>
              </a:lnSpc>
              <a:spcBef>
                <a:spcPts val="480"/>
              </a:spcBef>
              <a:spcAft>
                <a:spcPts val="0"/>
              </a:spcAft>
              <a:buSzPts val="2400"/>
              <a:buChar char="–"/>
            </a:pPr>
            <a:r>
              <a:rPr lang="en-US" u="sng">
                <a:solidFill>
                  <a:schemeClr val="hlink"/>
                </a:solidFill>
                <a:hlinkClick r:id="rId3"/>
              </a:rPr>
              <a:t>https://research.oit.ncsu.edu/docs/storage/</a:t>
            </a:r>
            <a:endParaRPr/>
          </a:p>
          <a:p>
            <a:pPr indent="-342900" lvl="1" marL="342900" rtl="0" algn="l">
              <a:lnSpc>
                <a:spcPct val="100000"/>
              </a:lnSpc>
              <a:spcBef>
                <a:spcPts val="480"/>
              </a:spcBef>
              <a:spcAft>
                <a:spcPts val="0"/>
              </a:spcAft>
              <a:buSzPts val="2400"/>
              <a:buChar char="–"/>
            </a:pPr>
            <a:r>
              <a:rPr lang="en-US" sz="1800"/>
              <a:t>Campus Storage Finder: </a:t>
            </a:r>
            <a:r>
              <a:rPr lang="en-US" sz="1800" u="sng">
                <a:solidFill>
                  <a:schemeClr val="hlink"/>
                </a:solidFill>
                <a:hlinkClick r:id="rId4"/>
              </a:rPr>
              <a:t>https://storage.oit.ncsu.edu/</a:t>
            </a:r>
            <a:endParaRPr sz="18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29"/>
          <p:cNvSpPr/>
          <p:nvPr/>
        </p:nvSpPr>
        <p:spPr>
          <a:xfrm>
            <a:off x="46183" y="2609270"/>
            <a:ext cx="9063182" cy="2135909"/>
          </a:xfrm>
          <a:prstGeom prst="rect">
            <a:avLst/>
          </a:prstGeom>
          <a:solidFill>
            <a:srgbClr val="BE0004"/>
          </a:solidFill>
          <a:ln cap="flat" cmpd="sng" w="9525">
            <a:solidFill>
              <a:srgbClr val="4A7DBA"/>
            </a:solidFill>
            <a:prstDash val="solid"/>
            <a:round/>
            <a:headEnd len="sm" w="sm" type="none"/>
            <a:tailEnd len="sm" w="sm" type="none"/>
          </a:ln>
          <a:effectLst>
            <a:outerShdw blurRad="40000" rotWithShape="0" dir="5400000" dist="23000">
              <a:srgbClr val="000000">
                <a:alpha val="3451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13" name="Google Shape;213;p29"/>
          <p:cNvSpPr txBox="1"/>
          <p:nvPr>
            <p:ph type="title"/>
          </p:nvPr>
        </p:nvSpPr>
        <p:spPr>
          <a:xfrm>
            <a:off x="709774" y="3143030"/>
            <a:ext cx="8229600" cy="1068387"/>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solidFill>
                  <a:schemeClr val="lt1"/>
                </a:solidFill>
              </a:rPr>
              <a:t>Cloud Services and Software</a:t>
            </a:r>
            <a:endParaRPr>
              <a:solidFill>
                <a:schemeClr val="lt1"/>
              </a:solidFill>
            </a:endParaRPr>
          </a:p>
        </p:txBody>
      </p:sp>
      <p:sp>
        <p:nvSpPr>
          <p:cNvPr id="214" name="Google Shape;214;p29"/>
          <p:cNvSpPr/>
          <p:nvPr/>
        </p:nvSpPr>
        <p:spPr>
          <a:xfrm>
            <a:off x="57753" y="2609276"/>
            <a:ext cx="912091" cy="2135903"/>
          </a:xfrm>
          <a:prstGeom prst="rect">
            <a:avLst/>
          </a:prstGeom>
          <a:solidFill>
            <a:srgbClr val="595959"/>
          </a:solidFill>
          <a:ln cap="flat" cmpd="sng" w="9525">
            <a:solidFill>
              <a:srgbClr val="4A7DBA"/>
            </a:solidFill>
            <a:prstDash val="solid"/>
            <a:round/>
            <a:headEnd len="sm" w="sm" type="none"/>
            <a:tailEnd len="sm" w="sm" type="none"/>
          </a:ln>
          <a:effectLst>
            <a:outerShdw blurRad="40000" rotWithShape="0" dir="5400000" dist="23000">
              <a:srgbClr val="000000">
                <a:alpha val="3451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30"/>
          <p:cNvSpPr txBox="1"/>
          <p:nvPr>
            <p:ph type="title"/>
          </p:nvPr>
        </p:nvSpPr>
        <p:spPr>
          <a:xfrm>
            <a:off x="457200" y="392133"/>
            <a:ext cx="8229600" cy="716255"/>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t>Cloud Services</a:t>
            </a:r>
            <a:endParaRPr/>
          </a:p>
        </p:txBody>
      </p:sp>
      <p:sp>
        <p:nvSpPr>
          <p:cNvPr id="221" name="Google Shape;221;p30"/>
          <p:cNvSpPr txBox="1"/>
          <p:nvPr>
            <p:ph idx="1" type="body"/>
          </p:nvPr>
        </p:nvSpPr>
        <p:spPr>
          <a:xfrm>
            <a:off x="173183" y="1316198"/>
            <a:ext cx="8878454" cy="4918347"/>
          </a:xfrm>
          <a:prstGeom prst="rect">
            <a:avLst/>
          </a:prstGeom>
          <a:noFill/>
          <a:ln>
            <a:noFill/>
          </a:ln>
        </p:spPr>
        <p:txBody>
          <a:bodyPr anchorCtr="0" anchor="t" bIns="45700" lIns="91425" spcFirstLastPara="1" rIns="91425" wrap="square" tIns="45700">
            <a:noAutofit/>
          </a:bodyPr>
          <a:lstStyle/>
          <a:p>
            <a:pPr indent="-342900" lvl="1" marL="342900" rtl="0" algn="l">
              <a:lnSpc>
                <a:spcPct val="100000"/>
              </a:lnSpc>
              <a:spcBef>
                <a:spcPts val="480"/>
              </a:spcBef>
              <a:spcAft>
                <a:spcPts val="0"/>
              </a:spcAft>
              <a:buSzPts val="2400"/>
              <a:buChar char="–"/>
            </a:pPr>
            <a:r>
              <a:rPr b="1" lang="en-US"/>
              <a:t>Web Hosting: </a:t>
            </a:r>
            <a:r>
              <a:rPr lang="en-US" u="sng">
                <a:solidFill>
                  <a:schemeClr val="hlink"/>
                </a:solidFill>
                <a:hlinkClick r:id="rId3"/>
              </a:rPr>
              <a:t>https://getontheweb.ncsu.edu/</a:t>
            </a:r>
            <a:endParaRPr b="1"/>
          </a:p>
          <a:p>
            <a:pPr indent="-342900" lvl="1" marL="342900" rtl="0" algn="l">
              <a:lnSpc>
                <a:spcPct val="100000"/>
              </a:lnSpc>
              <a:spcBef>
                <a:spcPts val="480"/>
              </a:spcBef>
              <a:spcAft>
                <a:spcPts val="0"/>
              </a:spcAft>
              <a:buSzPts val="2400"/>
              <a:buChar char="–"/>
            </a:pPr>
            <a:r>
              <a:rPr b="1" lang="en-US"/>
              <a:t>CSC IT offers Virtual Machines </a:t>
            </a:r>
            <a:r>
              <a:rPr lang="en-US"/>
              <a:t>for research and instruction: Faculty/advisor must submit request to </a:t>
            </a:r>
            <a:r>
              <a:rPr b="1" lang="en-US" u="sng">
                <a:solidFill>
                  <a:srgbClr val="538CD5"/>
                </a:solidFill>
              </a:rPr>
              <a:t>csc_help@ncsu.edu</a:t>
            </a:r>
            <a:endParaRPr b="1" u="sng">
              <a:solidFill>
                <a:srgbClr val="538CD5"/>
              </a:solidFill>
            </a:endParaRPr>
          </a:p>
          <a:p>
            <a:pPr indent="-342900" lvl="1" marL="342900" rtl="0" algn="l">
              <a:lnSpc>
                <a:spcPct val="100000"/>
              </a:lnSpc>
              <a:spcBef>
                <a:spcPts val="480"/>
              </a:spcBef>
              <a:spcAft>
                <a:spcPts val="0"/>
              </a:spcAft>
              <a:buClr>
                <a:schemeClr val="dk1"/>
              </a:buClr>
              <a:buSzPts val="2400"/>
              <a:buFont typeface="Arial"/>
              <a:buChar char="•"/>
            </a:pPr>
            <a:r>
              <a:rPr b="1" lang="en-US"/>
              <a:t>github.ncsu.edu</a:t>
            </a:r>
            <a:r>
              <a:rPr lang="en-US"/>
              <a:t> “enterprise”– available to students and faculty </a:t>
            </a:r>
            <a:endParaRPr u="sng">
              <a:solidFill>
                <a:srgbClr val="FF0000"/>
              </a:solidFill>
            </a:endParaRPr>
          </a:p>
          <a:p>
            <a:pPr indent="-342900" lvl="0" marL="342900" rtl="0" algn="l">
              <a:lnSpc>
                <a:spcPct val="100000"/>
              </a:lnSpc>
              <a:spcBef>
                <a:spcPts val="480"/>
              </a:spcBef>
              <a:spcAft>
                <a:spcPts val="0"/>
              </a:spcAft>
              <a:buClr>
                <a:schemeClr val="dk1"/>
              </a:buClr>
              <a:buSzPts val="2400"/>
              <a:buChar char="•"/>
            </a:pPr>
            <a:r>
              <a:rPr b="1" lang="en-US"/>
              <a:t>VCL: NCSU Virtual Computing Lab</a:t>
            </a:r>
            <a:br>
              <a:rPr b="1" lang="en-US"/>
            </a:br>
            <a:r>
              <a:rPr lang="en-US"/>
              <a:t>An On-demand remote access service to reserve a computer with a desired set of applications for yourself.</a:t>
            </a:r>
            <a:endParaRPr/>
          </a:p>
          <a:p>
            <a:pPr indent="-342900" lvl="0" marL="342900" rtl="0" algn="l">
              <a:lnSpc>
                <a:spcPct val="100000"/>
              </a:lnSpc>
              <a:spcBef>
                <a:spcPts val="480"/>
              </a:spcBef>
              <a:spcAft>
                <a:spcPts val="0"/>
              </a:spcAft>
              <a:buClr>
                <a:schemeClr val="dk1"/>
              </a:buClr>
              <a:buSzPts val="2400"/>
              <a:buChar char="•"/>
            </a:pPr>
            <a:r>
              <a:rPr b="1" lang="en-US"/>
              <a:t>AWS </a:t>
            </a:r>
            <a:endParaRPr b="1"/>
          </a:p>
          <a:p>
            <a:pPr indent="-342900" lvl="0" marL="342900" rtl="0" algn="l">
              <a:lnSpc>
                <a:spcPct val="100000"/>
              </a:lnSpc>
              <a:spcBef>
                <a:spcPts val="480"/>
              </a:spcBef>
              <a:spcAft>
                <a:spcPts val="0"/>
              </a:spcAft>
              <a:buClr>
                <a:schemeClr val="dk1"/>
              </a:buClr>
              <a:buSzPts val="2400"/>
              <a:buChar char="•"/>
            </a:pPr>
            <a:r>
              <a:rPr b="1" lang="en-US"/>
              <a:t>Microsoft Azure Cloud Services</a:t>
            </a:r>
            <a:endParaRPr b="1"/>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1">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1">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1">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31"/>
          <p:cNvSpPr txBox="1"/>
          <p:nvPr>
            <p:ph type="title"/>
          </p:nvPr>
        </p:nvSpPr>
        <p:spPr>
          <a:xfrm>
            <a:off x="457200" y="565308"/>
            <a:ext cx="8229600" cy="10683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t>Cloud Services (Continued…)</a:t>
            </a:r>
            <a:endParaRPr/>
          </a:p>
        </p:txBody>
      </p:sp>
      <p:sp>
        <p:nvSpPr>
          <p:cNvPr id="228" name="Google Shape;228;p31"/>
          <p:cNvSpPr txBox="1"/>
          <p:nvPr>
            <p:ph idx="1" type="body"/>
          </p:nvPr>
        </p:nvSpPr>
        <p:spPr>
          <a:xfrm>
            <a:off x="457200" y="1346201"/>
            <a:ext cx="8229600" cy="5276850"/>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chemeClr val="dk1"/>
              </a:buClr>
              <a:buSzPts val="2400"/>
              <a:buChar char="•"/>
            </a:pPr>
            <a:r>
              <a:rPr b="1" lang="en-US"/>
              <a:t>On-Campus High Performance Computing (HPC)</a:t>
            </a:r>
            <a:r>
              <a:rPr lang="en-US"/>
              <a:t>: </a:t>
            </a:r>
            <a:r>
              <a:rPr lang="en-US" u="sng">
                <a:solidFill>
                  <a:schemeClr val="hlink"/>
                </a:solidFill>
                <a:hlinkClick r:id="rId3"/>
              </a:rPr>
              <a:t>http://hpc.ncsu.edu</a:t>
            </a:r>
            <a:endParaRPr/>
          </a:p>
          <a:p>
            <a:pPr indent="-285750" lvl="1" marL="742950" rtl="0" algn="l">
              <a:lnSpc>
                <a:spcPct val="100000"/>
              </a:lnSpc>
              <a:spcBef>
                <a:spcPts val="480"/>
              </a:spcBef>
              <a:spcAft>
                <a:spcPts val="0"/>
              </a:spcAft>
              <a:buClr>
                <a:schemeClr val="dk1"/>
              </a:buClr>
              <a:buSzPts val="2400"/>
              <a:buChar char="–"/>
            </a:pPr>
            <a:r>
              <a:rPr lang="en-US"/>
              <a:t>Cluster resources to support research &amp; instruction</a:t>
            </a:r>
            <a:endParaRPr/>
          </a:p>
          <a:p>
            <a:pPr indent="-285750" lvl="1" marL="742950" rtl="0" algn="l">
              <a:lnSpc>
                <a:spcPct val="100000"/>
              </a:lnSpc>
              <a:spcBef>
                <a:spcPts val="480"/>
              </a:spcBef>
              <a:spcAft>
                <a:spcPts val="0"/>
              </a:spcAft>
              <a:buClr>
                <a:schemeClr val="dk1"/>
              </a:buClr>
              <a:buSzPts val="2400"/>
              <a:buChar char="–"/>
            </a:pPr>
            <a:r>
              <a:rPr lang="en-US"/>
              <a:t>recommended for long running jobs (e.g 100+ cores for up to 48 hours)</a:t>
            </a:r>
            <a:endParaRPr/>
          </a:p>
          <a:p>
            <a:pPr indent="-285750" lvl="1" marL="742950" rtl="0" algn="l">
              <a:lnSpc>
                <a:spcPct val="100000"/>
              </a:lnSpc>
              <a:spcBef>
                <a:spcPts val="480"/>
              </a:spcBef>
              <a:spcAft>
                <a:spcPts val="0"/>
              </a:spcAft>
              <a:buClr>
                <a:schemeClr val="dk1"/>
              </a:buClr>
              <a:buSzPts val="2400"/>
              <a:buChar char="–"/>
            </a:pPr>
            <a:r>
              <a:rPr lang="en-US"/>
              <a:t>Advisor/Faculty creates a project with HPC</a:t>
            </a:r>
            <a:endParaRPr/>
          </a:p>
          <a:p>
            <a:pPr indent="-285750" lvl="1" marL="742950" rtl="0" algn="l">
              <a:lnSpc>
                <a:spcPct val="100000"/>
              </a:lnSpc>
              <a:spcBef>
                <a:spcPts val="480"/>
              </a:spcBef>
              <a:spcAft>
                <a:spcPts val="0"/>
              </a:spcAft>
              <a:buClr>
                <a:schemeClr val="dk1"/>
              </a:buClr>
              <a:buSzPts val="2400"/>
              <a:buChar char="–"/>
            </a:pPr>
            <a:r>
              <a:rPr lang="en-US"/>
              <a:t>Advisor/Faculty grants student access</a:t>
            </a:r>
            <a:endParaRPr>
              <a:highlight>
                <a:srgbClr val="FFFFFF"/>
              </a:highlight>
            </a:endParaRPr>
          </a:p>
          <a:p>
            <a:pPr indent="-285750" lvl="0" marL="285750" rtl="0" algn="l">
              <a:lnSpc>
                <a:spcPct val="100000"/>
              </a:lnSpc>
              <a:spcBef>
                <a:spcPts val="480"/>
              </a:spcBef>
              <a:spcAft>
                <a:spcPts val="0"/>
              </a:spcAft>
              <a:buSzPts val="2400"/>
              <a:buChar char="–"/>
            </a:pPr>
            <a:r>
              <a:rPr lang="en-US">
                <a:highlight>
                  <a:srgbClr val="FFFFFF"/>
                </a:highlight>
              </a:rPr>
              <a:t>CSC Professor Frank Mueller ARC Cluster: </a:t>
            </a:r>
            <a:r>
              <a:rPr lang="en-US" u="sng">
                <a:solidFill>
                  <a:schemeClr val="hlink"/>
                </a:solidFill>
                <a:highlight>
                  <a:srgbClr val="FFFFFF"/>
                </a:highlight>
                <a:hlinkClick r:id="rId4"/>
              </a:rPr>
              <a:t>https://arcb.csc.ncsu.edu/~mueller/cluster/arc/</a:t>
            </a:r>
            <a:endParaRPr>
              <a:highlight>
                <a:srgbClr val="FFFFFF"/>
              </a:highlight>
            </a:endParaRPr>
          </a:p>
          <a:p>
            <a:pPr indent="-285750" lvl="1" marL="742950" rtl="0" algn="l">
              <a:lnSpc>
                <a:spcPct val="100000"/>
              </a:lnSpc>
              <a:spcBef>
                <a:spcPts val="480"/>
              </a:spcBef>
              <a:spcAft>
                <a:spcPts val="0"/>
              </a:spcAft>
              <a:buSzPts val="2400"/>
              <a:buChar char="–"/>
            </a:pPr>
            <a:r>
              <a:rPr lang="en-US">
                <a:highlight>
                  <a:srgbClr val="FFFFFF"/>
                </a:highlight>
              </a:rPr>
              <a:t>Contact: arcusers@lists.ncsu.edu</a:t>
            </a:r>
            <a:endParaRPr>
              <a:highlight>
                <a:srgbClr val="FFFFFF"/>
              </a:high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32"/>
          <p:cNvSpPr txBox="1"/>
          <p:nvPr>
            <p:ph type="title"/>
          </p:nvPr>
        </p:nvSpPr>
        <p:spPr>
          <a:xfrm>
            <a:off x="457200" y="565308"/>
            <a:ext cx="8229600" cy="476839"/>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t>Software</a:t>
            </a:r>
            <a:endParaRPr/>
          </a:p>
        </p:txBody>
      </p:sp>
      <p:sp>
        <p:nvSpPr>
          <p:cNvPr id="234" name="Google Shape;234;p32"/>
          <p:cNvSpPr txBox="1"/>
          <p:nvPr>
            <p:ph idx="1" type="body"/>
          </p:nvPr>
        </p:nvSpPr>
        <p:spPr>
          <a:xfrm>
            <a:off x="457200" y="1440907"/>
            <a:ext cx="8229600" cy="4911767"/>
          </a:xfrm>
          <a:prstGeom prst="rect">
            <a:avLst/>
          </a:prstGeom>
          <a:noFill/>
          <a:ln>
            <a:noFill/>
          </a:ln>
        </p:spPr>
        <p:txBody>
          <a:bodyPr anchorCtr="0" anchor="t" bIns="45700" lIns="91425" spcFirstLastPara="1" rIns="91425" wrap="square" tIns="45700">
            <a:noAutofit/>
          </a:bodyPr>
          <a:lstStyle/>
          <a:p>
            <a:pPr indent="-330200" lvl="0" marL="342900" rtl="0" algn="l">
              <a:lnSpc>
                <a:spcPct val="100000"/>
              </a:lnSpc>
              <a:spcBef>
                <a:spcPts val="480"/>
              </a:spcBef>
              <a:spcAft>
                <a:spcPts val="0"/>
              </a:spcAft>
              <a:buSzPts val="2200"/>
              <a:buChar char="•"/>
            </a:pPr>
            <a:r>
              <a:rPr b="1" lang="en-US" sz="2000" u="sng"/>
              <a:t>Google Apps @ NC STATE</a:t>
            </a:r>
            <a:r>
              <a:rPr b="1" lang="en-US" sz="2000" u="sng">
                <a:solidFill>
                  <a:schemeClr val="hlink"/>
                </a:solidFill>
              </a:rPr>
              <a:t> (cloud)</a:t>
            </a:r>
            <a:endParaRPr b="1" sz="2000" u="sng">
              <a:solidFill>
                <a:schemeClr val="hlink"/>
              </a:solidFill>
            </a:endParaRPr>
          </a:p>
          <a:p>
            <a:pPr indent="-330200" lvl="0" marL="342900" rtl="0" algn="l">
              <a:lnSpc>
                <a:spcPct val="100000"/>
              </a:lnSpc>
              <a:spcBef>
                <a:spcPts val="480"/>
              </a:spcBef>
              <a:spcAft>
                <a:spcPts val="0"/>
              </a:spcAft>
              <a:buSzPts val="2200"/>
              <a:buChar char="•"/>
            </a:pPr>
            <a:r>
              <a:rPr lang="en-US" sz="2000"/>
              <a:t>Zoom: </a:t>
            </a:r>
            <a:r>
              <a:rPr lang="en-US" sz="2000" u="sng">
                <a:solidFill>
                  <a:schemeClr val="hlink"/>
                </a:solidFill>
                <a:hlinkClick r:id="rId3"/>
              </a:rPr>
              <a:t>https://ncsu.zoom.us/</a:t>
            </a:r>
            <a:endParaRPr sz="2000"/>
          </a:p>
          <a:p>
            <a:pPr indent="-330200" lvl="0" marL="342900" rtl="0" algn="l">
              <a:lnSpc>
                <a:spcPct val="100000"/>
              </a:lnSpc>
              <a:spcBef>
                <a:spcPts val="480"/>
              </a:spcBef>
              <a:spcAft>
                <a:spcPts val="0"/>
              </a:spcAft>
              <a:buClr>
                <a:schemeClr val="dk1"/>
              </a:buClr>
              <a:buSzPts val="2200"/>
              <a:buChar char="•"/>
            </a:pPr>
            <a:r>
              <a:rPr b="1" lang="en-US" sz="2200"/>
              <a:t>Microsoft Azure Dev Tools (formerly DreamSpark </a:t>
            </a:r>
            <a:r>
              <a:rPr lang="en-US" sz="2200"/>
              <a:t>– available to students and faculty: </a:t>
            </a:r>
            <a:r>
              <a:rPr lang="en-US" sz="2200" u="sng">
                <a:solidFill>
                  <a:schemeClr val="hlink"/>
                </a:solidFill>
                <a:hlinkClick r:id="rId4"/>
              </a:rPr>
              <a:t>https://it.engr.ncsu.edu/get-software/engineering-software/ms-azure-dev-tools-for-teaching/</a:t>
            </a:r>
            <a:endParaRPr sz="2200" u="sng">
              <a:solidFill>
                <a:schemeClr val="hlink"/>
              </a:solidFill>
            </a:endParaRPr>
          </a:p>
          <a:p>
            <a:pPr indent="-330200" lvl="1" marL="800100" rtl="0" algn="l">
              <a:lnSpc>
                <a:spcPct val="100000"/>
              </a:lnSpc>
              <a:spcBef>
                <a:spcPts val="480"/>
              </a:spcBef>
              <a:spcAft>
                <a:spcPts val="0"/>
              </a:spcAft>
              <a:buSzPts val="2200"/>
              <a:buChar char="•"/>
            </a:pPr>
            <a:r>
              <a:rPr lang="en-US" sz="2200"/>
              <a:t>Download for free: Visual Studio, .NET Framework, Visio, Project, Win OS</a:t>
            </a:r>
            <a:endParaRPr/>
          </a:p>
          <a:p>
            <a:pPr indent="-342900" lvl="0" marL="355600" rtl="0" algn="l">
              <a:lnSpc>
                <a:spcPct val="100000"/>
              </a:lnSpc>
              <a:spcBef>
                <a:spcPts val="480"/>
              </a:spcBef>
              <a:spcAft>
                <a:spcPts val="0"/>
              </a:spcAft>
              <a:buSzPts val="2200"/>
              <a:buChar char="•"/>
            </a:pPr>
            <a:r>
              <a:rPr b="1" lang="en-US" sz="2200"/>
              <a:t>MS Office 365 </a:t>
            </a:r>
            <a:r>
              <a:rPr lang="en-US" sz="2200"/>
              <a:t> – free for students, faculty, &amp; staff: </a:t>
            </a:r>
            <a:r>
              <a:rPr lang="en-US" sz="2200" u="sng">
                <a:solidFill>
                  <a:schemeClr val="hlink"/>
                </a:solidFill>
                <a:hlinkClick r:id="rId5"/>
              </a:rPr>
              <a:t>https://oit.ncsu.edu/office-365/</a:t>
            </a:r>
            <a:endParaRPr sz="2200"/>
          </a:p>
          <a:p>
            <a:pPr indent="0" lvl="0" marL="0" rtl="0" algn="l">
              <a:lnSpc>
                <a:spcPct val="100000"/>
              </a:lnSpc>
              <a:spcBef>
                <a:spcPts val="480"/>
              </a:spcBef>
              <a:spcAft>
                <a:spcPts val="0"/>
              </a:spcAft>
              <a:buNone/>
            </a:pPr>
            <a:r>
              <a:t/>
            </a:r>
            <a:endParaRPr sz="2200"/>
          </a:p>
          <a:p>
            <a:pPr indent="0" lvl="1" marL="469900" rtl="0" algn="l">
              <a:lnSpc>
                <a:spcPct val="100000"/>
              </a:lnSpc>
              <a:spcBef>
                <a:spcPts val="480"/>
              </a:spcBef>
              <a:spcAft>
                <a:spcPts val="0"/>
              </a:spcAft>
              <a:buSzPts val="2200"/>
              <a:buNone/>
            </a:pPr>
            <a:r>
              <a:t/>
            </a:r>
            <a:endParaRPr sz="2200"/>
          </a:p>
          <a:p>
            <a:pPr indent="-190500" lvl="0" marL="342900" rtl="0" algn="l">
              <a:lnSpc>
                <a:spcPct val="100000"/>
              </a:lnSpc>
              <a:spcBef>
                <a:spcPts val="480"/>
              </a:spcBef>
              <a:spcAft>
                <a:spcPts val="0"/>
              </a:spcAft>
              <a:buClr>
                <a:schemeClr val="dk1"/>
              </a:buClr>
              <a:buSzPts val="2200"/>
              <a:buNone/>
            </a:pPr>
            <a:r>
              <a:t/>
            </a:r>
            <a:endParaRPr sz="22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33"/>
          <p:cNvSpPr txBox="1"/>
          <p:nvPr>
            <p:ph type="title"/>
          </p:nvPr>
        </p:nvSpPr>
        <p:spPr>
          <a:xfrm>
            <a:off x="457200" y="867816"/>
            <a:ext cx="8229600" cy="476839"/>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t>Software (Cont’d)</a:t>
            </a:r>
            <a:endParaRPr/>
          </a:p>
        </p:txBody>
      </p:sp>
      <p:sp>
        <p:nvSpPr>
          <p:cNvPr id="240" name="Google Shape;240;p33"/>
          <p:cNvSpPr txBox="1"/>
          <p:nvPr>
            <p:ph idx="1" type="body"/>
          </p:nvPr>
        </p:nvSpPr>
        <p:spPr>
          <a:xfrm>
            <a:off x="457200" y="1835675"/>
            <a:ext cx="8229600" cy="4812632"/>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480"/>
              </a:spcBef>
              <a:spcAft>
                <a:spcPts val="0"/>
              </a:spcAft>
              <a:buClr>
                <a:schemeClr val="dk1"/>
              </a:buClr>
              <a:buSzPts val="2400"/>
              <a:buChar char="•"/>
            </a:pPr>
            <a:r>
              <a:rPr lang="en-US"/>
              <a:t>Server class software: MariaDB, Docker Containers, Jenkins,…</a:t>
            </a:r>
            <a:endParaRPr/>
          </a:p>
          <a:p>
            <a:pPr indent="-342900" lvl="0" marL="342900" rtl="0" algn="l">
              <a:lnSpc>
                <a:spcPct val="100000"/>
              </a:lnSpc>
              <a:spcBef>
                <a:spcPts val="480"/>
              </a:spcBef>
              <a:spcAft>
                <a:spcPts val="0"/>
              </a:spcAft>
              <a:buClr>
                <a:schemeClr val="dk1"/>
              </a:buClr>
              <a:buSzPts val="2400"/>
              <a:buChar char="•"/>
            </a:pPr>
            <a:r>
              <a:rPr lang="en-US"/>
              <a:t>Overleaf: </a:t>
            </a:r>
            <a:r>
              <a:rPr lang="en-US" u="sng">
                <a:solidFill>
                  <a:schemeClr val="hlink"/>
                </a:solidFill>
                <a:hlinkClick r:id="rId3"/>
              </a:rPr>
              <a:t>https://www.overleaf.com/edu/ncsu</a:t>
            </a:r>
            <a:endParaRPr u="sng">
              <a:solidFill>
                <a:schemeClr val="hlink"/>
              </a:solidFill>
            </a:endParaRPr>
          </a:p>
          <a:p>
            <a:pPr indent="-342900" lvl="1" marL="800100" rtl="0" algn="l">
              <a:lnSpc>
                <a:spcPct val="100000"/>
              </a:lnSpc>
              <a:spcBef>
                <a:spcPts val="480"/>
              </a:spcBef>
              <a:spcAft>
                <a:spcPts val="0"/>
              </a:spcAft>
              <a:buSzPts val="2400"/>
              <a:buChar char="•"/>
            </a:pPr>
            <a:r>
              <a:rPr lang="en-US"/>
              <a:t>Online LateX Editor</a:t>
            </a:r>
            <a:endParaRPr/>
          </a:p>
          <a:p>
            <a:pPr indent="-342900" lvl="0" marL="457200" rtl="0" algn="l">
              <a:lnSpc>
                <a:spcPct val="100000"/>
              </a:lnSpc>
              <a:spcBef>
                <a:spcPts val="480"/>
              </a:spcBef>
              <a:spcAft>
                <a:spcPts val="0"/>
              </a:spcAft>
              <a:buSzPts val="1800"/>
              <a:buChar char="•"/>
            </a:pPr>
            <a:r>
              <a:rPr lang="en-US"/>
              <a:t>Grammarly Pro for PhDs</a:t>
            </a:r>
            <a:endParaRPr/>
          </a:p>
          <a:p>
            <a:pPr indent="-330200" lvl="0" marL="342900" rtl="0" algn="l">
              <a:lnSpc>
                <a:spcPct val="100000"/>
              </a:lnSpc>
              <a:spcBef>
                <a:spcPts val="480"/>
              </a:spcBef>
              <a:spcAft>
                <a:spcPts val="0"/>
              </a:spcAft>
              <a:buClr>
                <a:schemeClr val="dk1"/>
              </a:buClr>
              <a:buSzPts val="2200"/>
              <a:buChar char="•"/>
            </a:pPr>
            <a:r>
              <a:rPr lang="en-US" sz="2200">
                <a:solidFill>
                  <a:schemeClr val="dk1"/>
                </a:solidFill>
              </a:rPr>
              <a:t>For additional software: </a:t>
            </a:r>
            <a:r>
              <a:rPr lang="en-US" sz="2200" u="sng">
                <a:solidFill>
                  <a:schemeClr val="hlink"/>
                </a:solidFill>
                <a:hlinkClick r:id="rId4"/>
              </a:rPr>
              <a:t>http://software.ncsu.edu/</a:t>
            </a:r>
            <a:endParaRPr/>
          </a:p>
          <a:p>
            <a:pPr indent="-190500" lvl="0" marL="342900" rtl="0" algn="l">
              <a:lnSpc>
                <a:spcPct val="100000"/>
              </a:lnSpc>
              <a:spcBef>
                <a:spcPts val="480"/>
              </a:spcBef>
              <a:spcAft>
                <a:spcPts val="0"/>
              </a:spcAft>
              <a:buSzPts val="2400"/>
              <a:buNone/>
            </a:pPr>
            <a:r>
              <a:t/>
            </a:r>
            <a:endParaRPr/>
          </a:p>
          <a:p>
            <a:pPr indent="0" lvl="1" marL="431800" rtl="0" algn="l">
              <a:lnSpc>
                <a:spcPct val="100000"/>
              </a:lnSpc>
              <a:spcBef>
                <a:spcPts val="480"/>
              </a:spcBef>
              <a:spcAft>
                <a:spcPts val="0"/>
              </a:spcAft>
              <a:buSzPts val="2200"/>
              <a:buNone/>
            </a:pPr>
            <a:r>
              <a:t/>
            </a:r>
            <a:endParaRPr sz="22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34"/>
          <p:cNvSpPr txBox="1"/>
          <p:nvPr>
            <p:ph type="title"/>
          </p:nvPr>
        </p:nvSpPr>
        <p:spPr>
          <a:xfrm>
            <a:off x="457200" y="565308"/>
            <a:ext cx="8229600" cy="10683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AI</a:t>
            </a:r>
            <a:endParaRPr/>
          </a:p>
        </p:txBody>
      </p:sp>
      <p:sp>
        <p:nvSpPr>
          <p:cNvPr id="247" name="Google Shape;247;p34"/>
          <p:cNvSpPr txBox="1"/>
          <p:nvPr>
            <p:ph idx="1" type="body"/>
          </p:nvPr>
        </p:nvSpPr>
        <p:spPr>
          <a:xfrm>
            <a:off x="360200" y="1353526"/>
            <a:ext cx="8229600" cy="5178600"/>
          </a:xfrm>
          <a:prstGeom prst="rect">
            <a:avLst/>
          </a:prstGeom>
        </p:spPr>
        <p:txBody>
          <a:bodyPr anchorCtr="0" anchor="t" bIns="45700" lIns="91425" spcFirstLastPara="1" rIns="91425" wrap="square" tIns="45700">
            <a:noAutofit/>
          </a:bodyPr>
          <a:lstStyle/>
          <a:p>
            <a:pPr indent="-355600" lvl="0" marL="457200" rtl="0" algn="l">
              <a:spcBef>
                <a:spcPts val="480"/>
              </a:spcBef>
              <a:spcAft>
                <a:spcPts val="0"/>
              </a:spcAft>
              <a:buClr>
                <a:schemeClr val="hlink"/>
              </a:buClr>
              <a:buSzPts val="2000"/>
              <a:buChar char="•"/>
            </a:pPr>
            <a:r>
              <a:rPr b="1" lang="en-US" sz="2000" u="sng">
                <a:solidFill>
                  <a:srgbClr val="111111"/>
                </a:solidFill>
              </a:rPr>
              <a:t>Google AI Pro for Education:</a:t>
            </a:r>
            <a:r>
              <a:rPr b="1" lang="en-US" sz="2000" u="sng">
                <a:solidFill>
                  <a:schemeClr val="hlink"/>
                </a:solidFill>
              </a:rPr>
              <a:t> </a:t>
            </a:r>
            <a:r>
              <a:rPr lang="en-US">
                <a:solidFill>
                  <a:srgbClr val="111111"/>
                </a:solidFill>
                <a:highlight>
                  <a:srgbClr val="FFFFFF"/>
                </a:highlight>
              </a:rPr>
              <a:t>The paid version of Google Gemini. It includes expanded image and video generation, Deep Research reports and NotebookLM notebooks. It also includes scheduled actions and more Workspace integrations.</a:t>
            </a:r>
            <a:endParaRPr b="1" u="sng">
              <a:solidFill>
                <a:schemeClr val="hlink"/>
              </a:solidFill>
            </a:endParaRPr>
          </a:p>
          <a:p>
            <a:pPr indent="-342900" lvl="0" marL="457200" rtl="0" algn="l">
              <a:spcBef>
                <a:spcPts val="480"/>
              </a:spcBef>
              <a:spcAft>
                <a:spcPts val="0"/>
              </a:spcAft>
              <a:buSzPts val="1800"/>
              <a:buChar char="•"/>
            </a:pPr>
            <a:r>
              <a:rPr b="1" lang="en-US" sz="2200"/>
              <a:t>Approved AI tools:</a:t>
            </a:r>
            <a:r>
              <a:rPr lang="en-US" sz="2200"/>
              <a:t> </a:t>
            </a:r>
            <a:endParaRPr sz="2200"/>
          </a:p>
          <a:p>
            <a:pPr indent="-342900" lvl="1" marL="914400" rtl="0" algn="l">
              <a:spcBef>
                <a:spcPts val="480"/>
              </a:spcBef>
              <a:spcAft>
                <a:spcPts val="0"/>
              </a:spcAft>
              <a:buSzPts val="1800"/>
              <a:buChar char="–"/>
            </a:pPr>
            <a:r>
              <a:rPr lang="en-US" sz="2200"/>
              <a:t>ChatGPT Business/Enterprise, Claude Team/Enterprise, MS Copilot for M365, Google AI Pro for education (already paid)</a:t>
            </a:r>
            <a:endParaRPr sz="2200"/>
          </a:p>
          <a:p>
            <a:pPr indent="-342900" lvl="1" marL="914400" rtl="0" algn="l">
              <a:spcBef>
                <a:spcPts val="480"/>
              </a:spcBef>
              <a:spcAft>
                <a:spcPts val="0"/>
              </a:spcAft>
              <a:buSzPts val="1800"/>
              <a:buChar char="–"/>
            </a:pPr>
            <a:r>
              <a:rPr lang="en-US" sz="2200" u="sng">
                <a:solidFill>
                  <a:schemeClr val="hlink"/>
                </a:solidFill>
                <a:hlinkClick r:id="rId3"/>
              </a:rPr>
              <a:t>https://software.ncsu.edu/approved-ai-solutions/</a:t>
            </a:r>
            <a:endParaRPr/>
          </a:p>
          <a:p>
            <a:pPr indent="-342900" lvl="0" marL="457200" rtl="0" algn="l">
              <a:spcBef>
                <a:spcPts val="480"/>
              </a:spcBef>
              <a:spcAft>
                <a:spcPts val="0"/>
              </a:spcAft>
              <a:buSzPts val="1800"/>
              <a:buChar char="•"/>
            </a:pPr>
            <a:r>
              <a:rPr lang="en-US"/>
              <a:t>Mostly, all Free public versions of AI solutions such as Gemini, ChatGPT, Claude are </a:t>
            </a:r>
            <a:r>
              <a:rPr b="1" lang="en-US"/>
              <a:t>rejected</a:t>
            </a:r>
            <a:r>
              <a:rPr lang="en-US"/>
              <a:t> for institutional use</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35"/>
          <p:cNvSpPr txBox="1"/>
          <p:nvPr>
            <p:ph type="title"/>
          </p:nvPr>
        </p:nvSpPr>
        <p:spPr>
          <a:xfrm>
            <a:off x="457200" y="565308"/>
            <a:ext cx="8229600" cy="10683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US"/>
              <a:t>ITPC (IT Purchase Compliance)</a:t>
            </a:r>
            <a:endParaRPr/>
          </a:p>
        </p:txBody>
      </p:sp>
      <p:sp>
        <p:nvSpPr>
          <p:cNvPr id="254" name="Google Shape;254;p35"/>
          <p:cNvSpPr txBox="1"/>
          <p:nvPr>
            <p:ph idx="1" type="body"/>
          </p:nvPr>
        </p:nvSpPr>
        <p:spPr>
          <a:xfrm>
            <a:off x="457200" y="1731818"/>
            <a:ext cx="8229600" cy="43944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rPr lang="en-US" sz="2550">
                <a:solidFill>
                  <a:srgbClr val="333333"/>
                </a:solidFill>
                <a:highlight>
                  <a:srgbClr val="FFFFFF"/>
                </a:highlight>
              </a:rPr>
              <a:t>Before an IT purchase (e.g. software, cloud services) can be made at NC State, many products must go through an IT Purchase Compliance (ITPC) review to ensure they are compatible and compliant with university systems, processes and regulations. </a:t>
            </a:r>
            <a:r>
              <a:rPr b="1" lang="en-US" sz="2550">
                <a:solidFill>
                  <a:srgbClr val="333333"/>
                </a:solidFill>
                <a:highlight>
                  <a:srgbClr val="FFFFFF"/>
                </a:highlight>
              </a:rPr>
              <a:t>IT purchases must be reviewed annually.</a:t>
            </a:r>
            <a:endParaRPr b="1" sz="2550">
              <a:solidFill>
                <a:srgbClr val="333333"/>
              </a:solidFill>
              <a:highlight>
                <a:srgbClr val="FFFFFF"/>
              </a:highlight>
            </a:endParaRPr>
          </a:p>
          <a:p>
            <a:pPr indent="0" lvl="0" marL="0" rtl="0" algn="l">
              <a:spcBef>
                <a:spcPts val="360"/>
              </a:spcBef>
              <a:spcAft>
                <a:spcPts val="0"/>
              </a:spcAft>
              <a:buNone/>
            </a:pPr>
            <a:r>
              <a:t/>
            </a:r>
            <a:endParaRPr b="1" sz="2350">
              <a:solidFill>
                <a:srgbClr val="333333"/>
              </a:solidFill>
              <a:highlight>
                <a:srgbClr val="FFFFFF"/>
              </a:highlight>
            </a:endParaRPr>
          </a:p>
          <a:p>
            <a:pPr indent="0" lvl="0" marL="0" rtl="0" algn="ctr">
              <a:spcBef>
                <a:spcPts val="360"/>
              </a:spcBef>
              <a:spcAft>
                <a:spcPts val="0"/>
              </a:spcAft>
              <a:buNone/>
            </a:pPr>
            <a:r>
              <a:rPr b="1" lang="en-US" sz="2550" u="sng">
                <a:solidFill>
                  <a:schemeClr val="hlink"/>
                </a:solidFill>
                <a:highlight>
                  <a:srgbClr val="FFFFFF"/>
                </a:highlight>
                <a:hlinkClick r:id="rId3"/>
              </a:rPr>
              <a:t>https://software.ncsu.edu/it-purchase-compliance/</a:t>
            </a:r>
            <a:endParaRPr b="1" sz="2550">
              <a:solidFill>
                <a:srgbClr val="333333"/>
              </a:solidFill>
              <a:highlight>
                <a:srgbClr val="FFFFFF"/>
              </a:high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36"/>
          <p:cNvSpPr/>
          <p:nvPr/>
        </p:nvSpPr>
        <p:spPr>
          <a:xfrm>
            <a:off x="46183" y="2609270"/>
            <a:ext cx="9063182" cy="2135909"/>
          </a:xfrm>
          <a:prstGeom prst="rect">
            <a:avLst/>
          </a:prstGeom>
          <a:solidFill>
            <a:srgbClr val="BE0004"/>
          </a:solidFill>
          <a:ln cap="flat" cmpd="sng" w="9525">
            <a:solidFill>
              <a:srgbClr val="4A7DBA"/>
            </a:solidFill>
            <a:prstDash val="solid"/>
            <a:round/>
            <a:headEnd len="sm" w="sm" type="none"/>
            <a:tailEnd len="sm" w="sm" type="none"/>
          </a:ln>
          <a:effectLst>
            <a:outerShdw blurRad="40000" rotWithShape="0" dir="5400000" dist="23000">
              <a:srgbClr val="000000">
                <a:alpha val="3451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61" name="Google Shape;261;p36"/>
          <p:cNvSpPr txBox="1"/>
          <p:nvPr>
            <p:ph type="title"/>
          </p:nvPr>
        </p:nvSpPr>
        <p:spPr>
          <a:xfrm>
            <a:off x="434110" y="3143031"/>
            <a:ext cx="8229600" cy="1068387"/>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solidFill>
                  <a:schemeClr val="lt1"/>
                </a:solidFill>
              </a:rPr>
              <a:t>NETWORKING</a:t>
            </a:r>
            <a:endParaRPr>
              <a:solidFill>
                <a:schemeClr val="lt1"/>
              </a:solidFill>
            </a:endParaRPr>
          </a:p>
        </p:txBody>
      </p:sp>
      <p:sp>
        <p:nvSpPr>
          <p:cNvPr id="262" name="Google Shape;262;p36"/>
          <p:cNvSpPr/>
          <p:nvPr/>
        </p:nvSpPr>
        <p:spPr>
          <a:xfrm>
            <a:off x="57753" y="2609276"/>
            <a:ext cx="912091" cy="2135903"/>
          </a:xfrm>
          <a:prstGeom prst="rect">
            <a:avLst/>
          </a:prstGeom>
          <a:solidFill>
            <a:srgbClr val="595959"/>
          </a:solidFill>
          <a:ln cap="flat" cmpd="sng" w="9525">
            <a:solidFill>
              <a:srgbClr val="4A7DBA"/>
            </a:solidFill>
            <a:prstDash val="solid"/>
            <a:round/>
            <a:headEnd len="sm" w="sm" type="none"/>
            <a:tailEnd len="sm" w="sm" type="none"/>
          </a:ln>
          <a:effectLst>
            <a:outerShdw blurRad="40000" rotWithShape="0" dir="5400000" dist="23000">
              <a:srgbClr val="000000">
                <a:alpha val="3451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37"/>
          <p:cNvSpPr txBox="1"/>
          <p:nvPr>
            <p:ph type="title"/>
          </p:nvPr>
        </p:nvSpPr>
        <p:spPr>
          <a:xfrm>
            <a:off x="457200" y="427172"/>
            <a:ext cx="8229600" cy="612327"/>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t>Networking</a:t>
            </a:r>
            <a:endParaRPr/>
          </a:p>
        </p:txBody>
      </p:sp>
      <p:sp>
        <p:nvSpPr>
          <p:cNvPr id="269" name="Google Shape;269;p37"/>
          <p:cNvSpPr txBox="1"/>
          <p:nvPr>
            <p:ph idx="1" type="body"/>
          </p:nvPr>
        </p:nvSpPr>
        <p:spPr>
          <a:xfrm>
            <a:off x="457200" y="946738"/>
            <a:ext cx="8229600" cy="5762534"/>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chemeClr val="dk1"/>
              </a:buClr>
              <a:buSzPts val="2400"/>
              <a:buChar char="•"/>
            </a:pPr>
            <a:r>
              <a:rPr b="1" lang="en-US" sz="1800"/>
              <a:t>Wireless (WiFi 6)</a:t>
            </a:r>
            <a:endParaRPr b="1" sz="1800"/>
          </a:p>
          <a:p>
            <a:pPr indent="-285750" lvl="1" marL="742950" rtl="0" algn="l">
              <a:lnSpc>
                <a:spcPct val="100000"/>
              </a:lnSpc>
              <a:spcBef>
                <a:spcPts val="480"/>
              </a:spcBef>
              <a:spcAft>
                <a:spcPts val="0"/>
              </a:spcAft>
              <a:buClr>
                <a:schemeClr val="dk1"/>
              </a:buClr>
              <a:buSzPts val="2400"/>
              <a:buChar char="–"/>
            </a:pPr>
            <a:r>
              <a:rPr lang="en-US" sz="1800"/>
              <a:t>Three main SSIDs</a:t>
            </a:r>
            <a:endParaRPr sz="1800"/>
          </a:p>
          <a:p>
            <a:pPr indent="-228600" lvl="2" marL="1143000" rtl="0" algn="l">
              <a:lnSpc>
                <a:spcPct val="100000"/>
              </a:lnSpc>
              <a:spcBef>
                <a:spcPts val="360"/>
              </a:spcBef>
              <a:spcAft>
                <a:spcPts val="0"/>
              </a:spcAft>
              <a:buClr>
                <a:schemeClr val="dk1"/>
              </a:buClr>
              <a:buSzPts val="1800"/>
              <a:buChar char="•"/>
            </a:pPr>
            <a:r>
              <a:rPr lang="en-US"/>
              <a:t>Eduroam (secured), NCSU, and NCSU-guest (web only)</a:t>
            </a:r>
            <a:endParaRPr/>
          </a:p>
          <a:p>
            <a:pPr indent="-342900" lvl="0" marL="342900" rtl="0" algn="l">
              <a:lnSpc>
                <a:spcPct val="100000"/>
              </a:lnSpc>
              <a:spcBef>
                <a:spcPts val="480"/>
              </a:spcBef>
              <a:spcAft>
                <a:spcPts val="0"/>
              </a:spcAft>
              <a:buClr>
                <a:schemeClr val="dk1"/>
              </a:buClr>
              <a:buSzPts val="2400"/>
              <a:buChar char="•"/>
            </a:pPr>
            <a:r>
              <a:rPr b="1" lang="en-US" sz="1800"/>
              <a:t>Eduroam</a:t>
            </a:r>
            <a:r>
              <a:rPr lang="en-US" sz="1800"/>
              <a:t> (</a:t>
            </a:r>
            <a:r>
              <a:rPr b="1" lang="en-US" sz="1800"/>
              <a:t>edu</a:t>
            </a:r>
            <a:r>
              <a:rPr lang="en-US" sz="1800"/>
              <a:t>cation </a:t>
            </a:r>
            <a:r>
              <a:rPr b="1" lang="en-US" sz="1800"/>
              <a:t>roam</a:t>
            </a:r>
            <a:r>
              <a:rPr lang="en-US" sz="1800"/>
              <a:t>ing)</a:t>
            </a:r>
            <a:endParaRPr sz="1800"/>
          </a:p>
          <a:p>
            <a:pPr indent="-285750" lvl="1" marL="742950" rtl="0" algn="l">
              <a:lnSpc>
                <a:spcPct val="100000"/>
              </a:lnSpc>
              <a:spcBef>
                <a:spcPts val="480"/>
              </a:spcBef>
              <a:spcAft>
                <a:spcPts val="0"/>
              </a:spcAft>
              <a:buClr>
                <a:schemeClr val="dk1"/>
              </a:buClr>
              <a:buSzPts val="2400"/>
              <a:buChar char="–"/>
            </a:pPr>
            <a:r>
              <a:rPr lang="en-US" sz="1800"/>
              <a:t>Free &amp; encrypted wireless service</a:t>
            </a:r>
            <a:endParaRPr sz="1800"/>
          </a:p>
          <a:p>
            <a:pPr indent="-285750" lvl="1" marL="742950" rtl="0" algn="l">
              <a:lnSpc>
                <a:spcPct val="100000"/>
              </a:lnSpc>
              <a:spcBef>
                <a:spcPts val="480"/>
              </a:spcBef>
              <a:spcAft>
                <a:spcPts val="0"/>
              </a:spcAft>
              <a:buClr>
                <a:schemeClr val="dk1"/>
              </a:buClr>
              <a:buSzPts val="2400"/>
              <a:buChar char="–"/>
            </a:pPr>
            <a:r>
              <a:rPr lang="en-US" sz="1800"/>
              <a:t>Uses certificate enrollment</a:t>
            </a:r>
            <a:endParaRPr sz="1800"/>
          </a:p>
          <a:p>
            <a:pPr indent="-285750" lvl="1" marL="742950" rtl="0" algn="l">
              <a:lnSpc>
                <a:spcPct val="100000"/>
              </a:lnSpc>
              <a:spcBef>
                <a:spcPts val="480"/>
              </a:spcBef>
              <a:spcAft>
                <a:spcPts val="0"/>
              </a:spcAft>
              <a:buClr>
                <a:schemeClr val="dk1"/>
              </a:buClr>
              <a:buSzPts val="2400"/>
              <a:buChar char="–"/>
            </a:pPr>
            <a:r>
              <a:rPr lang="en-US" sz="1800"/>
              <a:t>Certificate will allow you to securely connect on NCSU campus and participating institutions worldwide</a:t>
            </a:r>
            <a:endParaRPr sz="1800"/>
          </a:p>
          <a:p>
            <a:pPr indent="-285750" lvl="1" marL="742950" rtl="0" algn="l">
              <a:lnSpc>
                <a:spcPct val="100000"/>
              </a:lnSpc>
              <a:spcBef>
                <a:spcPts val="480"/>
              </a:spcBef>
              <a:spcAft>
                <a:spcPts val="0"/>
              </a:spcAft>
              <a:buClr>
                <a:schemeClr val="dk1"/>
              </a:buClr>
              <a:buSzPts val="2400"/>
              <a:buChar char="–"/>
            </a:pPr>
            <a:r>
              <a:rPr lang="en-US" sz="1800" u="sng">
                <a:solidFill>
                  <a:schemeClr val="hlink"/>
                </a:solidFill>
                <a:hlinkClick r:id="rId3"/>
              </a:rPr>
              <a:t>http://go.ncsu.edu/eduroam</a:t>
            </a:r>
            <a:endParaRPr sz="1800"/>
          </a:p>
          <a:p>
            <a:pPr indent="-342900" lvl="0" marL="342900" rtl="0" algn="l">
              <a:lnSpc>
                <a:spcPct val="100000"/>
              </a:lnSpc>
              <a:spcBef>
                <a:spcPts val="480"/>
              </a:spcBef>
              <a:spcAft>
                <a:spcPts val="0"/>
              </a:spcAft>
              <a:buClr>
                <a:schemeClr val="dk1"/>
              </a:buClr>
              <a:buSzPts val="2400"/>
              <a:buChar char="•"/>
            </a:pPr>
            <a:r>
              <a:rPr b="1" lang="en-US" sz="1800"/>
              <a:t>NCSU SSID</a:t>
            </a:r>
            <a:r>
              <a:rPr lang="en-US" sz="1800"/>
              <a:t> -  register your device via nomad.ncsu.edu</a:t>
            </a:r>
            <a:endParaRPr sz="1800"/>
          </a:p>
          <a:p>
            <a:pPr indent="-342900" lvl="0" marL="342900" rtl="0" algn="l">
              <a:lnSpc>
                <a:spcPct val="100000"/>
              </a:lnSpc>
              <a:spcBef>
                <a:spcPts val="480"/>
              </a:spcBef>
              <a:spcAft>
                <a:spcPts val="0"/>
              </a:spcAft>
              <a:buSzPts val="2400"/>
              <a:buChar char="•"/>
            </a:pPr>
            <a:r>
              <a:rPr lang="en-US" sz="1800"/>
              <a:t>We discourage use of 2.4GHz devices in CSC spaces</a:t>
            </a:r>
            <a:endParaRPr/>
          </a:p>
          <a:p>
            <a:pPr indent="-342900" lvl="0" marL="342900" rtl="0" algn="l">
              <a:lnSpc>
                <a:spcPct val="100000"/>
              </a:lnSpc>
              <a:spcBef>
                <a:spcPts val="480"/>
              </a:spcBef>
              <a:spcAft>
                <a:spcPts val="0"/>
              </a:spcAft>
              <a:buSzPts val="2400"/>
              <a:buChar char="•"/>
            </a:pPr>
            <a:r>
              <a:rPr lang="en-US" sz="1800"/>
              <a:t>If research requires use of 2.4GHz band, use channels 1, 6, and 11.</a:t>
            </a:r>
            <a:endParaRPr/>
          </a:p>
          <a:p>
            <a:pPr indent="-342900" lvl="0" marL="342900" rtl="0" algn="l">
              <a:lnSpc>
                <a:spcPct val="100000"/>
              </a:lnSpc>
              <a:spcBef>
                <a:spcPts val="480"/>
              </a:spcBef>
              <a:spcAft>
                <a:spcPts val="0"/>
              </a:spcAft>
              <a:buSzPts val="2400"/>
              <a:buChar char="•"/>
            </a:pPr>
            <a:r>
              <a:rPr lang="en-US" sz="1800"/>
              <a:t>Avoid using personal hotspots especially inside lecture rooms. These are know to create WiFi interference</a:t>
            </a:r>
            <a:endParaRPr sz="18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38"/>
          <p:cNvSpPr txBox="1"/>
          <p:nvPr>
            <p:ph type="title"/>
          </p:nvPr>
        </p:nvSpPr>
        <p:spPr>
          <a:xfrm>
            <a:off x="457200" y="427172"/>
            <a:ext cx="8229600" cy="612327"/>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t>Networking (continuation)</a:t>
            </a:r>
            <a:endParaRPr/>
          </a:p>
        </p:txBody>
      </p:sp>
      <p:sp>
        <p:nvSpPr>
          <p:cNvPr id="276" name="Google Shape;276;p38"/>
          <p:cNvSpPr txBox="1"/>
          <p:nvPr>
            <p:ph idx="1" type="body"/>
          </p:nvPr>
        </p:nvSpPr>
        <p:spPr>
          <a:xfrm>
            <a:off x="457200" y="1917700"/>
            <a:ext cx="8229600" cy="4513128"/>
          </a:xfrm>
          <a:prstGeom prst="rect">
            <a:avLst/>
          </a:prstGeom>
          <a:noFill/>
          <a:ln>
            <a:noFill/>
          </a:ln>
        </p:spPr>
        <p:txBody>
          <a:bodyPr anchorCtr="0" anchor="t" bIns="45700" lIns="91425" spcFirstLastPara="1" rIns="91425" wrap="square" tIns="45700">
            <a:noAutofit/>
          </a:bodyPr>
          <a:lstStyle/>
          <a:p>
            <a:pPr indent="-381000" lvl="0" marL="457200" rtl="0" algn="l">
              <a:spcBef>
                <a:spcPts val="480"/>
              </a:spcBef>
              <a:spcAft>
                <a:spcPts val="0"/>
              </a:spcAft>
              <a:buSzPts val="2400"/>
              <a:buChar char="•"/>
            </a:pPr>
            <a:r>
              <a:rPr lang="en-US" sz="1800"/>
              <a:t>Campus WiFi Etiquette: </a:t>
            </a:r>
            <a:r>
              <a:rPr lang="en-US" sz="1800" u="sng">
                <a:solidFill>
                  <a:schemeClr val="hlink"/>
                </a:solidFill>
                <a:hlinkClick r:id="rId3"/>
              </a:rPr>
              <a:t>https://wifi.ncsu.edu/etiquette/</a:t>
            </a:r>
            <a:endParaRPr sz="1800"/>
          </a:p>
          <a:p>
            <a:pPr indent="-381000" lvl="0" marL="457200" rtl="0" algn="l">
              <a:spcBef>
                <a:spcPts val="480"/>
              </a:spcBef>
              <a:spcAft>
                <a:spcPts val="0"/>
              </a:spcAft>
              <a:buSzPts val="2400"/>
              <a:buChar char="•"/>
            </a:pPr>
            <a:r>
              <a:rPr b="1" lang="en-US" sz="1800"/>
              <a:t>Wired</a:t>
            </a:r>
            <a:r>
              <a:rPr lang="en-US" sz="1800"/>
              <a:t> – Available to university-owned devices only.</a:t>
            </a:r>
            <a:endParaRPr sz="1800"/>
          </a:p>
          <a:p>
            <a:pPr indent="-342900" lvl="0" marL="457200" rtl="0" algn="l">
              <a:spcBef>
                <a:spcPts val="480"/>
              </a:spcBef>
              <a:spcAft>
                <a:spcPts val="0"/>
              </a:spcAft>
              <a:buSzPts val="1800"/>
              <a:buChar char="•"/>
            </a:pPr>
            <a:r>
              <a:rPr b="1" lang="en-US" sz="1800"/>
              <a:t>VPN</a:t>
            </a:r>
            <a:r>
              <a:rPr lang="en-US" sz="1800"/>
              <a:t> - vpn.ncsu.edu (requires 2FA)</a:t>
            </a:r>
            <a:endParaRPr/>
          </a:p>
          <a:p>
            <a:pPr indent="-304800" lvl="1" marL="800100" rtl="0" algn="l">
              <a:spcBef>
                <a:spcPts val="480"/>
              </a:spcBef>
              <a:spcAft>
                <a:spcPts val="0"/>
              </a:spcAft>
              <a:buSzPts val="1800"/>
              <a:buChar char="•"/>
            </a:pPr>
            <a:r>
              <a:rPr lang="en-US" sz="1800"/>
              <a:t>CISCO AnyConnect Client</a:t>
            </a:r>
            <a:endParaRPr/>
          </a:p>
          <a:p>
            <a:pPr indent="-342900" lvl="0" marL="342900" rtl="0" algn="l">
              <a:lnSpc>
                <a:spcPct val="100000"/>
              </a:lnSpc>
              <a:spcBef>
                <a:spcPts val="480"/>
              </a:spcBef>
              <a:spcAft>
                <a:spcPts val="0"/>
              </a:spcAft>
              <a:buSzPts val="2400"/>
              <a:buChar char="•"/>
            </a:pPr>
            <a:r>
              <a:rPr lang="en-US" sz="1800"/>
              <a:t>Must use VPN to remote into a host on campus if firewall permits it. </a:t>
            </a:r>
            <a:endParaRPr/>
          </a:p>
          <a:p>
            <a:pPr indent="0" lvl="0" marL="0" rtl="0" algn="l">
              <a:lnSpc>
                <a:spcPct val="100000"/>
              </a:lnSpc>
              <a:spcBef>
                <a:spcPts val="480"/>
              </a:spcBef>
              <a:spcAft>
                <a:spcPts val="0"/>
              </a:spcAft>
              <a:buNone/>
            </a:pPr>
            <a:r>
              <a:t/>
            </a:r>
            <a:endParaRPr sz="180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39"/>
          <p:cNvSpPr/>
          <p:nvPr/>
        </p:nvSpPr>
        <p:spPr>
          <a:xfrm>
            <a:off x="46183" y="2609270"/>
            <a:ext cx="9063182" cy="2135909"/>
          </a:xfrm>
          <a:prstGeom prst="rect">
            <a:avLst/>
          </a:prstGeom>
          <a:solidFill>
            <a:srgbClr val="BE0004"/>
          </a:solidFill>
          <a:ln cap="flat" cmpd="sng" w="9525">
            <a:solidFill>
              <a:srgbClr val="4A7DBA"/>
            </a:solidFill>
            <a:prstDash val="solid"/>
            <a:round/>
            <a:headEnd len="sm" w="sm" type="none"/>
            <a:tailEnd len="sm" w="sm" type="none"/>
          </a:ln>
          <a:effectLst>
            <a:outerShdw blurRad="40000" rotWithShape="0" dir="5400000" dist="23000">
              <a:srgbClr val="000000">
                <a:alpha val="3451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83" name="Google Shape;283;p39"/>
          <p:cNvSpPr txBox="1"/>
          <p:nvPr>
            <p:ph type="title"/>
          </p:nvPr>
        </p:nvSpPr>
        <p:spPr>
          <a:xfrm>
            <a:off x="434110" y="3143031"/>
            <a:ext cx="8229600" cy="1068387"/>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solidFill>
                  <a:schemeClr val="lt1"/>
                </a:solidFill>
              </a:rPr>
              <a:t>PRINTING</a:t>
            </a:r>
            <a:endParaRPr>
              <a:solidFill>
                <a:schemeClr val="lt1"/>
              </a:solidFill>
            </a:endParaRPr>
          </a:p>
        </p:txBody>
      </p:sp>
      <p:sp>
        <p:nvSpPr>
          <p:cNvPr id="284" name="Google Shape;284;p39"/>
          <p:cNvSpPr/>
          <p:nvPr/>
        </p:nvSpPr>
        <p:spPr>
          <a:xfrm>
            <a:off x="57753" y="2609276"/>
            <a:ext cx="912091" cy="2135903"/>
          </a:xfrm>
          <a:prstGeom prst="rect">
            <a:avLst/>
          </a:prstGeom>
          <a:solidFill>
            <a:srgbClr val="595959"/>
          </a:solidFill>
          <a:ln cap="flat" cmpd="sng" w="9525">
            <a:solidFill>
              <a:srgbClr val="4A7DBA"/>
            </a:solidFill>
            <a:prstDash val="solid"/>
            <a:round/>
            <a:headEnd len="sm" w="sm" type="none"/>
            <a:tailEnd len="sm" w="sm" type="none"/>
          </a:ln>
          <a:effectLst>
            <a:outerShdw blurRad="40000" rotWithShape="0" dir="5400000" dist="23000">
              <a:srgbClr val="000000">
                <a:alpha val="3451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40"/>
          <p:cNvSpPr txBox="1"/>
          <p:nvPr>
            <p:ph type="title"/>
          </p:nvPr>
        </p:nvSpPr>
        <p:spPr>
          <a:xfrm>
            <a:off x="457200" y="565308"/>
            <a:ext cx="8229600" cy="1068387"/>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t>Printing</a:t>
            </a:r>
            <a:endParaRPr/>
          </a:p>
        </p:txBody>
      </p:sp>
      <p:sp>
        <p:nvSpPr>
          <p:cNvPr id="291" name="Google Shape;291;p40"/>
          <p:cNvSpPr txBox="1"/>
          <p:nvPr>
            <p:ph idx="1" type="body"/>
          </p:nvPr>
        </p:nvSpPr>
        <p:spPr>
          <a:xfrm>
            <a:off x="457200" y="1731818"/>
            <a:ext cx="8229600" cy="4394346"/>
          </a:xfrm>
          <a:prstGeom prst="rect">
            <a:avLst/>
          </a:prstGeom>
          <a:noFill/>
          <a:ln>
            <a:noFill/>
          </a:ln>
        </p:spPr>
        <p:txBody>
          <a:bodyPr anchorCtr="0" anchor="t" bIns="45700" lIns="91425" spcFirstLastPara="1" rIns="91425" wrap="square" tIns="45700">
            <a:noAutofit/>
          </a:bodyPr>
          <a:lstStyle/>
          <a:p>
            <a:pPr indent="-342900" lvl="0" marL="342900" rtl="0" algn="l">
              <a:lnSpc>
                <a:spcPct val="100000"/>
              </a:lnSpc>
              <a:spcBef>
                <a:spcPts val="0"/>
              </a:spcBef>
              <a:spcAft>
                <a:spcPts val="0"/>
              </a:spcAft>
              <a:buClr>
                <a:schemeClr val="dk1"/>
              </a:buClr>
              <a:buSzPts val="2400"/>
              <a:buChar char="•"/>
            </a:pPr>
            <a:r>
              <a:rPr lang="en-US"/>
              <a:t>Department does NOT support </a:t>
            </a:r>
            <a:r>
              <a:rPr b="1" lang="en-US" u="sng"/>
              <a:t>personal</a:t>
            </a:r>
            <a:endParaRPr/>
          </a:p>
          <a:p>
            <a:pPr indent="-342900" lvl="0" marL="342900" rtl="0" algn="l">
              <a:lnSpc>
                <a:spcPct val="100000"/>
              </a:lnSpc>
              <a:spcBef>
                <a:spcPts val="480"/>
              </a:spcBef>
              <a:spcAft>
                <a:spcPts val="0"/>
              </a:spcAft>
              <a:buClr>
                <a:schemeClr val="dk1"/>
              </a:buClr>
              <a:buSzPts val="2400"/>
              <a:buChar char="•"/>
            </a:pPr>
            <a:r>
              <a:rPr lang="en-US"/>
              <a:t>For personal or coursework printing use WolfPrint: </a:t>
            </a:r>
            <a:r>
              <a:rPr lang="en-US" u="sng">
                <a:solidFill>
                  <a:schemeClr val="hlink"/>
                </a:solidFill>
                <a:hlinkClick r:id="rId3"/>
              </a:rPr>
              <a:t>https://ncsu.service-now.com/sp/en?id=service_page&amp;service=dd7b234ddb9a5090efb541db139619da</a:t>
            </a:r>
            <a:endParaRPr/>
          </a:p>
          <a:p>
            <a:pPr indent="-342900" lvl="0" marL="342900" rtl="0" algn="l">
              <a:lnSpc>
                <a:spcPct val="100000"/>
              </a:lnSpc>
              <a:spcBef>
                <a:spcPts val="480"/>
              </a:spcBef>
              <a:spcAft>
                <a:spcPts val="0"/>
              </a:spcAft>
              <a:buClr>
                <a:schemeClr val="dk1"/>
              </a:buClr>
              <a:buSzPts val="2400"/>
              <a:buChar char="•"/>
            </a:pPr>
            <a:r>
              <a:rPr lang="en-US"/>
              <a:t>Printing on CSC printers:</a:t>
            </a:r>
            <a:endParaRPr/>
          </a:p>
          <a:p>
            <a:pPr indent="-285750" lvl="1" marL="742950" rtl="0" algn="l">
              <a:lnSpc>
                <a:spcPct val="100000"/>
              </a:lnSpc>
              <a:spcBef>
                <a:spcPts val="480"/>
              </a:spcBef>
              <a:spcAft>
                <a:spcPts val="0"/>
              </a:spcAft>
              <a:buClr>
                <a:schemeClr val="dk1"/>
              </a:buClr>
              <a:buSzPts val="2400"/>
              <a:buChar char="–"/>
            </a:pPr>
            <a:r>
              <a:rPr lang="en-US"/>
              <a:t>Contact your faculty or advisor.</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41"/>
          <p:cNvSpPr txBox="1"/>
          <p:nvPr>
            <p:ph type="title"/>
          </p:nvPr>
        </p:nvSpPr>
        <p:spPr>
          <a:xfrm>
            <a:off x="457200" y="565308"/>
            <a:ext cx="8229600" cy="1068387"/>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t>The END</a:t>
            </a:r>
            <a:endParaRPr/>
          </a:p>
        </p:txBody>
      </p:sp>
      <p:sp>
        <p:nvSpPr>
          <p:cNvPr id="298" name="Google Shape;298;p41"/>
          <p:cNvSpPr txBox="1"/>
          <p:nvPr>
            <p:ph idx="1" type="body"/>
          </p:nvPr>
        </p:nvSpPr>
        <p:spPr>
          <a:xfrm>
            <a:off x="457199" y="1731818"/>
            <a:ext cx="8490527" cy="4394346"/>
          </a:xfrm>
          <a:prstGeom prst="rect">
            <a:avLst/>
          </a:prstGeom>
          <a:noFill/>
          <a:ln>
            <a:noFill/>
          </a:ln>
        </p:spPr>
        <p:txBody>
          <a:bodyPr anchorCtr="0" anchor="t" bIns="45700" lIns="91425" spcFirstLastPara="1" rIns="91425" wrap="square" tIns="45700">
            <a:noAutofit/>
          </a:bodyPr>
          <a:lstStyle/>
          <a:p>
            <a:pPr indent="-190500" lvl="0" marL="342900" rtl="0" algn="ctr">
              <a:lnSpc>
                <a:spcPct val="100000"/>
              </a:lnSpc>
              <a:spcBef>
                <a:spcPts val="480"/>
              </a:spcBef>
              <a:spcAft>
                <a:spcPts val="0"/>
              </a:spcAft>
              <a:buClr>
                <a:schemeClr val="dk1"/>
              </a:buClr>
              <a:buSzPts val="2400"/>
              <a:buNone/>
            </a:pPr>
            <a:r>
              <a:rPr lang="en-US"/>
              <a:t>THANKS!</a:t>
            </a:r>
            <a:endParaRPr/>
          </a:p>
          <a:p>
            <a:pPr indent="-190500" lvl="0" marL="342900" rtl="0" algn="ctr">
              <a:lnSpc>
                <a:spcPct val="100000"/>
              </a:lnSpc>
              <a:spcBef>
                <a:spcPts val="480"/>
              </a:spcBef>
              <a:spcAft>
                <a:spcPts val="0"/>
              </a:spcAft>
              <a:buClr>
                <a:schemeClr val="dk1"/>
              </a:buClr>
              <a:buSzPts val="2400"/>
              <a:buNone/>
            </a:pPr>
            <a:r>
              <a:t/>
            </a:r>
            <a:endParaRPr/>
          </a:p>
          <a:p>
            <a:pPr indent="-190500" lvl="0" marL="342900" rtl="0" algn="ctr">
              <a:lnSpc>
                <a:spcPct val="100000"/>
              </a:lnSpc>
              <a:spcBef>
                <a:spcPts val="480"/>
              </a:spcBef>
              <a:spcAft>
                <a:spcPts val="0"/>
              </a:spcAft>
              <a:buClr>
                <a:schemeClr val="dk1"/>
              </a:buClr>
              <a:buSzPts val="2400"/>
              <a:buNone/>
            </a:pPr>
            <a:r>
              <a:rPr lang="en-US"/>
              <a:t>csc_help@ncsu.edu</a:t>
            </a:r>
            <a:endParaRPr/>
          </a:p>
        </p:txBody>
      </p:sp>
    </p:spTree>
  </p:cSld>
  <p:clrMapOvr>
    <a:masterClrMapping/>
  </p:clrMapOvr>
</p:sld>
</file>

<file path=ppt/theme/theme1.xml><?xml version="1.0" encoding="utf-8"?>
<a:theme xmlns:a="http://schemas.openxmlformats.org/drawingml/2006/main" xmlns:r="http://schemas.openxmlformats.org/officeDocument/2006/relationships" name="NCStateU-horizontal-left-logo">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