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mov" ContentType="video/quicktime"/>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theme/themeOverride1.xml" ContentType="application/vnd.openxmlformats-officedocument.themeOverr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theme/themeOverride2.xml" ContentType="application/vnd.openxmlformats-officedocument.themeOverride+xml"/>
  <Override PartName="/ppt/notesSlides/notesSlide47.xml" ContentType="application/vnd.openxmlformats-officedocument.presentationml.notesSlide+xml"/>
  <Override PartName="/ppt/theme/themeOverride3.xml" ContentType="application/vnd.openxmlformats-officedocument.themeOverr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theme/themeOverride4.xml" ContentType="application/vnd.openxmlformats-officedocument.themeOverr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2" r:id="rId1"/>
    <p:sldMasterId id="2147484086" r:id="rId2"/>
    <p:sldMasterId id="2147484098" r:id="rId3"/>
    <p:sldMasterId id="2147484110" r:id="rId4"/>
  </p:sldMasterIdLst>
  <p:notesMasterIdLst>
    <p:notesMasterId r:id="rId117"/>
  </p:notesMasterIdLst>
  <p:handoutMasterIdLst>
    <p:handoutMasterId r:id="rId118"/>
  </p:handoutMasterIdLst>
  <p:sldIdLst>
    <p:sldId id="429" r:id="rId5"/>
    <p:sldId id="286" r:id="rId6"/>
    <p:sldId id="417" r:id="rId7"/>
    <p:sldId id="450" r:id="rId8"/>
    <p:sldId id="415" r:id="rId9"/>
    <p:sldId id="311" r:id="rId10"/>
    <p:sldId id="287" r:id="rId11"/>
    <p:sldId id="288" r:id="rId12"/>
    <p:sldId id="381" r:id="rId13"/>
    <p:sldId id="382" r:id="rId14"/>
    <p:sldId id="419" r:id="rId15"/>
    <p:sldId id="449" r:id="rId16"/>
    <p:sldId id="448" r:id="rId17"/>
    <p:sldId id="451" r:id="rId18"/>
    <p:sldId id="383" r:id="rId19"/>
    <p:sldId id="355" r:id="rId20"/>
    <p:sldId id="292" r:id="rId21"/>
    <p:sldId id="309" r:id="rId22"/>
    <p:sldId id="307" r:id="rId23"/>
    <p:sldId id="310" r:id="rId24"/>
    <p:sldId id="293" r:id="rId25"/>
    <p:sldId id="294" r:id="rId26"/>
    <p:sldId id="418" r:id="rId27"/>
    <p:sldId id="312" r:id="rId28"/>
    <p:sldId id="313" r:id="rId29"/>
    <p:sldId id="314" r:id="rId30"/>
    <p:sldId id="315" r:id="rId31"/>
    <p:sldId id="316" r:id="rId32"/>
    <p:sldId id="317" r:id="rId33"/>
    <p:sldId id="318" r:id="rId34"/>
    <p:sldId id="319" r:id="rId35"/>
    <p:sldId id="320" r:id="rId36"/>
    <p:sldId id="321" r:id="rId37"/>
    <p:sldId id="323" r:id="rId38"/>
    <p:sldId id="453" r:id="rId39"/>
    <p:sldId id="324" r:id="rId40"/>
    <p:sldId id="322" r:id="rId41"/>
    <p:sldId id="295" r:id="rId42"/>
    <p:sldId id="325" r:id="rId43"/>
    <p:sldId id="326" r:id="rId44"/>
    <p:sldId id="327" r:id="rId45"/>
    <p:sldId id="328" r:id="rId46"/>
    <p:sldId id="357" r:id="rId47"/>
    <p:sldId id="420" r:id="rId48"/>
    <p:sldId id="421" r:id="rId49"/>
    <p:sldId id="422" r:id="rId50"/>
    <p:sldId id="423" r:id="rId51"/>
    <p:sldId id="424" r:id="rId52"/>
    <p:sldId id="425" r:id="rId53"/>
    <p:sldId id="426" r:id="rId54"/>
    <p:sldId id="427" r:id="rId55"/>
    <p:sldId id="428" r:id="rId56"/>
    <p:sldId id="359" r:id="rId57"/>
    <p:sldId id="378" r:id="rId58"/>
    <p:sldId id="370" r:id="rId59"/>
    <p:sldId id="361" r:id="rId60"/>
    <p:sldId id="372" r:id="rId61"/>
    <p:sldId id="364" r:id="rId62"/>
    <p:sldId id="365" r:id="rId63"/>
    <p:sldId id="379" r:id="rId64"/>
    <p:sldId id="430" r:id="rId65"/>
    <p:sldId id="431" r:id="rId66"/>
    <p:sldId id="432" r:id="rId67"/>
    <p:sldId id="434" r:id="rId68"/>
    <p:sldId id="435" r:id="rId69"/>
    <p:sldId id="436" r:id="rId70"/>
    <p:sldId id="437" r:id="rId71"/>
    <p:sldId id="444" r:id="rId72"/>
    <p:sldId id="443" r:id="rId73"/>
    <p:sldId id="445" r:id="rId74"/>
    <p:sldId id="439" r:id="rId75"/>
    <p:sldId id="446" r:id="rId76"/>
    <p:sldId id="447" r:id="rId77"/>
    <p:sldId id="440" r:id="rId78"/>
    <p:sldId id="441" r:id="rId79"/>
    <p:sldId id="256" r:id="rId80"/>
    <p:sldId id="257" r:id="rId81"/>
    <p:sldId id="267" r:id="rId82"/>
    <p:sldId id="271" r:id="rId83"/>
    <p:sldId id="259" r:id="rId84"/>
    <p:sldId id="268" r:id="rId85"/>
    <p:sldId id="262" r:id="rId86"/>
    <p:sldId id="269" r:id="rId87"/>
    <p:sldId id="270" r:id="rId88"/>
    <p:sldId id="264" r:id="rId89"/>
    <p:sldId id="266" r:id="rId90"/>
    <p:sldId id="265" r:id="rId91"/>
    <p:sldId id="329" r:id="rId92"/>
    <p:sldId id="296" r:id="rId93"/>
    <p:sldId id="391" r:id="rId94"/>
    <p:sldId id="332" r:id="rId95"/>
    <p:sldId id="331" r:id="rId96"/>
    <p:sldId id="343" r:id="rId97"/>
    <p:sldId id="393" r:id="rId98"/>
    <p:sldId id="344" r:id="rId99"/>
    <p:sldId id="345" r:id="rId100"/>
    <p:sldId id="299" r:id="rId101"/>
    <p:sldId id="333" r:id="rId102"/>
    <p:sldId id="339" r:id="rId103"/>
    <p:sldId id="341" r:id="rId104"/>
    <p:sldId id="392" r:id="rId105"/>
    <p:sldId id="301" r:id="rId106"/>
    <p:sldId id="334" r:id="rId107"/>
    <p:sldId id="335" r:id="rId108"/>
    <p:sldId id="336" r:id="rId109"/>
    <p:sldId id="337" r:id="rId110"/>
    <p:sldId id="300" r:id="rId111"/>
    <p:sldId id="302" r:id="rId112"/>
    <p:sldId id="352" r:id="rId113"/>
    <p:sldId id="416" r:id="rId114"/>
    <p:sldId id="303" r:id="rId115"/>
    <p:sldId id="304" r:id="rId116"/>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78425" autoAdjust="0"/>
  </p:normalViewPr>
  <p:slideViewPr>
    <p:cSldViewPr>
      <p:cViewPr varScale="1">
        <p:scale>
          <a:sx n="64" d="100"/>
          <a:sy n="64" d="100"/>
        </p:scale>
        <p:origin x="1745" y="38"/>
      </p:cViewPr>
      <p:guideLst>
        <p:guide orient="horz" pos="2160"/>
        <p:guide pos="2880"/>
      </p:guideLst>
    </p:cSldViewPr>
  </p:slideViewPr>
  <p:notesTextViewPr>
    <p:cViewPr>
      <p:scale>
        <a:sx n="3" d="2"/>
        <a:sy n="3" d="2"/>
      </p:scale>
      <p:origin x="0" y="0"/>
    </p:cViewPr>
  </p:notesTextViewPr>
  <p:sorterViewPr>
    <p:cViewPr>
      <p:scale>
        <a:sx n="134" d="100"/>
        <a:sy n="134"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notesMaster" Target="notesMasters/notesMaster1.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handoutMaster" Target="handoutMasters/handoutMaster1.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slideMaster" Target="slideMasters/slideMaster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presProps" Target="presProps.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viewProps" Target="viewProp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theme" Target="theme/theme1.xml"/><Relationship Id="rId3" Type="http://schemas.openxmlformats.org/officeDocument/2006/relationships/slideMaster" Target="slideMasters/slideMaster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1CD49EC-7093-1043-8706-B9A2EB3A23AD}" type="doc">
      <dgm:prSet loTypeId="urn:microsoft.com/office/officeart/2005/8/layout/radial2" loCatId="relationship" qsTypeId="urn:microsoft.com/office/officeart/2005/8/quickstyle/simple1" qsCatId="simple" csTypeId="urn:microsoft.com/office/officeart/2005/8/colors/accent2_1" csCatId="accent2" phldr="1"/>
      <dgm:spPr/>
      <dgm:t>
        <a:bodyPr/>
        <a:lstStyle/>
        <a:p>
          <a:endParaRPr lang="en-US"/>
        </a:p>
      </dgm:t>
    </dgm:pt>
    <dgm:pt modelId="{5B95931E-9FB7-5C41-9419-0C66289DE8E5}">
      <dgm:prSet custT="1"/>
      <dgm:spPr/>
      <dgm:t>
        <a:bodyPr/>
        <a:lstStyle/>
        <a:p>
          <a:r>
            <a:rPr lang="en-US" sz="2000" dirty="0"/>
            <a:t>Future language proficiency </a:t>
          </a:r>
        </a:p>
      </dgm:t>
    </dgm:pt>
    <dgm:pt modelId="{20DE60B1-BCBA-0D44-AE4D-A33FDDE6DB36}" type="parTrans" cxnId="{0A2A636D-6BDF-7C44-B490-5BBCA4786336}">
      <dgm:prSet/>
      <dgm:spPr/>
      <dgm:t>
        <a:bodyPr/>
        <a:lstStyle/>
        <a:p>
          <a:endParaRPr lang="en-US"/>
        </a:p>
      </dgm:t>
    </dgm:pt>
    <dgm:pt modelId="{0A52A54C-4E68-A944-BDAF-5BDE1F8C26BB}" type="sibTrans" cxnId="{0A2A636D-6BDF-7C44-B490-5BBCA4786336}">
      <dgm:prSet/>
      <dgm:spPr/>
      <dgm:t>
        <a:bodyPr/>
        <a:lstStyle/>
        <a:p>
          <a:endParaRPr lang="en-US"/>
        </a:p>
      </dgm:t>
    </dgm:pt>
    <dgm:pt modelId="{B91F38A1-F56E-EC4E-B20C-89040E423E43}">
      <dgm:prSet custT="1"/>
      <dgm:spPr/>
      <dgm:t>
        <a:bodyPr/>
        <a:lstStyle/>
        <a:p>
          <a:r>
            <a:rPr lang="en-US" sz="2000" dirty="0"/>
            <a:t>School readiness </a:t>
          </a:r>
        </a:p>
      </dgm:t>
    </dgm:pt>
    <dgm:pt modelId="{35DE6226-D465-C442-BADB-67457C89C1D8}" type="parTrans" cxnId="{88D61FAF-7E94-2D46-94DF-D90AFD78B2F3}">
      <dgm:prSet/>
      <dgm:spPr/>
      <dgm:t>
        <a:bodyPr/>
        <a:lstStyle/>
        <a:p>
          <a:endParaRPr lang="en-US"/>
        </a:p>
      </dgm:t>
    </dgm:pt>
    <dgm:pt modelId="{0BA2C1C3-7FB6-8848-A264-18F6BD1C1F81}" type="sibTrans" cxnId="{88D61FAF-7E94-2D46-94DF-D90AFD78B2F3}">
      <dgm:prSet/>
      <dgm:spPr/>
      <dgm:t>
        <a:bodyPr/>
        <a:lstStyle/>
        <a:p>
          <a:endParaRPr lang="en-US"/>
        </a:p>
      </dgm:t>
    </dgm:pt>
    <dgm:pt modelId="{5922C57B-C5E8-D745-9436-FB15F94B8904}">
      <dgm:prSet custT="1"/>
      <dgm:spPr/>
      <dgm:t>
        <a:bodyPr/>
        <a:lstStyle/>
        <a:p>
          <a:r>
            <a:rPr lang="en-US" sz="2000" dirty="0"/>
            <a:t>Academic achievement </a:t>
          </a:r>
        </a:p>
      </dgm:t>
    </dgm:pt>
    <dgm:pt modelId="{28333216-02DC-3F42-8A2C-87D84E0B5720}" type="parTrans" cxnId="{C4C66CF4-E9A9-0B4B-8D84-9ADE699AE232}">
      <dgm:prSet/>
      <dgm:spPr/>
      <dgm:t>
        <a:bodyPr/>
        <a:lstStyle/>
        <a:p>
          <a:endParaRPr lang="en-US"/>
        </a:p>
      </dgm:t>
    </dgm:pt>
    <dgm:pt modelId="{2D79A149-82C4-CD47-B535-B69865DCE589}" type="sibTrans" cxnId="{C4C66CF4-E9A9-0B4B-8D84-9ADE699AE232}">
      <dgm:prSet/>
      <dgm:spPr/>
      <dgm:t>
        <a:bodyPr/>
        <a:lstStyle/>
        <a:p>
          <a:endParaRPr lang="en-US"/>
        </a:p>
      </dgm:t>
    </dgm:pt>
    <dgm:pt modelId="{F2686480-1250-4E4F-BFD4-168F3BFC3FF2}" type="pres">
      <dgm:prSet presAssocID="{41CD49EC-7093-1043-8706-B9A2EB3A23AD}" presName="composite" presStyleCnt="0">
        <dgm:presLayoutVars>
          <dgm:chMax val="5"/>
          <dgm:dir/>
          <dgm:animLvl val="ctr"/>
          <dgm:resizeHandles val="exact"/>
        </dgm:presLayoutVars>
      </dgm:prSet>
      <dgm:spPr/>
    </dgm:pt>
    <dgm:pt modelId="{D29E911F-322B-2D4A-9A7F-D0512B928C0D}" type="pres">
      <dgm:prSet presAssocID="{41CD49EC-7093-1043-8706-B9A2EB3A23AD}" presName="cycle" presStyleCnt="0"/>
      <dgm:spPr/>
    </dgm:pt>
    <dgm:pt modelId="{CA3078FA-7D75-0B40-8CD9-EFF5E2B2E734}" type="pres">
      <dgm:prSet presAssocID="{41CD49EC-7093-1043-8706-B9A2EB3A23AD}" presName="centerShape" presStyleCnt="0"/>
      <dgm:spPr/>
    </dgm:pt>
    <dgm:pt modelId="{1BCF2E12-B6EC-F345-A4D7-A5B3842D7150}" type="pres">
      <dgm:prSet presAssocID="{41CD49EC-7093-1043-8706-B9A2EB3A23AD}" presName="connSite" presStyleLbl="node1" presStyleIdx="0" presStyleCnt="4"/>
      <dgm:spPr/>
    </dgm:pt>
    <dgm:pt modelId="{B51A5516-C915-CD41-B4F8-F09AF0CEC9EA}" type="pres">
      <dgm:prSet presAssocID="{41CD49EC-7093-1043-8706-B9A2EB3A23AD}" presName="visible" presStyleLbl="node1" presStyleIdx="0" presStyleCnt="4" custLinFactNeighborX="-4126" custLinFactNeighborY="-2988"/>
      <dgm:spPr>
        <a:prstGeom prst="ellipse">
          <a:avLst/>
        </a:prstGeom>
      </dgm:spPr>
    </dgm:pt>
    <dgm:pt modelId="{A8A198B5-9AC1-6341-B7FC-3BF4066EFAEF}" type="pres">
      <dgm:prSet presAssocID="{20DE60B1-BCBA-0D44-AE4D-A33FDDE6DB36}" presName="Name25" presStyleLbl="parChTrans1D1" presStyleIdx="0" presStyleCnt="3"/>
      <dgm:spPr/>
    </dgm:pt>
    <dgm:pt modelId="{4010E9BD-6CC4-BB4D-A76F-B25DCBDB280B}" type="pres">
      <dgm:prSet presAssocID="{5B95931E-9FB7-5C41-9419-0C66289DE8E5}" presName="node" presStyleCnt="0"/>
      <dgm:spPr/>
    </dgm:pt>
    <dgm:pt modelId="{F261446A-B0F0-AD4C-AB1A-428652EB425A}" type="pres">
      <dgm:prSet presAssocID="{5B95931E-9FB7-5C41-9419-0C66289DE8E5}" presName="parentNode" presStyleLbl="node1" presStyleIdx="1" presStyleCnt="4" custScaleX="103079">
        <dgm:presLayoutVars>
          <dgm:chMax val="1"/>
          <dgm:bulletEnabled val="1"/>
        </dgm:presLayoutVars>
      </dgm:prSet>
      <dgm:spPr/>
    </dgm:pt>
    <dgm:pt modelId="{79A02EDE-B6A1-1049-BB73-48388909F724}" type="pres">
      <dgm:prSet presAssocID="{5B95931E-9FB7-5C41-9419-0C66289DE8E5}" presName="childNode" presStyleLbl="revTx" presStyleIdx="0" presStyleCnt="0">
        <dgm:presLayoutVars>
          <dgm:bulletEnabled val="1"/>
        </dgm:presLayoutVars>
      </dgm:prSet>
      <dgm:spPr/>
    </dgm:pt>
    <dgm:pt modelId="{A7D4729E-EF2C-FF48-A254-4684C0B91F85}" type="pres">
      <dgm:prSet presAssocID="{35DE6226-D465-C442-BADB-67457C89C1D8}" presName="Name25" presStyleLbl="parChTrans1D1" presStyleIdx="1" presStyleCnt="3"/>
      <dgm:spPr/>
    </dgm:pt>
    <dgm:pt modelId="{6F534139-ABBC-2B4C-80BB-9AD187119B20}" type="pres">
      <dgm:prSet presAssocID="{B91F38A1-F56E-EC4E-B20C-89040E423E43}" presName="node" presStyleCnt="0"/>
      <dgm:spPr/>
    </dgm:pt>
    <dgm:pt modelId="{70940171-325B-1D48-B436-CB0B86F1E972}" type="pres">
      <dgm:prSet presAssocID="{B91F38A1-F56E-EC4E-B20C-89040E423E43}" presName="parentNode" presStyleLbl="node1" presStyleIdx="2" presStyleCnt="4" custScaleX="102128">
        <dgm:presLayoutVars>
          <dgm:chMax val="1"/>
          <dgm:bulletEnabled val="1"/>
        </dgm:presLayoutVars>
      </dgm:prSet>
      <dgm:spPr/>
    </dgm:pt>
    <dgm:pt modelId="{9E73C8CD-8966-6D4D-BAEB-57DFC34072BD}" type="pres">
      <dgm:prSet presAssocID="{B91F38A1-F56E-EC4E-B20C-89040E423E43}" presName="childNode" presStyleLbl="revTx" presStyleIdx="0" presStyleCnt="0">
        <dgm:presLayoutVars>
          <dgm:bulletEnabled val="1"/>
        </dgm:presLayoutVars>
      </dgm:prSet>
      <dgm:spPr/>
    </dgm:pt>
    <dgm:pt modelId="{D1270834-838B-EE4D-8898-98EBF2707CC3}" type="pres">
      <dgm:prSet presAssocID="{28333216-02DC-3F42-8A2C-87D84E0B5720}" presName="Name25" presStyleLbl="parChTrans1D1" presStyleIdx="2" presStyleCnt="3"/>
      <dgm:spPr/>
    </dgm:pt>
    <dgm:pt modelId="{2CC77DF5-EC58-6144-A43B-F7F52F583265}" type="pres">
      <dgm:prSet presAssocID="{5922C57B-C5E8-D745-9436-FB15F94B8904}" presName="node" presStyleCnt="0"/>
      <dgm:spPr/>
    </dgm:pt>
    <dgm:pt modelId="{74632B3D-B4A8-1C44-A7A6-A728F570DE05}" type="pres">
      <dgm:prSet presAssocID="{5922C57B-C5E8-D745-9436-FB15F94B8904}" presName="parentNode" presStyleLbl="node1" presStyleIdx="3" presStyleCnt="4" custScaleX="103362">
        <dgm:presLayoutVars>
          <dgm:chMax val="1"/>
          <dgm:bulletEnabled val="1"/>
        </dgm:presLayoutVars>
      </dgm:prSet>
      <dgm:spPr/>
    </dgm:pt>
    <dgm:pt modelId="{BB4A6A80-FA9C-4D46-9B90-418EB4250677}" type="pres">
      <dgm:prSet presAssocID="{5922C57B-C5E8-D745-9436-FB15F94B8904}" presName="childNode" presStyleLbl="revTx" presStyleIdx="0" presStyleCnt="0">
        <dgm:presLayoutVars>
          <dgm:bulletEnabled val="1"/>
        </dgm:presLayoutVars>
      </dgm:prSet>
      <dgm:spPr/>
    </dgm:pt>
  </dgm:ptLst>
  <dgm:cxnLst>
    <dgm:cxn modelId="{0A2A636D-6BDF-7C44-B490-5BBCA4786336}" srcId="{41CD49EC-7093-1043-8706-B9A2EB3A23AD}" destId="{5B95931E-9FB7-5C41-9419-0C66289DE8E5}" srcOrd="0" destOrd="0" parTransId="{20DE60B1-BCBA-0D44-AE4D-A33FDDE6DB36}" sibTransId="{0A52A54C-4E68-A944-BDAF-5BDE1F8C26BB}"/>
    <dgm:cxn modelId="{54753D4E-BB1B-EB49-AD58-7461549EF94D}" type="presOf" srcId="{5B95931E-9FB7-5C41-9419-0C66289DE8E5}" destId="{F261446A-B0F0-AD4C-AB1A-428652EB425A}" srcOrd="0" destOrd="0" presId="urn:microsoft.com/office/officeart/2005/8/layout/radial2"/>
    <dgm:cxn modelId="{D453476F-272E-5042-B7B1-1A32260A4227}" type="presOf" srcId="{35DE6226-D465-C442-BADB-67457C89C1D8}" destId="{A7D4729E-EF2C-FF48-A254-4684C0B91F85}" srcOrd="0" destOrd="0" presId="urn:microsoft.com/office/officeart/2005/8/layout/radial2"/>
    <dgm:cxn modelId="{5B112554-060A-6B40-83E0-B7EA831B8187}" type="presOf" srcId="{28333216-02DC-3F42-8A2C-87D84E0B5720}" destId="{D1270834-838B-EE4D-8898-98EBF2707CC3}" srcOrd="0" destOrd="0" presId="urn:microsoft.com/office/officeart/2005/8/layout/radial2"/>
    <dgm:cxn modelId="{8A1CB17E-42FF-454C-9748-F12B526951BC}" type="presOf" srcId="{41CD49EC-7093-1043-8706-B9A2EB3A23AD}" destId="{F2686480-1250-4E4F-BFD4-168F3BFC3FF2}" srcOrd="0" destOrd="0" presId="urn:microsoft.com/office/officeart/2005/8/layout/radial2"/>
    <dgm:cxn modelId="{88D61FAF-7E94-2D46-94DF-D90AFD78B2F3}" srcId="{41CD49EC-7093-1043-8706-B9A2EB3A23AD}" destId="{B91F38A1-F56E-EC4E-B20C-89040E423E43}" srcOrd="1" destOrd="0" parTransId="{35DE6226-D465-C442-BADB-67457C89C1D8}" sibTransId="{0BA2C1C3-7FB6-8848-A264-18F6BD1C1F81}"/>
    <dgm:cxn modelId="{08E343C9-502D-9943-91C7-01877D2B121C}" type="presOf" srcId="{B91F38A1-F56E-EC4E-B20C-89040E423E43}" destId="{70940171-325B-1D48-B436-CB0B86F1E972}" srcOrd="0" destOrd="0" presId="urn:microsoft.com/office/officeart/2005/8/layout/radial2"/>
    <dgm:cxn modelId="{C4C66CF4-E9A9-0B4B-8D84-9ADE699AE232}" srcId="{41CD49EC-7093-1043-8706-B9A2EB3A23AD}" destId="{5922C57B-C5E8-D745-9436-FB15F94B8904}" srcOrd="2" destOrd="0" parTransId="{28333216-02DC-3F42-8A2C-87D84E0B5720}" sibTransId="{2D79A149-82C4-CD47-B535-B69865DCE589}"/>
    <dgm:cxn modelId="{B1BC44F6-85CD-614F-9139-728C193E9277}" type="presOf" srcId="{5922C57B-C5E8-D745-9436-FB15F94B8904}" destId="{74632B3D-B4A8-1C44-A7A6-A728F570DE05}" srcOrd="0" destOrd="0" presId="urn:microsoft.com/office/officeart/2005/8/layout/radial2"/>
    <dgm:cxn modelId="{61B0AAF8-5491-2541-A739-A8E43A28605B}" type="presOf" srcId="{20DE60B1-BCBA-0D44-AE4D-A33FDDE6DB36}" destId="{A8A198B5-9AC1-6341-B7FC-3BF4066EFAEF}" srcOrd="0" destOrd="0" presId="urn:microsoft.com/office/officeart/2005/8/layout/radial2"/>
    <dgm:cxn modelId="{1CD3B845-4F2C-7448-8018-2550AE101108}" type="presParOf" srcId="{F2686480-1250-4E4F-BFD4-168F3BFC3FF2}" destId="{D29E911F-322B-2D4A-9A7F-D0512B928C0D}" srcOrd="0" destOrd="0" presId="urn:microsoft.com/office/officeart/2005/8/layout/radial2"/>
    <dgm:cxn modelId="{938FB726-1EF3-FC44-97BF-C8168CDA487B}" type="presParOf" srcId="{D29E911F-322B-2D4A-9A7F-D0512B928C0D}" destId="{CA3078FA-7D75-0B40-8CD9-EFF5E2B2E734}" srcOrd="0" destOrd="0" presId="urn:microsoft.com/office/officeart/2005/8/layout/radial2"/>
    <dgm:cxn modelId="{7B36C5D5-6F5C-BA4A-B059-142E08D40781}" type="presParOf" srcId="{CA3078FA-7D75-0B40-8CD9-EFF5E2B2E734}" destId="{1BCF2E12-B6EC-F345-A4D7-A5B3842D7150}" srcOrd="0" destOrd="0" presId="urn:microsoft.com/office/officeart/2005/8/layout/radial2"/>
    <dgm:cxn modelId="{CBE69246-6E81-9B4F-A00F-7423033CDD42}" type="presParOf" srcId="{CA3078FA-7D75-0B40-8CD9-EFF5E2B2E734}" destId="{B51A5516-C915-CD41-B4F8-F09AF0CEC9EA}" srcOrd="1" destOrd="0" presId="urn:microsoft.com/office/officeart/2005/8/layout/radial2"/>
    <dgm:cxn modelId="{F8098349-D624-BC43-AFF1-CE2A3CBFB7D6}" type="presParOf" srcId="{D29E911F-322B-2D4A-9A7F-D0512B928C0D}" destId="{A8A198B5-9AC1-6341-B7FC-3BF4066EFAEF}" srcOrd="1" destOrd="0" presId="urn:microsoft.com/office/officeart/2005/8/layout/radial2"/>
    <dgm:cxn modelId="{4D1B04BD-DA6F-8440-9E04-D2A52F0FC8D9}" type="presParOf" srcId="{D29E911F-322B-2D4A-9A7F-D0512B928C0D}" destId="{4010E9BD-6CC4-BB4D-A76F-B25DCBDB280B}" srcOrd="2" destOrd="0" presId="urn:microsoft.com/office/officeart/2005/8/layout/radial2"/>
    <dgm:cxn modelId="{2078E3BC-9C8F-E546-9AE4-9B165A2B5FF8}" type="presParOf" srcId="{4010E9BD-6CC4-BB4D-A76F-B25DCBDB280B}" destId="{F261446A-B0F0-AD4C-AB1A-428652EB425A}" srcOrd="0" destOrd="0" presId="urn:microsoft.com/office/officeart/2005/8/layout/radial2"/>
    <dgm:cxn modelId="{018B0541-B2A2-774D-BBE8-8AFA3B4D8851}" type="presParOf" srcId="{4010E9BD-6CC4-BB4D-A76F-B25DCBDB280B}" destId="{79A02EDE-B6A1-1049-BB73-48388909F724}" srcOrd="1" destOrd="0" presId="urn:microsoft.com/office/officeart/2005/8/layout/radial2"/>
    <dgm:cxn modelId="{961C70C1-BD09-FC43-9013-0A1A5600C673}" type="presParOf" srcId="{D29E911F-322B-2D4A-9A7F-D0512B928C0D}" destId="{A7D4729E-EF2C-FF48-A254-4684C0B91F85}" srcOrd="3" destOrd="0" presId="urn:microsoft.com/office/officeart/2005/8/layout/radial2"/>
    <dgm:cxn modelId="{18AC9D69-7968-B449-B67E-AB50E636158A}" type="presParOf" srcId="{D29E911F-322B-2D4A-9A7F-D0512B928C0D}" destId="{6F534139-ABBC-2B4C-80BB-9AD187119B20}" srcOrd="4" destOrd="0" presId="urn:microsoft.com/office/officeart/2005/8/layout/radial2"/>
    <dgm:cxn modelId="{8828033D-A1B2-7941-BE29-B77BD7785FDA}" type="presParOf" srcId="{6F534139-ABBC-2B4C-80BB-9AD187119B20}" destId="{70940171-325B-1D48-B436-CB0B86F1E972}" srcOrd="0" destOrd="0" presId="urn:microsoft.com/office/officeart/2005/8/layout/radial2"/>
    <dgm:cxn modelId="{24B5EB81-0D5F-B243-A49B-64F511D94289}" type="presParOf" srcId="{6F534139-ABBC-2B4C-80BB-9AD187119B20}" destId="{9E73C8CD-8966-6D4D-BAEB-57DFC34072BD}" srcOrd="1" destOrd="0" presId="urn:microsoft.com/office/officeart/2005/8/layout/radial2"/>
    <dgm:cxn modelId="{D4537A22-244F-E042-89FC-44BC42F3D3D7}" type="presParOf" srcId="{D29E911F-322B-2D4A-9A7F-D0512B928C0D}" destId="{D1270834-838B-EE4D-8898-98EBF2707CC3}" srcOrd="5" destOrd="0" presId="urn:microsoft.com/office/officeart/2005/8/layout/radial2"/>
    <dgm:cxn modelId="{58FC61AA-0D70-824D-A6D2-4E838C0F6585}" type="presParOf" srcId="{D29E911F-322B-2D4A-9A7F-D0512B928C0D}" destId="{2CC77DF5-EC58-6144-A43B-F7F52F583265}" srcOrd="6" destOrd="0" presId="urn:microsoft.com/office/officeart/2005/8/layout/radial2"/>
    <dgm:cxn modelId="{BF0D0554-E31D-9D49-AAF7-77D76B458A17}" type="presParOf" srcId="{2CC77DF5-EC58-6144-A43B-F7F52F583265}" destId="{74632B3D-B4A8-1C44-A7A6-A728F570DE05}" srcOrd="0" destOrd="0" presId="urn:microsoft.com/office/officeart/2005/8/layout/radial2"/>
    <dgm:cxn modelId="{744E4FA1-2391-FB46-A859-0DD4CD3C91E7}" type="presParOf" srcId="{2CC77DF5-EC58-6144-A43B-F7F52F583265}" destId="{BB4A6A80-FA9C-4D46-9B90-418EB4250677}"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72BA34-9BE5-0143-A586-E15218A8573E}" type="doc">
      <dgm:prSet loTypeId="urn:microsoft.com/office/officeart/2005/8/layout/radial4" loCatId="process" qsTypeId="urn:microsoft.com/office/officeart/2005/8/quickstyle/simple1" qsCatId="simple" csTypeId="urn:microsoft.com/office/officeart/2005/8/colors/accent2_1" csCatId="accent2" phldr="1"/>
      <dgm:spPr/>
      <dgm:t>
        <a:bodyPr/>
        <a:lstStyle/>
        <a:p>
          <a:endParaRPr lang="en-US"/>
        </a:p>
      </dgm:t>
    </dgm:pt>
    <dgm:pt modelId="{FD616E69-4AD8-D244-9ED5-EADED3966E9A}">
      <dgm:prSet/>
      <dgm:spPr/>
      <dgm:t>
        <a:bodyPr/>
        <a:lstStyle/>
        <a:p>
          <a:r>
            <a:rPr lang="en-US" dirty="0"/>
            <a:t>Quality Language Experiences </a:t>
          </a:r>
        </a:p>
      </dgm:t>
    </dgm:pt>
    <dgm:pt modelId="{77F0ED5D-855F-DC40-A036-31C4745CDB33}" type="parTrans" cxnId="{D6D93C92-28C7-3E4C-95D7-3C15D7F5582E}">
      <dgm:prSet/>
      <dgm:spPr/>
      <dgm:t>
        <a:bodyPr/>
        <a:lstStyle/>
        <a:p>
          <a:endParaRPr lang="en-US"/>
        </a:p>
      </dgm:t>
    </dgm:pt>
    <dgm:pt modelId="{167DE2C2-59B9-8A49-B8D9-F72B39A157F3}" type="sibTrans" cxnId="{D6D93C92-28C7-3E4C-95D7-3C15D7F5582E}">
      <dgm:prSet/>
      <dgm:spPr/>
      <dgm:t>
        <a:bodyPr/>
        <a:lstStyle/>
        <a:p>
          <a:endParaRPr lang="en-US"/>
        </a:p>
      </dgm:t>
    </dgm:pt>
    <dgm:pt modelId="{34B0DE17-2777-C144-8951-E08F9F20852A}">
      <dgm:prSet/>
      <dgm:spPr/>
      <dgm:t>
        <a:bodyPr/>
        <a:lstStyle/>
        <a:p>
          <a:r>
            <a:rPr lang="en-US" dirty="0"/>
            <a:t>Diversity of input </a:t>
          </a:r>
        </a:p>
      </dgm:t>
    </dgm:pt>
    <dgm:pt modelId="{EC54AD45-7B66-124D-B230-9FF3510F1683}" type="parTrans" cxnId="{83A37FAA-5909-994C-8690-2538C4A057F5}">
      <dgm:prSet/>
      <dgm:spPr/>
      <dgm:t>
        <a:bodyPr/>
        <a:lstStyle/>
        <a:p>
          <a:endParaRPr lang="en-US"/>
        </a:p>
      </dgm:t>
    </dgm:pt>
    <dgm:pt modelId="{401322A4-8D1B-CF4E-B0F9-C0CB83F6DADC}" type="sibTrans" cxnId="{83A37FAA-5909-994C-8690-2538C4A057F5}">
      <dgm:prSet/>
      <dgm:spPr/>
      <dgm:t>
        <a:bodyPr/>
        <a:lstStyle/>
        <a:p>
          <a:endParaRPr lang="en-US"/>
        </a:p>
      </dgm:t>
    </dgm:pt>
    <dgm:pt modelId="{C7EA0F72-C488-A742-B67B-2C7CF3A1E517}">
      <dgm:prSet/>
      <dgm:spPr/>
      <dgm:t>
        <a:bodyPr/>
        <a:lstStyle/>
        <a:p>
          <a:r>
            <a:rPr lang="en-US" dirty="0"/>
            <a:t>Conversational turn-taking </a:t>
          </a:r>
        </a:p>
      </dgm:t>
    </dgm:pt>
    <dgm:pt modelId="{06A30975-B46A-8C4F-8A56-5DA5E51212AF}" type="parTrans" cxnId="{01438B99-81A6-A64A-AD53-4C7EB2F80D1C}">
      <dgm:prSet/>
      <dgm:spPr/>
      <dgm:t>
        <a:bodyPr/>
        <a:lstStyle/>
        <a:p>
          <a:endParaRPr lang="en-US"/>
        </a:p>
      </dgm:t>
    </dgm:pt>
    <dgm:pt modelId="{4734C008-135F-8C4F-8D90-D9DAAF3385D7}" type="sibTrans" cxnId="{01438B99-81A6-A64A-AD53-4C7EB2F80D1C}">
      <dgm:prSet/>
      <dgm:spPr/>
      <dgm:t>
        <a:bodyPr/>
        <a:lstStyle/>
        <a:p>
          <a:endParaRPr lang="en-US"/>
        </a:p>
      </dgm:t>
    </dgm:pt>
    <dgm:pt modelId="{F65140AD-206E-7C48-9ABB-A78F167F8460}">
      <dgm:prSet/>
      <dgm:spPr/>
      <dgm:t>
        <a:bodyPr/>
        <a:lstStyle/>
        <a:p>
          <a:r>
            <a:rPr lang="en-US" dirty="0"/>
            <a:t>Responsiveness to child vocalizations </a:t>
          </a:r>
        </a:p>
      </dgm:t>
    </dgm:pt>
    <dgm:pt modelId="{2BD5F6B8-169B-BD4C-B6E3-3DD382F4CFD3}" type="parTrans" cxnId="{9E944B27-7471-2A4B-A690-0DD0C15BC4CB}">
      <dgm:prSet/>
      <dgm:spPr/>
      <dgm:t>
        <a:bodyPr/>
        <a:lstStyle/>
        <a:p>
          <a:endParaRPr lang="en-US"/>
        </a:p>
      </dgm:t>
    </dgm:pt>
    <dgm:pt modelId="{39689B0B-41C8-7E40-BC08-6E048F0A7C3E}" type="sibTrans" cxnId="{9E944B27-7471-2A4B-A690-0DD0C15BC4CB}">
      <dgm:prSet/>
      <dgm:spPr/>
      <dgm:t>
        <a:bodyPr/>
        <a:lstStyle/>
        <a:p>
          <a:endParaRPr lang="en-US"/>
        </a:p>
      </dgm:t>
    </dgm:pt>
    <dgm:pt modelId="{7918E661-48E5-7945-9869-9488B9C216D8}" type="pres">
      <dgm:prSet presAssocID="{4972BA34-9BE5-0143-A586-E15218A8573E}" presName="cycle" presStyleCnt="0">
        <dgm:presLayoutVars>
          <dgm:chMax val="1"/>
          <dgm:dir/>
          <dgm:animLvl val="ctr"/>
          <dgm:resizeHandles val="exact"/>
        </dgm:presLayoutVars>
      </dgm:prSet>
      <dgm:spPr/>
    </dgm:pt>
    <dgm:pt modelId="{C7EB46F2-3405-7E4B-AC16-5ECCBF5E58B2}" type="pres">
      <dgm:prSet presAssocID="{FD616E69-4AD8-D244-9ED5-EADED3966E9A}" presName="centerShape" presStyleLbl="node0" presStyleIdx="0" presStyleCnt="1"/>
      <dgm:spPr/>
    </dgm:pt>
    <dgm:pt modelId="{64D10198-52BA-8E44-AE59-BEB67DC92240}" type="pres">
      <dgm:prSet presAssocID="{EC54AD45-7B66-124D-B230-9FF3510F1683}" presName="parTrans" presStyleLbl="bgSibTrans2D1" presStyleIdx="0" presStyleCnt="3"/>
      <dgm:spPr/>
    </dgm:pt>
    <dgm:pt modelId="{7348C49F-CCF6-614A-9120-2E69319C56A5}" type="pres">
      <dgm:prSet presAssocID="{34B0DE17-2777-C144-8951-E08F9F20852A}" presName="node" presStyleLbl="node1" presStyleIdx="0" presStyleCnt="3">
        <dgm:presLayoutVars>
          <dgm:bulletEnabled val="1"/>
        </dgm:presLayoutVars>
      </dgm:prSet>
      <dgm:spPr/>
    </dgm:pt>
    <dgm:pt modelId="{2FF2118E-6358-AB43-AD4E-A49EEC338FC4}" type="pres">
      <dgm:prSet presAssocID="{06A30975-B46A-8C4F-8A56-5DA5E51212AF}" presName="parTrans" presStyleLbl="bgSibTrans2D1" presStyleIdx="1" presStyleCnt="3"/>
      <dgm:spPr/>
    </dgm:pt>
    <dgm:pt modelId="{C0188E06-B0C0-9149-896D-164FEC575756}" type="pres">
      <dgm:prSet presAssocID="{C7EA0F72-C488-A742-B67B-2C7CF3A1E517}" presName="node" presStyleLbl="node1" presStyleIdx="1" presStyleCnt="3">
        <dgm:presLayoutVars>
          <dgm:bulletEnabled val="1"/>
        </dgm:presLayoutVars>
      </dgm:prSet>
      <dgm:spPr/>
    </dgm:pt>
    <dgm:pt modelId="{01475F1A-9474-AA4E-95F7-72F3A7B2D4C2}" type="pres">
      <dgm:prSet presAssocID="{2BD5F6B8-169B-BD4C-B6E3-3DD382F4CFD3}" presName="parTrans" presStyleLbl="bgSibTrans2D1" presStyleIdx="2" presStyleCnt="3"/>
      <dgm:spPr/>
    </dgm:pt>
    <dgm:pt modelId="{6B2C3CB9-FF2F-3C49-AB32-0739452F88B1}" type="pres">
      <dgm:prSet presAssocID="{F65140AD-206E-7C48-9ABB-A78F167F8460}" presName="node" presStyleLbl="node1" presStyleIdx="2" presStyleCnt="3">
        <dgm:presLayoutVars>
          <dgm:bulletEnabled val="1"/>
        </dgm:presLayoutVars>
      </dgm:prSet>
      <dgm:spPr/>
    </dgm:pt>
  </dgm:ptLst>
  <dgm:cxnLst>
    <dgm:cxn modelId="{0E4A9D0F-5480-D04C-BDDA-65F082C33FB0}" type="presOf" srcId="{06A30975-B46A-8C4F-8A56-5DA5E51212AF}" destId="{2FF2118E-6358-AB43-AD4E-A49EEC338FC4}" srcOrd="0" destOrd="0" presId="urn:microsoft.com/office/officeart/2005/8/layout/radial4"/>
    <dgm:cxn modelId="{8248541D-0557-ED43-8D36-C07992C6A3DF}" type="presOf" srcId="{2BD5F6B8-169B-BD4C-B6E3-3DD382F4CFD3}" destId="{01475F1A-9474-AA4E-95F7-72F3A7B2D4C2}" srcOrd="0" destOrd="0" presId="urn:microsoft.com/office/officeart/2005/8/layout/radial4"/>
    <dgm:cxn modelId="{9E944B27-7471-2A4B-A690-0DD0C15BC4CB}" srcId="{FD616E69-4AD8-D244-9ED5-EADED3966E9A}" destId="{F65140AD-206E-7C48-9ABB-A78F167F8460}" srcOrd="2" destOrd="0" parTransId="{2BD5F6B8-169B-BD4C-B6E3-3DD382F4CFD3}" sibTransId="{39689B0B-41C8-7E40-BC08-6E048F0A7C3E}"/>
    <dgm:cxn modelId="{77218F2E-CD0B-C046-8A07-6A2F1301C065}" type="presOf" srcId="{4972BA34-9BE5-0143-A586-E15218A8573E}" destId="{7918E661-48E5-7945-9869-9488B9C216D8}" srcOrd="0" destOrd="0" presId="urn:microsoft.com/office/officeart/2005/8/layout/radial4"/>
    <dgm:cxn modelId="{7767F83B-54C8-214F-A231-42C6444132DD}" type="presOf" srcId="{34B0DE17-2777-C144-8951-E08F9F20852A}" destId="{7348C49F-CCF6-614A-9120-2E69319C56A5}" srcOrd="0" destOrd="0" presId="urn:microsoft.com/office/officeart/2005/8/layout/radial4"/>
    <dgm:cxn modelId="{2A3DE680-613D-7C46-8F5E-56E5E5A49F3E}" type="presOf" srcId="{EC54AD45-7B66-124D-B230-9FF3510F1683}" destId="{64D10198-52BA-8E44-AE59-BEB67DC92240}" srcOrd="0" destOrd="0" presId="urn:microsoft.com/office/officeart/2005/8/layout/radial4"/>
    <dgm:cxn modelId="{D6D93C92-28C7-3E4C-95D7-3C15D7F5582E}" srcId="{4972BA34-9BE5-0143-A586-E15218A8573E}" destId="{FD616E69-4AD8-D244-9ED5-EADED3966E9A}" srcOrd="0" destOrd="0" parTransId="{77F0ED5D-855F-DC40-A036-31C4745CDB33}" sibTransId="{167DE2C2-59B9-8A49-B8D9-F72B39A157F3}"/>
    <dgm:cxn modelId="{A478EC94-22F3-0D46-9E70-39BA7F09729F}" type="presOf" srcId="{FD616E69-4AD8-D244-9ED5-EADED3966E9A}" destId="{C7EB46F2-3405-7E4B-AC16-5ECCBF5E58B2}" srcOrd="0" destOrd="0" presId="urn:microsoft.com/office/officeart/2005/8/layout/radial4"/>
    <dgm:cxn modelId="{01438B99-81A6-A64A-AD53-4C7EB2F80D1C}" srcId="{FD616E69-4AD8-D244-9ED5-EADED3966E9A}" destId="{C7EA0F72-C488-A742-B67B-2C7CF3A1E517}" srcOrd="1" destOrd="0" parTransId="{06A30975-B46A-8C4F-8A56-5DA5E51212AF}" sibTransId="{4734C008-135F-8C4F-8D90-D9DAAF3385D7}"/>
    <dgm:cxn modelId="{83A37FAA-5909-994C-8690-2538C4A057F5}" srcId="{FD616E69-4AD8-D244-9ED5-EADED3966E9A}" destId="{34B0DE17-2777-C144-8951-E08F9F20852A}" srcOrd="0" destOrd="0" parTransId="{EC54AD45-7B66-124D-B230-9FF3510F1683}" sibTransId="{401322A4-8D1B-CF4E-B0F9-C0CB83F6DADC}"/>
    <dgm:cxn modelId="{A55715B0-AEC4-6342-9F88-E4A9470CFA32}" type="presOf" srcId="{F65140AD-206E-7C48-9ABB-A78F167F8460}" destId="{6B2C3CB9-FF2F-3C49-AB32-0739452F88B1}" srcOrd="0" destOrd="0" presId="urn:microsoft.com/office/officeart/2005/8/layout/radial4"/>
    <dgm:cxn modelId="{CB3AC6E2-CD70-1B47-9BCB-D93AA906DE55}" type="presOf" srcId="{C7EA0F72-C488-A742-B67B-2C7CF3A1E517}" destId="{C0188E06-B0C0-9149-896D-164FEC575756}" srcOrd="0" destOrd="0" presId="urn:microsoft.com/office/officeart/2005/8/layout/radial4"/>
    <dgm:cxn modelId="{D350AB96-4F62-F14B-99A4-C5A6C9C03A01}" type="presParOf" srcId="{7918E661-48E5-7945-9869-9488B9C216D8}" destId="{C7EB46F2-3405-7E4B-AC16-5ECCBF5E58B2}" srcOrd="0" destOrd="0" presId="urn:microsoft.com/office/officeart/2005/8/layout/radial4"/>
    <dgm:cxn modelId="{E8421E05-FABB-1D45-91C8-F386E8528657}" type="presParOf" srcId="{7918E661-48E5-7945-9869-9488B9C216D8}" destId="{64D10198-52BA-8E44-AE59-BEB67DC92240}" srcOrd="1" destOrd="0" presId="urn:microsoft.com/office/officeart/2005/8/layout/radial4"/>
    <dgm:cxn modelId="{7BAFB0B0-CF35-8A48-BB36-112F4000BFEB}" type="presParOf" srcId="{7918E661-48E5-7945-9869-9488B9C216D8}" destId="{7348C49F-CCF6-614A-9120-2E69319C56A5}" srcOrd="2" destOrd="0" presId="urn:microsoft.com/office/officeart/2005/8/layout/radial4"/>
    <dgm:cxn modelId="{5830D000-C410-E149-AE79-A07777EE34B6}" type="presParOf" srcId="{7918E661-48E5-7945-9869-9488B9C216D8}" destId="{2FF2118E-6358-AB43-AD4E-A49EEC338FC4}" srcOrd="3" destOrd="0" presId="urn:microsoft.com/office/officeart/2005/8/layout/radial4"/>
    <dgm:cxn modelId="{AAF35BF7-D340-A04E-B555-5F2930999AD6}" type="presParOf" srcId="{7918E661-48E5-7945-9869-9488B9C216D8}" destId="{C0188E06-B0C0-9149-896D-164FEC575756}" srcOrd="4" destOrd="0" presId="urn:microsoft.com/office/officeart/2005/8/layout/radial4"/>
    <dgm:cxn modelId="{44BAE153-C021-164D-9452-CFEF23840FC4}" type="presParOf" srcId="{7918E661-48E5-7945-9869-9488B9C216D8}" destId="{01475F1A-9474-AA4E-95F7-72F3A7B2D4C2}" srcOrd="5" destOrd="0" presId="urn:microsoft.com/office/officeart/2005/8/layout/radial4"/>
    <dgm:cxn modelId="{8316CDA0-9501-764D-AAA2-FF6A3C22AA94}" type="presParOf" srcId="{7918E661-48E5-7945-9869-9488B9C216D8}" destId="{6B2C3CB9-FF2F-3C49-AB32-0739452F88B1}" srcOrd="6"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29E6A0E-2865-534D-82C9-23E54E2B5E46}"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en-US"/>
        </a:p>
      </dgm:t>
    </dgm:pt>
    <dgm:pt modelId="{C456E102-5D08-794B-972C-781B2AFC3373}">
      <dgm:prSet custT="1"/>
      <dgm:spPr/>
      <dgm:t>
        <a:bodyPr/>
        <a:lstStyle/>
        <a:p>
          <a:r>
            <a:rPr lang="en-US" sz="2400" b="1" baseline="0" dirty="0"/>
            <a:t>LANGUAGE QUANTITY </a:t>
          </a:r>
          <a:endParaRPr lang="en-US" sz="2400" b="1" dirty="0"/>
        </a:p>
      </dgm:t>
    </dgm:pt>
    <dgm:pt modelId="{F299BAC2-71FC-044B-AC63-7914D1B7A65B}" type="parTrans" cxnId="{59F482AC-DA12-0945-96B0-9E0B0FC18C8A}">
      <dgm:prSet/>
      <dgm:spPr/>
      <dgm:t>
        <a:bodyPr/>
        <a:lstStyle/>
        <a:p>
          <a:endParaRPr lang="en-US"/>
        </a:p>
      </dgm:t>
    </dgm:pt>
    <dgm:pt modelId="{90542E16-4EE7-1040-A378-CE4B021A7683}" type="sibTrans" cxnId="{59F482AC-DA12-0945-96B0-9E0B0FC18C8A}">
      <dgm:prSet/>
      <dgm:spPr/>
      <dgm:t>
        <a:bodyPr/>
        <a:lstStyle/>
        <a:p>
          <a:endParaRPr lang="en-US"/>
        </a:p>
      </dgm:t>
    </dgm:pt>
    <dgm:pt modelId="{87D61FAD-3C36-1A4F-A16E-4B503FAD6455}">
      <dgm:prSet custT="1"/>
      <dgm:spPr/>
      <dgm:t>
        <a:bodyPr/>
        <a:lstStyle/>
        <a:p>
          <a:r>
            <a:rPr lang="en-US" sz="2400" b="1" baseline="0" dirty="0"/>
            <a:t>LANGUAGE QUALITY </a:t>
          </a:r>
          <a:endParaRPr lang="en-US" sz="2400" b="1" dirty="0"/>
        </a:p>
      </dgm:t>
    </dgm:pt>
    <dgm:pt modelId="{8EC046B0-5427-414E-BC1E-0B6D43FC631F}" type="parTrans" cxnId="{A1C66CE7-B233-DC44-80F3-D2DDDAEC216E}">
      <dgm:prSet/>
      <dgm:spPr/>
      <dgm:t>
        <a:bodyPr/>
        <a:lstStyle/>
        <a:p>
          <a:endParaRPr lang="en-US"/>
        </a:p>
      </dgm:t>
    </dgm:pt>
    <dgm:pt modelId="{04F9890C-87A5-DF4D-A8AB-163ACE0B290D}" type="sibTrans" cxnId="{A1C66CE7-B233-DC44-80F3-D2DDDAEC216E}">
      <dgm:prSet/>
      <dgm:spPr/>
      <dgm:t>
        <a:bodyPr/>
        <a:lstStyle/>
        <a:p>
          <a:endParaRPr lang="en-US"/>
        </a:p>
      </dgm:t>
    </dgm:pt>
    <dgm:pt modelId="{FDBE1291-9729-9945-BECC-5B0B7BE85E30}">
      <dgm:prSet custT="1"/>
      <dgm:spPr/>
      <dgm:t>
        <a:bodyPr/>
        <a:lstStyle/>
        <a:p>
          <a:r>
            <a:rPr lang="en-US" sz="2400" baseline="0" dirty="0"/>
            <a:t>Children with hearing loss are exposed to and produce language that is less complex and diverse than typically hearing children </a:t>
          </a:r>
          <a:endParaRPr lang="en-US" sz="2400" dirty="0"/>
        </a:p>
      </dgm:t>
    </dgm:pt>
    <dgm:pt modelId="{32601E36-4CDD-7147-80C5-20D9813E3DBA}" type="parTrans" cxnId="{9425F999-F6AC-8943-A3F5-435D7B379397}">
      <dgm:prSet/>
      <dgm:spPr/>
      <dgm:t>
        <a:bodyPr/>
        <a:lstStyle/>
        <a:p>
          <a:endParaRPr lang="en-US"/>
        </a:p>
      </dgm:t>
    </dgm:pt>
    <dgm:pt modelId="{BE01FFFE-4C1F-4B49-B115-321767D454AD}" type="sibTrans" cxnId="{9425F999-F6AC-8943-A3F5-435D7B379397}">
      <dgm:prSet/>
      <dgm:spPr/>
      <dgm:t>
        <a:bodyPr/>
        <a:lstStyle/>
        <a:p>
          <a:endParaRPr lang="en-US"/>
        </a:p>
      </dgm:t>
    </dgm:pt>
    <dgm:pt modelId="{85393EE9-959D-8F49-8513-BCE83AE6707D}">
      <dgm:prSet custT="1"/>
      <dgm:spPr/>
      <dgm:t>
        <a:bodyPr/>
        <a:lstStyle/>
        <a:p>
          <a:r>
            <a:rPr lang="en-US" sz="2400" baseline="0" dirty="0"/>
            <a:t>Some studies report decreased language directed toward children with hearing loss and others report similar rates of input as typically hearing children </a:t>
          </a:r>
          <a:endParaRPr lang="en-US" sz="2400" dirty="0"/>
        </a:p>
      </dgm:t>
    </dgm:pt>
    <dgm:pt modelId="{D88AC0C6-DC7B-4249-B741-7A14856FC515}" type="parTrans" cxnId="{1FBD5D67-2067-3A40-BACB-4ED47EAED94E}">
      <dgm:prSet/>
      <dgm:spPr/>
      <dgm:t>
        <a:bodyPr/>
        <a:lstStyle/>
        <a:p>
          <a:endParaRPr lang="en-US"/>
        </a:p>
      </dgm:t>
    </dgm:pt>
    <dgm:pt modelId="{26DD3933-C05C-B646-A16A-79ADA5444D98}" type="sibTrans" cxnId="{1FBD5D67-2067-3A40-BACB-4ED47EAED94E}">
      <dgm:prSet/>
      <dgm:spPr/>
      <dgm:t>
        <a:bodyPr/>
        <a:lstStyle/>
        <a:p>
          <a:endParaRPr lang="en-US"/>
        </a:p>
      </dgm:t>
    </dgm:pt>
    <dgm:pt modelId="{535E2A37-D9B5-9B43-8CD8-91CA366E5751}">
      <dgm:prSet custT="1"/>
      <dgm:spPr/>
      <dgm:t>
        <a:bodyPr/>
        <a:lstStyle/>
        <a:p>
          <a:endParaRPr lang="en-US" sz="200" dirty="0"/>
        </a:p>
      </dgm:t>
    </dgm:pt>
    <dgm:pt modelId="{D03A0025-2E66-224B-8F6A-8CB59897FEC3}" type="parTrans" cxnId="{68872BAF-D060-3D43-BF93-2E536DB344CF}">
      <dgm:prSet/>
      <dgm:spPr/>
      <dgm:t>
        <a:bodyPr/>
        <a:lstStyle/>
        <a:p>
          <a:endParaRPr lang="en-US"/>
        </a:p>
      </dgm:t>
    </dgm:pt>
    <dgm:pt modelId="{D2F27BD4-033A-164A-B566-41AAC4A1BE3A}" type="sibTrans" cxnId="{68872BAF-D060-3D43-BF93-2E536DB344CF}">
      <dgm:prSet/>
      <dgm:spPr/>
      <dgm:t>
        <a:bodyPr/>
        <a:lstStyle/>
        <a:p>
          <a:endParaRPr lang="en-US"/>
        </a:p>
      </dgm:t>
    </dgm:pt>
    <dgm:pt modelId="{55E5508B-2D79-BB4C-B524-68C5198284B2}">
      <dgm:prSet custT="1"/>
      <dgm:spPr/>
      <dgm:t>
        <a:bodyPr/>
        <a:lstStyle/>
        <a:p>
          <a:endParaRPr lang="en-US" sz="1000" dirty="0"/>
        </a:p>
      </dgm:t>
    </dgm:pt>
    <dgm:pt modelId="{A930972A-6C0C-D749-B894-6FF0C80B3059}" type="parTrans" cxnId="{5534AF92-5C87-964C-84AC-7CFE852AA4F1}">
      <dgm:prSet/>
      <dgm:spPr/>
      <dgm:t>
        <a:bodyPr/>
        <a:lstStyle/>
        <a:p>
          <a:endParaRPr lang="en-US"/>
        </a:p>
      </dgm:t>
    </dgm:pt>
    <dgm:pt modelId="{2852B6DF-2C13-1249-978F-2C174DA62F7A}" type="sibTrans" cxnId="{5534AF92-5C87-964C-84AC-7CFE852AA4F1}">
      <dgm:prSet/>
      <dgm:spPr/>
      <dgm:t>
        <a:bodyPr/>
        <a:lstStyle/>
        <a:p>
          <a:endParaRPr lang="en-US"/>
        </a:p>
      </dgm:t>
    </dgm:pt>
    <dgm:pt modelId="{AAE82BCD-3A53-BB49-A6F8-7C1164984805}">
      <dgm:prSet custT="1"/>
      <dgm:spPr/>
      <dgm:t>
        <a:bodyPr/>
        <a:lstStyle/>
        <a:p>
          <a:endParaRPr lang="en-US" sz="1000" dirty="0"/>
        </a:p>
      </dgm:t>
    </dgm:pt>
    <dgm:pt modelId="{AC5C8924-0DF8-9B4C-BDDD-F8C47CE55C91}" type="parTrans" cxnId="{DAE4C967-4B0B-8C4A-97A3-6660F7AFB840}">
      <dgm:prSet/>
      <dgm:spPr/>
      <dgm:t>
        <a:bodyPr/>
        <a:lstStyle/>
        <a:p>
          <a:endParaRPr lang="en-US"/>
        </a:p>
      </dgm:t>
    </dgm:pt>
    <dgm:pt modelId="{3260B6B5-CDFC-4A41-9E25-14DB68EF0542}" type="sibTrans" cxnId="{DAE4C967-4B0B-8C4A-97A3-6660F7AFB840}">
      <dgm:prSet/>
      <dgm:spPr/>
      <dgm:t>
        <a:bodyPr/>
        <a:lstStyle/>
        <a:p>
          <a:endParaRPr lang="en-US"/>
        </a:p>
      </dgm:t>
    </dgm:pt>
    <dgm:pt modelId="{6DAD2BCB-B253-4F45-927D-969D56B30CA0}" type="pres">
      <dgm:prSet presAssocID="{129E6A0E-2865-534D-82C9-23E54E2B5E46}" presName="linear" presStyleCnt="0">
        <dgm:presLayoutVars>
          <dgm:dir/>
          <dgm:animLvl val="lvl"/>
          <dgm:resizeHandles val="exact"/>
        </dgm:presLayoutVars>
      </dgm:prSet>
      <dgm:spPr/>
    </dgm:pt>
    <dgm:pt modelId="{35A1053D-0C06-B449-9EB6-5D5223CECAD4}" type="pres">
      <dgm:prSet presAssocID="{C456E102-5D08-794B-972C-781B2AFC3373}" presName="parentLin" presStyleCnt="0"/>
      <dgm:spPr/>
    </dgm:pt>
    <dgm:pt modelId="{8A6A9653-7836-A04C-AFE0-0119C3D021AB}" type="pres">
      <dgm:prSet presAssocID="{C456E102-5D08-794B-972C-781B2AFC3373}" presName="parentLeftMargin" presStyleLbl="node1" presStyleIdx="0" presStyleCnt="2"/>
      <dgm:spPr/>
    </dgm:pt>
    <dgm:pt modelId="{995F9171-7470-9841-B224-0D06093D0A44}" type="pres">
      <dgm:prSet presAssocID="{C456E102-5D08-794B-972C-781B2AFC3373}" presName="parentText" presStyleLbl="node1" presStyleIdx="0" presStyleCnt="2">
        <dgm:presLayoutVars>
          <dgm:chMax val="0"/>
          <dgm:bulletEnabled val="1"/>
        </dgm:presLayoutVars>
      </dgm:prSet>
      <dgm:spPr/>
    </dgm:pt>
    <dgm:pt modelId="{6F9A2068-B5CD-AD48-8532-878FF9474792}" type="pres">
      <dgm:prSet presAssocID="{C456E102-5D08-794B-972C-781B2AFC3373}" presName="negativeSpace" presStyleCnt="0"/>
      <dgm:spPr/>
    </dgm:pt>
    <dgm:pt modelId="{28B3B17E-C41D-954B-ADC1-741A0E882669}" type="pres">
      <dgm:prSet presAssocID="{C456E102-5D08-794B-972C-781B2AFC3373}" presName="childText" presStyleLbl="conFgAcc1" presStyleIdx="0" presStyleCnt="2">
        <dgm:presLayoutVars>
          <dgm:bulletEnabled val="1"/>
        </dgm:presLayoutVars>
      </dgm:prSet>
      <dgm:spPr/>
    </dgm:pt>
    <dgm:pt modelId="{771BEEC6-367B-E049-B5D6-B786FCC0FE45}" type="pres">
      <dgm:prSet presAssocID="{90542E16-4EE7-1040-A378-CE4B021A7683}" presName="spaceBetweenRectangles" presStyleCnt="0"/>
      <dgm:spPr/>
    </dgm:pt>
    <dgm:pt modelId="{0D740B0B-C5B3-B348-932A-F54DBEA3A102}" type="pres">
      <dgm:prSet presAssocID="{87D61FAD-3C36-1A4F-A16E-4B503FAD6455}" presName="parentLin" presStyleCnt="0"/>
      <dgm:spPr/>
    </dgm:pt>
    <dgm:pt modelId="{3754E15B-A0F3-C44C-BD28-BB828B970A74}" type="pres">
      <dgm:prSet presAssocID="{87D61FAD-3C36-1A4F-A16E-4B503FAD6455}" presName="parentLeftMargin" presStyleLbl="node1" presStyleIdx="0" presStyleCnt="2"/>
      <dgm:spPr/>
    </dgm:pt>
    <dgm:pt modelId="{9B80DDF0-0873-DD40-8951-984C0D85D1B6}" type="pres">
      <dgm:prSet presAssocID="{87D61FAD-3C36-1A4F-A16E-4B503FAD6455}" presName="parentText" presStyleLbl="node1" presStyleIdx="1" presStyleCnt="2">
        <dgm:presLayoutVars>
          <dgm:chMax val="0"/>
          <dgm:bulletEnabled val="1"/>
        </dgm:presLayoutVars>
      </dgm:prSet>
      <dgm:spPr/>
    </dgm:pt>
    <dgm:pt modelId="{17768B98-025E-E942-A16F-E710FEF6A4A1}" type="pres">
      <dgm:prSet presAssocID="{87D61FAD-3C36-1A4F-A16E-4B503FAD6455}" presName="negativeSpace" presStyleCnt="0"/>
      <dgm:spPr/>
    </dgm:pt>
    <dgm:pt modelId="{226F5109-7401-324E-B5F8-8E1B1942E595}" type="pres">
      <dgm:prSet presAssocID="{87D61FAD-3C36-1A4F-A16E-4B503FAD6455}" presName="childText" presStyleLbl="conFgAcc1" presStyleIdx="1" presStyleCnt="2">
        <dgm:presLayoutVars>
          <dgm:bulletEnabled val="1"/>
        </dgm:presLayoutVars>
      </dgm:prSet>
      <dgm:spPr/>
    </dgm:pt>
  </dgm:ptLst>
  <dgm:cxnLst>
    <dgm:cxn modelId="{876DD61D-FDD1-3040-9B89-2B120FF31A37}" type="presOf" srcId="{FDBE1291-9729-9945-BECC-5B0B7BE85E30}" destId="{226F5109-7401-324E-B5F8-8E1B1942E595}" srcOrd="0" destOrd="1" presId="urn:microsoft.com/office/officeart/2005/8/layout/list1"/>
    <dgm:cxn modelId="{2174EA1D-AF07-B844-8C32-79C72F3827E8}" type="presOf" srcId="{87D61FAD-3C36-1A4F-A16E-4B503FAD6455}" destId="{9B80DDF0-0873-DD40-8951-984C0D85D1B6}" srcOrd="1" destOrd="0" presId="urn:microsoft.com/office/officeart/2005/8/layout/list1"/>
    <dgm:cxn modelId="{FB7CF52D-3DED-1B4E-B534-9C1123DAD2DD}" type="presOf" srcId="{87D61FAD-3C36-1A4F-A16E-4B503FAD6455}" destId="{3754E15B-A0F3-C44C-BD28-BB828B970A74}" srcOrd="0" destOrd="0" presId="urn:microsoft.com/office/officeart/2005/8/layout/list1"/>
    <dgm:cxn modelId="{556FF034-341F-D44A-AE42-3344DCE342A0}" type="presOf" srcId="{129E6A0E-2865-534D-82C9-23E54E2B5E46}" destId="{6DAD2BCB-B253-4F45-927D-969D56B30CA0}" srcOrd="0" destOrd="0" presId="urn:microsoft.com/office/officeart/2005/8/layout/list1"/>
    <dgm:cxn modelId="{2C481E3F-DA04-BF4C-9628-B7D2350EFDD4}" type="presOf" srcId="{C456E102-5D08-794B-972C-781B2AFC3373}" destId="{8A6A9653-7836-A04C-AFE0-0119C3D021AB}" srcOrd="0" destOrd="0" presId="urn:microsoft.com/office/officeart/2005/8/layout/list1"/>
    <dgm:cxn modelId="{1FBD5D67-2067-3A40-BACB-4ED47EAED94E}" srcId="{C456E102-5D08-794B-972C-781B2AFC3373}" destId="{85393EE9-959D-8F49-8513-BCE83AE6707D}" srcOrd="0" destOrd="0" parTransId="{D88AC0C6-DC7B-4249-B741-7A14856FC515}" sibTransId="{26DD3933-C05C-B646-A16A-79ADA5444D98}"/>
    <dgm:cxn modelId="{DAE4C967-4B0B-8C4A-97A3-6660F7AFB840}" srcId="{87D61FAD-3C36-1A4F-A16E-4B503FAD6455}" destId="{AAE82BCD-3A53-BB49-A6F8-7C1164984805}" srcOrd="2" destOrd="0" parTransId="{AC5C8924-0DF8-9B4C-BDDD-F8C47CE55C91}" sibTransId="{3260B6B5-CDFC-4A41-9E25-14DB68EF0542}"/>
    <dgm:cxn modelId="{7B7ACD78-9737-4C45-8C6F-294D18DC7EAE}" type="presOf" srcId="{535E2A37-D9B5-9B43-8CD8-91CA366E5751}" destId="{226F5109-7401-324E-B5F8-8E1B1942E595}" srcOrd="0" destOrd="0" presId="urn:microsoft.com/office/officeart/2005/8/layout/list1"/>
    <dgm:cxn modelId="{5534AF92-5C87-964C-84AC-7CFE852AA4F1}" srcId="{C456E102-5D08-794B-972C-781B2AFC3373}" destId="{55E5508B-2D79-BB4C-B524-68C5198284B2}" srcOrd="1" destOrd="0" parTransId="{A930972A-6C0C-D749-B894-6FF0C80B3059}" sibTransId="{2852B6DF-2C13-1249-978F-2C174DA62F7A}"/>
    <dgm:cxn modelId="{F22DA295-B22A-DC4E-AB70-E44F574AE1C7}" type="presOf" srcId="{55E5508B-2D79-BB4C-B524-68C5198284B2}" destId="{28B3B17E-C41D-954B-ADC1-741A0E882669}" srcOrd="0" destOrd="1" presId="urn:microsoft.com/office/officeart/2005/8/layout/list1"/>
    <dgm:cxn modelId="{9425F999-F6AC-8943-A3F5-435D7B379397}" srcId="{87D61FAD-3C36-1A4F-A16E-4B503FAD6455}" destId="{FDBE1291-9729-9945-BECC-5B0B7BE85E30}" srcOrd="1" destOrd="0" parTransId="{32601E36-4CDD-7147-80C5-20D9813E3DBA}" sibTransId="{BE01FFFE-4C1F-4B49-B115-321767D454AD}"/>
    <dgm:cxn modelId="{59F482AC-DA12-0945-96B0-9E0B0FC18C8A}" srcId="{129E6A0E-2865-534D-82C9-23E54E2B5E46}" destId="{C456E102-5D08-794B-972C-781B2AFC3373}" srcOrd="0" destOrd="0" parTransId="{F299BAC2-71FC-044B-AC63-7914D1B7A65B}" sibTransId="{90542E16-4EE7-1040-A378-CE4B021A7683}"/>
    <dgm:cxn modelId="{68872BAF-D060-3D43-BF93-2E536DB344CF}" srcId="{87D61FAD-3C36-1A4F-A16E-4B503FAD6455}" destId="{535E2A37-D9B5-9B43-8CD8-91CA366E5751}" srcOrd="0" destOrd="0" parTransId="{D03A0025-2E66-224B-8F6A-8CB59897FEC3}" sibTransId="{D2F27BD4-033A-164A-B566-41AAC4A1BE3A}"/>
    <dgm:cxn modelId="{527802B5-F14E-0D4E-8F09-83EE97B1C546}" type="presOf" srcId="{85393EE9-959D-8F49-8513-BCE83AE6707D}" destId="{28B3B17E-C41D-954B-ADC1-741A0E882669}" srcOrd="0" destOrd="0" presId="urn:microsoft.com/office/officeart/2005/8/layout/list1"/>
    <dgm:cxn modelId="{907337B5-44A3-064E-8546-88E235AFCDDE}" type="presOf" srcId="{C456E102-5D08-794B-972C-781B2AFC3373}" destId="{995F9171-7470-9841-B224-0D06093D0A44}" srcOrd="1" destOrd="0" presId="urn:microsoft.com/office/officeart/2005/8/layout/list1"/>
    <dgm:cxn modelId="{FEF754E0-1A66-0F44-9AB5-1A916322694B}" type="presOf" srcId="{AAE82BCD-3A53-BB49-A6F8-7C1164984805}" destId="{226F5109-7401-324E-B5F8-8E1B1942E595}" srcOrd="0" destOrd="2" presId="urn:microsoft.com/office/officeart/2005/8/layout/list1"/>
    <dgm:cxn modelId="{A1C66CE7-B233-DC44-80F3-D2DDDAEC216E}" srcId="{129E6A0E-2865-534D-82C9-23E54E2B5E46}" destId="{87D61FAD-3C36-1A4F-A16E-4B503FAD6455}" srcOrd="1" destOrd="0" parTransId="{8EC046B0-5427-414E-BC1E-0B6D43FC631F}" sibTransId="{04F9890C-87A5-DF4D-A8AB-163ACE0B290D}"/>
    <dgm:cxn modelId="{EE0FADD6-AD74-044E-A814-14F4801FDB63}" type="presParOf" srcId="{6DAD2BCB-B253-4F45-927D-969D56B30CA0}" destId="{35A1053D-0C06-B449-9EB6-5D5223CECAD4}" srcOrd="0" destOrd="0" presId="urn:microsoft.com/office/officeart/2005/8/layout/list1"/>
    <dgm:cxn modelId="{B6A05780-C079-C640-A80A-06A15B887E6A}" type="presParOf" srcId="{35A1053D-0C06-B449-9EB6-5D5223CECAD4}" destId="{8A6A9653-7836-A04C-AFE0-0119C3D021AB}" srcOrd="0" destOrd="0" presId="urn:microsoft.com/office/officeart/2005/8/layout/list1"/>
    <dgm:cxn modelId="{6D20C705-065D-524B-BAB2-DF28D868C85A}" type="presParOf" srcId="{35A1053D-0C06-B449-9EB6-5D5223CECAD4}" destId="{995F9171-7470-9841-B224-0D06093D0A44}" srcOrd="1" destOrd="0" presId="urn:microsoft.com/office/officeart/2005/8/layout/list1"/>
    <dgm:cxn modelId="{8C8274E6-BB79-1146-9491-E263D66A7B6F}" type="presParOf" srcId="{6DAD2BCB-B253-4F45-927D-969D56B30CA0}" destId="{6F9A2068-B5CD-AD48-8532-878FF9474792}" srcOrd="1" destOrd="0" presId="urn:microsoft.com/office/officeart/2005/8/layout/list1"/>
    <dgm:cxn modelId="{6B8B9749-50D7-5744-854D-6C0ECCBACB10}" type="presParOf" srcId="{6DAD2BCB-B253-4F45-927D-969D56B30CA0}" destId="{28B3B17E-C41D-954B-ADC1-741A0E882669}" srcOrd="2" destOrd="0" presId="urn:microsoft.com/office/officeart/2005/8/layout/list1"/>
    <dgm:cxn modelId="{638E14B7-109C-DE47-B850-B38C75F16572}" type="presParOf" srcId="{6DAD2BCB-B253-4F45-927D-969D56B30CA0}" destId="{771BEEC6-367B-E049-B5D6-B786FCC0FE45}" srcOrd="3" destOrd="0" presId="urn:microsoft.com/office/officeart/2005/8/layout/list1"/>
    <dgm:cxn modelId="{5813C901-28BE-EC4D-9BFE-8EB4BE7AF3F2}" type="presParOf" srcId="{6DAD2BCB-B253-4F45-927D-969D56B30CA0}" destId="{0D740B0B-C5B3-B348-932A-F54DBEA3A102}" srcOrd="4" destOrd="0" presId="urn:microsoft.com/office/officeart/2005/8/layout/list1"/>
    <dgm:cxn modelId="{F4E15828-0CC1-A345-95CF-F2AAB0B770F1}" type="presParOf" srcId="{0D740B0B-C5B3-B348-932A-F54DBEA3A102}" destId="{3754E15B-A0F3-C44C-BD28-BB828B970A74}" srcOrd="0" destOrd="0" presId="urn:microsoft.com/office/officeart/2005/8/layout/list1"/>
    <dgm:cxn modelId="{E440C870-C93E-2B40-8A8B-D357B414F48F}" type="presParOf" srcId="{0D740B0B-C5B3-B348-932A-F54DBEA3A102}" destId="{9B80DDF0-0873-DD40-8951-984C0D85D1B6}" srcOrd="1" destOrd="0" presId="urn:microsoft.com/office/officeart/2005/8/layout/list1"/>
    <dgm:cxn modelId="{DA91B29D-2AC1-4648-9998-312677AB0625}" type="presParOf" srcId="{6DAD2BCB-B253-4F45-927D-969D56B30CA0}" destId="{17768B98-025E-E942-A16F-E710FEF6A4A1}" srcOrd="5" destOrd="0" presId="urn:microsoft.com/office/officeart/2005/8/layout/list1"/>
    <dgm:cxn modelId="{4E65E431-ECFD-9240-892A-4A36E3CDA1F4}" type="presParOf" srcId="{6DAD2BCB-B253-4F45-927D-969D56B30CA0}" destId="{226F5109-7401-324E-B5F8-8E1B1942E595}"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483C709-C0AA-5A43-A322-A18B4697DDE8}" type="doc">
      <dgm:prSet loTypeId="urn:microsoft.com/office/officeart/2005/8/layout/vList3" loCatId="process" qsTypeId="urn:microsoft.com/office/officeart/2005/8/quickstyle/simple1" qsCatId="simple" csTypeId="urn:microsoft.com/office/officeart/2005/8/colors/accent2_1" csCatId="accent2" phldr="1"/>
      <dgm:spPr/>
      <dgm:t>
        <a:bodyPr/>
        <a:lstStyle/>
        <a:p>
          <a:endParaRPr lang="en-US"/>
        </a:p>
      </dgm:t>
    </dgm:pt>
    <dgm:pt modelId="{D0312148-A225-3143-8D4E-DD1EA121D7A3}">
      <dgm:prSet custT="1"/>
      <dgm:spPr/>
      <dgm:t>
        <a:bodyPr/>
        <a:lstStyle/>
        <a:p>
          <a:r>
            <a:rPr lang="en-US" sz="2000" b="1" dirty="0"/>
            <a:t>Does the rate/phonemic diversity of children’s language input predict the rate/phonemic diversity of their own language production</a:t>
          </a:r>
        </a:p>
      </dgm:t>
    </dgm:pt>
    <dgm:pt modelId="{F68BB9BD-AD2F-3F41-867E-9C76E44C364D}" type="parTrans" cxnId="{17C13AEF-C5BB-A244-8CBE-607E91068397}">
      <dgm:prSet/>
      <dgm:spPr/>
      <dgm:t>
        <a:bodyPr/>
        <a:lstStyle/>
        <a:p>
          <a:endParaRPr lang="en-US"/>
        </a:p>
      </dgm:t>
    </dgm:pt>
    <dgm:pt modelId="{352E191F-7890-894A-9619-4AD50F885AE3}" type="sibTrans" cxnId="{17C13AEF-C5BB-A244-8CBE-607E91068397}">
      <dgm:prSet/>
      <dgm:spPr/>
      <dgm:t>
        <a:bodyPr/>
        <a:lstStyle/>
        <a:p>
          <a:endParaRPr lang="en-US"/>
        </a:p>
      </dgm:t>
    </dgm:pt>
    <dgm:pt modelId="{D9A759F9-09B3-A544-B2F8-98D7FD191375}">
      <dgm:prSet/>
      <dgm:spPr/>
      <dgm:t>
        <a:bodyPr/>
        <a:lstStyle/>
        <a:p>
          <a:r>
            <a:rPr lang="en-US" b="1" dirty="0"/>
            <a:t>Is the rate/phonemic diversity of children’s language input/production associated to their receptive and expressive language abilities? </a:t>
          </a:r>
        </a:p>
      </dgm:t>
    </dgm:pt>
    <dgm:pt modelId="{625810C0-CA1B-BD46-9CF3-C5AD2DA4831B}" type="parTrans" cxnId="{588A70EB-B206-3949-9C8A-ED1E443DD328}">
      <dgm:prSet/>
      <dgm:spPr/>
      <dgm:t>
        <a:bodyPr/>
        <a:lstStyle/>
        <a:p>
          <a:endParaRPr lang="en-US"/>
        </a:p>
      </dgm:t>
    </dgm:pt>
    <dgm:pt modelId="{A6E6073A-11DD-634B-A668-4EFC12AD826A}" type="sibTrans" cxnId="{588A70EB-B206-3949-9C8A-ED1E443DD328}">
      <dgm:prSet/>
      <dgm:spPr/>
      <dgm:t>
        <a:bodyPr/>
        <a:lstStyle/>
        <a:p>
          <a:endParaRPr lang="en-US"/>
        </a:p>
      </dgm:t>
    </dgm:pt>
    <dgm:pt modelId="{82C6F827-78A5-1E46-82CB-0C401DA6FB06}">
      <dgm:prSet/>
      <dgm:spPr/>
      <dgm:t>
        <a:bodyPr/>
        <a:lstStyle/>
        <a:p>
          <a:r>
            <a:rPr lang="en-US" b="1" dirty="0"/>
            <a:t>Does the rate/phonemic diversity of children’s own speech-related vocalizations mediate the relationship between their linguistic input and end-of-year language abilities? </a:t>
          </a:r>
        </a:p>
      </dgm:t>
    </dgm:pt>
    <dgm:pt modelId="{BE2B8416-E103-054E-A7EF-4C296E2B3197}" type="parTrans" cxnId="{C811A489-CC5E-5A42-98C9-2756EB9FB1FD}">
      <dgm:prSet/>
      <dgm:spPr/>
      <dgm:t>
        <a:bodyPr/>
        <a:lstStyle/>
        <a:p>
          <a:endParaRPr lang="en-US"/>
        </a:p>
      </dgm:t>
    </dgm:pt>
    <dgm:pt modelId="{67F30844-F5BD-A84D-ACF0-F6907D607B0F}" type="sibTrans" cxnId="{C811A489-CC5E-5A42-98C9-2756EB9FB1FD}">
      <dgm:prSet/>
      <dgm:spPr/>
      <dgm:t>
        <a:bodyPr/>
        <a:lstStyle/>
        <a:p>
          <a:endParaRPr lang="en-US"/>
        </a:p>
      </dgm:t>
    </dgm:pt>
    <dgm:pt modelId="{53D64B8D-C0A5-8B45-B9D9-AD651808CE3D}" type="pres">
      <dgm:prSet presAssocID="{2483C709-C0AA-5A43-A322-A18B4697DDE8}" presName="linearFlow" presStyleCnt="0">
        <dgm:presLayoutVars>
          <dgm:dir/>
          <dgm:resizeHandles val="exact"/>
        </dgm:presLayoutVars>
      </dgm:prSet>
      <dgm:spPr/>
    </dgm:pt>
    <dgm:pt modelId="{0FB89F38-B7B9-3746-BAFF-ABE18B420BAB}" type="pres">
      <dgm:prSet presAssocID="{D0312148-A225-3143-8D4E-DD1EA121D7A3}" presName="composite" presStyleCnt="0"/>
      <dgm:spPr/>
    </dgm:pt>
    <dgm:pt modelId="{EEED8CCF-7E5E-0A4E-AE8C-88DE3D15B396}" type="pres">
      <dgm:prSet presAssocID="{D0312148-A225-3143-8D4E-DD1EA121D7A3}" presName="imgShp" presStyleLbl="fgImgPlace1" presStyleIdx="0" presStyleCnt="3"/>
      <dgm:spPr/>
    </dgm:pt>
    <dgm:pt modelId="{0AA79C49-21B6-CF4C-BE61-1BDBAFB3DEE4}" type="pres">
      <dgm:prSet presAssocID="{D0312148-A225-3143-8D4E-DD1EA121D7A3}" presName="txShp" presStyleLbl="node1" presStyleIdx="0" presStyleCnt="3" custLinFactNeighborY="0">
        <dgm:presLayoutVars>
          <dgm:bulletEnabled val="1"/>
        </dgm:presLayoutVars>
      </dgm:prSet>
      <dgm:spPr/>
    </dgm:pt>
    <dgm:pt modelId="{5C787A30-E655-FC40-BB7C-C11725FBEB41}" type="pres">
      <dgm:prSet presAssocID="{352E191F-7890-894A-9619-4AD50F885AE3}" presName="spacing" presStyleCnt="0"/>
      <dgm:spPr/>
    </dgm:pt>
    <dgm:pt modelId="{5A385B83-66E7-5E45-80F3-67C93A4033C2}" type="pres">
      <dgm:prSet presAssocID="{D9A759F9-09B3-A544-B2F8-98D7FD191375}" presName="composite" presStyleCnt="0"/>
      <dgm:spPr/>
    </dgm:pt>
    <dgm:pt modelId="{A46EF535-F082-414C-957A-15BF484D2F00}" type="pres">
      <dgm:prSet presAssocID="{D9A759F9-09B3-A544-B2F8-98D7FD191375}" presName="imgShp" presStyleLbl="fgImgPlace1" presStyleIdx="1" presStyleCnt="3"/>
      <dgm:spPr/>
    </dgm:pt>
    <dgm:pt modelId="{BA9730C0-B57A-A341-85B5-C4F1CF323C25}" type="pres">
      <dgm:prSet presAssocID="{D9A759F9-09B3-A544-B2F8-98D7FD191375}" presName="txShp" presStyleLbl="node1" presStyleIdx="1" presStyleCnt="3">
        <dgm:presLayoutVars>
          <dgm:bulletEnabled val="1"/>
        </dgm:presLayoutVars>
      </dgm:prSet>
      <dgm:spPr/>
    </dgm:pt>
    <dgm:pt modelId="{BF683801-C4B2-1D4E-BD40-19BF1A8D71A7}" type="pres">
      <dgm:prSet presAssocID="{A6E6073A-11DD-634B-A668-4EFC12AD826A}" presName="spacing" presStyleCnt="0"/>
      <dgm:spPr/>
    </dgm:pt>
    <dgm:pt modelId="{D5FEAF23-BD54-9C4C-AB79-A45FEBB9D318}" type="pres">
      <dgm:prSet presAssocID="{82C6F827-78A5-1E46-82CB-0C401DA6FB06}" presName="composite" presStyleCnt="0"/>
      <dgm:spPr/>
    </dgm:pt>
    <dgm:pt modelId="{8F665136-1EF9-314B-8362-1F299D15DBCF}" type="pres">
      <dgm:prSet presAssocID="{82C6F827-78A5-1E46-82CB-0C401DA6FB06}" presName="imgShp" presStyleLbl="fgImgPlace1" presStyleIdx="2" presStyleCnt="3"/>
      <dgm:spPr/>
    </dgm:pt>
    <dgm:pt modelId="{9412FF12-2F22-114B-B6FF-0EF102F77F3C}" type="pres">
      <dgm:prSet presAssocID="{82C6F827-78A5-1E46-82CB-0C401DA6FB06}" presName="txShp" presStyleLbl="node1" presStyleIdx="2" presStyleCnt="3">
        <dgm:presLayoutVars>
          <dgm:bulletEnabled val="1"/>
        </dgm:presLayoutVars>
      </dgm:prSet>
      <dgm:spPr/>
    </dgm:pt>
  </dgm:ptLst>
  <dgm:cxnLst>
    <dgm:cxn modelId="{5AB2B725-06EC-C942-BA5E-E0F6984235EA}" type="presOf" srcId="{D9A759F9-09B3-A544-B2F8-98D7FD191375}" destId="{BA9730C0-B57A-A341-85B5-C4F1CF323C25}" srcOrd="0" destOrd="0" presId="urn:microsoft.com/office/officeart/2005/8/layout/vList3"/>
    <dgm:cxn modelId="{D451BF46-2E0E-7247-BDB4-A17A0F271EB9}" type="presOf" srcId="{82C6F827-78A5-1E46-82CB-0C401DA6FB06}" destId="{9412FF12-2F22-114B-B6FF-0EF102F77F3C}" srcOrd="0" destOrd="0" presId="urn:microsoft.com/office/officeart/2005/8/layout/vList3"/>
    <dgm:cxn modelId="{C811A489-CC5E-5A42-98C9-2756EB9FB1FD}" srcId="{2483C709-C0AA-5A43-A322-A18B4697DDE8}" destId="{82C6F827-78A5-1E46-82CB-0C401DA6FB06}" srcOrd="2" destOrd="0" parTransId="{BE2B8416-E103-054E-A7EF-4C296E2B3197}" sibTransId="{67F30844-F5BD-A84D-ACF0-F6907D607B0F}"/>
    <dgm:cxn modelId="{2EAFEEE5-27E9-4243-8853-B2B444C15791}" type="presOf" srcId="{D0312148-A225-3143-8D4E-DD1EA121D7A3}" destId="{0AA79C49-21B6-CF4C-BE61-1BDBAFB3DEE4}" srcOrd="0" destOrd="0" presId="urn:microsoft.com/office/officeart/2005/8/layout/vList3"/>
    <dgm:cxn modelId="{DF2905E7-CFAB-F64A-BF09-9BA7EA163679}" type="presOf" srcId="{2483C709-C0AA-5A43-A322-A18B4697DDE8}" destId="{53D64B8D-C0A5-8B45-B9D9-AD651808CE3D}" srcOrd="0" destOrd="0" presId="urn:microsoft.com/office/officeart/2005/8/layout/vList3"/>
    <dgm:cxn modelId="{588A70EB-B206-3949-9C8A-ED1E443DD328}" srcId="{2483C709-C0AA-5A43-A322-A18B4697DDE8}" destId="{D9A759F9-09B3-A544-B2F8-98D7FD191375}" srcOrd="1" destOrd="0" parTransId="{625810C0-CA1B-BD46-9CF3-C5AD2DA4831B}" sibTransId="{A6E6073A-11DD-634B-A668-4EFC12AD826A}"/>
    <dgm:cxn modelId="{17C13AEF-C5BB-A244-8CBE-607E91068397}" srcId="{2483C709-C0AA-5A43-A322-A18B4697DDE8}" destId="{D0312148-A225-3143-8D4E-DD1EA121D7A3}" srcOrd="0" destOrd="0" parTransId="{F68BB9BD-AD2F-3F41-867E-9C76E44C364D}" sibTransId="{352E191F-7890-894A-9619-4AD50F885AE3}"/>
    <dgm:cxn modelId="{F1A06599-7F4D-C94D-A838-F498BADF21EC}" type="presParOf" srcId="{53D64B8D-C0A5-8B45-B9D9-AD651808CE3D}" destId="{0FB89F38-B7B9-3746-BAFF-ABE18B420BAB}" srcOrd="0" destOrd="0" presId="urn:microsoft.com/office/officeart/2005/8/layout/vList3"/>
    <dgm:cxn modelId="{A78B8DDE-8247-4F49-B33C-DD5F5BA20129}" type="presParOf" srcId="{0FB89F38-B7B9-3746-BAFF-ABE18B420BAB}" destId="{EEED8CCF-7E5E-0A4E-AE8C-88DE3D15B396}" srcOrd="0" destOrd="0" presId="urn:microsoft.com/office/officeart/2005/8/layout/vList3"/>
    <dgm:cxn modelId="{BA4FDF3C-3C3D-4A42-AA46-127E532B6DD2}" type="presParOf" srcId="{0FB89F38-B7B9-3746-BAFF-ABE18B420BAB}" destId="{0AA79C49-21B6-CF4C-BE61-1BDBAFB3DEE4}" srcOrd="1" destOrd="0" presId="urn:microsoft.com/office/officeart/2005/8/layout/vList3"/>
    <dgm:cxn modelId="{F4149C31-B35F-C244-9493-29B0E3E979D9}" type="presParOf" srcId="{53D64B8D-C0A5-8B45-B9D9-AD651808CE3D}" destId="{5C787A30-E655-FC40-BB7C-C11725FBEB41}" srcOrd="1" destOrd="0" presId="urn:microsoft.com/office/officeart/2005/8/layout/vList3"/>
    <dgm:cxn modelId="{596B0888-956A-9C44-9E61-30A122036FC7}" type="presParOf" srcId="{53D64B8D-C0A5-8B45-B9D9-AD651808CE3D}" destId="{5A385B83-66E7-5E45-80F3-67C93A4033C2}" srcOrd="2" destOrd="0" presId="urn:microsoft.com/office/officeart/2005/8/layout/vList3"/>
    <dgm:cxn modelId="{69594F8F-C8F4-CD41-9188-847AE286D290}" type="presParOf" srcId="{5A385B83-66E7-5E45-80F3-67C93A4033C2}" destId="{A46EF535-F082-414C-957A-15BF484D2F00}" srcOrd="0" destOrd="0" presId="urn:microsoft.com/office/officeart/2005/8/layout/vList3"/>
    <dgm:cxn modelId="{EFBA6672-7F76-D147-9A84-70F4B98790C2}" type="presParOf" srcId="{5A385B83-66E7-5E45-80F3-67C93A4033C2}" destId="{BA9730C0-B57A-A341-85B5-C4F1CF323C25}" srcOrd="1" destOrd="0" presId="urn:microsoft.com/office/officeart/2005/8/layout/vList3"/>
    <dgm:cxn modelId="{C4E4D959-F758-4A4C-ABDD-A7BE7A2522AB}" type="presParOf" srcId="{53D64B8D-C0A5-8B45-B9D9-AD651808CE3D}" destId="{BF683801-C4B2-1D4E-BD40-19BF1A8D71A7}" srcOrd="3" destOrd="0" presId="urn:microsoft.com/office/officeart/2005/8/layout/vList3"/>
    <dgm:cxn modelId="{B9F11107-B006-004E-B1D4-D71BE4C6B193}" type="presParOf" srcId="{53D64B8D-C0A5-8B45-B9D9-AD651808CE3D}" destId="{D5FEAF23-BD54-9C4C-AB79-A45FEBB9D318}" srcOrd="4" destOrd="0" presId="urn:microsoft.com/office/officeart/2005/8/layout/vList3"/>
    <dgm:cxn modelId="{D516223D-119D-7146-B189-894EB7819AC7}" type="presParOf" srcId="{D5FEAF23-BD54-9C4C-AB79-A45FEBB9D318}" destId="{8F665136-1EF9-314B-8362-1F299D15DBCF}" srcOrd="0" destOrd="0" presId="urn:microsoft.com/office/officeart/2005/8/layout/vList3"/>
    <dgm:cxn modelId="{C653D226-7EAA-3C49-8021-B927C04805F6}" type="presParOf" srcId="{D5FEAF23-BD54-9C4C-AB79-A45FEBB9D318}" destId="{9412FF12-2F22-114B-B6FF-0EF102F77F3C}"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7DB26C0-AD76-5E45-AE3A-1FAA06CD6858}" type="doc">
      <dgm:prSet loTypeId="urn:microsoft.com/office/officeart/2005/8/layout/vList2" loCatId="process" qsTypeId="urn:microsoft.com/office/officeart/2005/8/quickstyle/simple1" qsCatId="simple" csTypeId="urn:microsoft.com/office/officeart/2005/8/colors/accent2_1" csCatId="accent2" phldr="1"/>
      <dgm:spPr/>
      <dgm:t>
        <a:bodyPr/>
        <a:lstStyle/>
        <a:p>
          <a:endParaRPr lang="en-US"/>
        </a:p>
      </dgm:t>
    </dgm:pt>
    <dgm:pt modelId="{7334399F-9E94-8E4D-A310-1BADAF716FC0}">
      <dgm:prSet custT="1"/>
      <dgm:spPr/>
      <dgm:t>
        <a:bodyPr/>
        <a:lstStyle/>
        <a:p>
          <a:r>
            <a:rPr lang="en-US" sz="2800" baseline="0" dirty="0"/>
            <a:t>The phonemic diversity of children’s speech-related vocalizations uniquely predicted both receptive and expressive language abilities above and beyond the quantity of their vocalizations.</a:t>
          </a:r>
          <a:endParaRPr lang="en-US" sz="2800" dirty="0"/>
        </a:p>
      </dgm:t>
    </dgm:pt>
    <dgm:pt modelId="{431E66F5-703C-384F-B885-86BA80F0B0D3}" type="parTrans" cxnId="{FB261454-3C9C-7F40-95F0-0102320418B3}">
      <dgm:prSet/>
      <dgm:spPr/>
      <dgm:t>
        <a:bodyPr/>
        <a:lstStyle/>
        <a:p>
          <a:endParaRPr lang="en-US"/>
        </a:p>
      </dgm:t>
    </dgm:pt>
    <dgm:pt modelId="{5089C075-EF1D-9143-ACE7-7D76571BD19F}" type="sibTrans" cxnId="{FB261454-3C9C-7F40-95F0-0102320418B3}">
      <dgm:prSet/>
      <dgm:spPr/>
      <dgm:t>
        <a:bodyPr/>
        <a:lstStyle/>
        <a:p>
          <a:endParaRPr lang="en-US"/>
        </a:p>
      </dgm:t>
    </dgm:pt>
    <dgm:pt modelId="{3C31281E-1B20-B640-BF8F-038750DBB2D2}">
      <dgm:prSet custT="1"/>
      <dgm:spPr/>
      <dgm:t>
        <a:bodyPr/>
        <a:lstStyle/>
        <a:p>
          <a:r>
            <a:rPr lang="en-US" sz="2800" baseline="0" dirty="0"/>
            <a:t>Greater phonemic diversity of teacher vocalizations was associated with greater language abilities, insofar as it was associated with greater phonemic diversity of children’s speech-related vocalizations.</a:t>
          </a:r>
          <a:endParaRPr lang="en-US" sz="2800" dirty="0"/>
        </a:p>
      </dgm:t>
    </dgm:pt>
    <dgm:pt modelId="{4C464649-B7DD-3A45-9CB3-FD611EDB024A}" type="parTrans" cxnId="{28DA1EDD-080B-9F44-9370-DA822A0050C7}">
      <dgm:prSet/>
      <dgm:spPr/>
      <dgm:t>
        <a:bodyPr/>
        <a:lstStyle/>
        <a:p>
          <a:endParaRPr lang="en-US"/>
        </a:p>
      </dgm:t>
    </dgm:pt>
    <dgm:pt modelId="{13B6E919-12F5-384C-833C-E8F56BFFDDA4}" type="sibTrans" cxnId="{28DA1EDD-080B-9F44-9370-DA822A0050C7}">
      <dgm:prSet/>
      <dgm:spPr/>
      <dgm:t>
        <a:bodyPr/>
        <a:lstStyle/>
        <a:p>
          <a:endParaRPr lang="en-US"/>
        </a:p>
      </dgm:t>
    </dgm:pt>
    <dgm:pt modelId="{33AFBBBB-C6BD-614B-8BDE-78963C0A39BC}" type="pres">
      <dgm:prSet presAssocID="{E7DB26C0-AD76-5E45-AE3A-1FAA06CD6858}" presName="linear" presStyleCnt="0">
        <dgm:presLayoutVars>
          <dgm:animLvl val="lvl"/>
          <dgm:resizeHandles val="exact"/>
        </dgm:presLayoutVars>
      </dgm:prSet>
      <dgm:spPr/>
    </dgm:pt>
    <dgm:pt modelId="{4DC3BB53-46C6-484A-9199-97A27A2F317D}" type="pres">
      <dgm:prSet presAssocID="{7334399F-9E94-8E4D-A310-1BADAF716FC0}" presName="parentText" presStyleLbl="node1" presStyleIdx="0" presStyleCnt="2">
        <dgm:presLayoutVars>
          <dgm:chMax val="0"/>
          <dgm:bulletEnabled val="1"/>
        </dgm:presLayoutVars>
      </dgm:prSet>
      <dgm:spPr/>
    </dgm:pt>
    <dgm:pt modelId="{4E22A46B-4992-4A4E-804D-F4ADAD62562F}" type="pres">
      <dgm:prSet presAssocID="{5089C075-EF1D-9143-ACE7-7D76571BD19F}" presName="spacer" presStyleCnt="0"/>
      <dgm:spPr/>
    </dgm:pt>
    <dgm:pt modelId="{D2F5BA03-C9CE-C84C-BC8C-7641FC2D77B9}" type="pres">
      <dgm:prSet presAssocID="{3C31281E-1B20-B640-BF8F-038750DBB2D2}" presName="parentText" presStyleLbl="node1" presStyleIdx="1" presStyleCnt="2">
        <dgm:presLayoutVars>
          <dgm:chMax val="0"/>
          <dgm:bulletEnabled val="1"/>
        </dgm:presLayoutVars>
      </dgm:prSet>
      <dgm:spPr/>
    </dgm:pt>
  </dgm:ptLst>
  <dgm:cxnLst>
    <dgm:cxn modelId="{E900F702-B93C-7B4A-B8B2-B5F6EAD3F7C3}" type="presOf" srcId="{3C31281E-1B20-B640-BF8F-038750DBB2D2}" destId="{D2F5BA03-C9CE-C84C-BC8C-7641FC2D77B9}" srcOrd="0" destOrd="0" presId="urn:microsoft.com/office/officeart/2005/8/layout/vList2"/>
    <dgm:cxn modelId="{5E865111-0765-B248-9AA7-C856DC8CB3C5}" type="presOf" srcId="{7334399F-9E94-8E4D-A310-1BADAF716FC0}" destId="{4DC3BB53-46C6-484A-9199-97A27A2F317D}" srcOrd="0" destOrd="0" presId="urn:microsoft.com/office/officeart/2005/8/layout/vList2"/>
    <dgm:cxn modelId="{FB261454-3C9C-7F40-95F0-0102320418B3}" srcId="{E7DB26C0-AD76-5E45-AE3A-1FAA06CD6858}" destId="{7334399F-9E94-8E4D-A310-1BADAF716FC0}" srcOrd="0" destOrd="0" parTransId="{431E66F5-703C-384F-B885-86BA80F0B0D3}" sibTransId="{5089C075-EF1D-9143-ACE7-7D76571BD19F}"/>
    <dgm:cxn modelId="{A5E74075-BC2E-A748-BF13-FA205696CF4C}" type="presOf" srcId="{E7DB26C0-AD76-5E45-AE3A-1FAA06CD6858}" destId="{33AFBBBB-C6BD-614B-8BDE-78963C0A39BC}" srcOrd="0" destOrd="0" presId="urn:microsoft.com/office/officeart/2005/8/layout/vList2"/>
    <dgm:cxn modelId="{28DA1EDD-080B-9F44-9370-DA822A0050C7}" srcId="{E7DB26C0-AD76-5E45-AE3A-1FAA06CD6858}" destId="{3C31281E-1B20-B640-BF8F-038750DBB2D2}" srcOrd="1" destOrd="0" parTransId="{4C464649-B7DD-3A45-9CB3-FD611EDB024A}" sibTransId="{13B6E919-12F5-384C-833C-E8F56BFFDDA4}"/>
    <dgm:cxn modelId="{300BB2C6-B082-2F48-BD3F-766EA067D80A}" type="presParOf" srcId="{33AFBBBB-C6BD-614B-8BDE-78963C0A39BC}" destId="{4DC3BB53-46C6-484A-9199-97A27A2F317D}" srcOrd="0" destOrd="0" presId="urn:microsoft.com/office/officeart/2005/8/layout/vList2"/>
    <dgm:cxn modelId="{AE77DE77-10B8-A945-B2C0-5AF915AFFDE9}" type="presParOf" srcId="{33AFBBBB-C6BD-614B-8BDE-78963C0A39BC}" destId="{4E22A46B-4992-4A4E-804D-F4ADAD62562F}" srcOrd="1" destOrd="0" presId="urn:microsoft.com/office/officeart/2005/8/layout/vList2"/>
    <dgm:cxn modelId="{02B9BFB9-F8D3-4B46-A3E8-E3144F9202F0}" type="presParOf" srcId="{33AFBBBB-C6BD-614B-8BDE-78963C0A39BC}" destId="{D2F5BA03-C9CE-C84C-BC8C-7641FC2D77B9}"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E715C4F-C6B5-E642-A05C-700B88AD0269}" type="doc">
      <dgm:prSet loTypeId="urn:microsoft.com/office/officeart/2005/8/layout/hProcess9" loCatId="process" qsTypeId="urn:microsoft.com/office/officeart/2005/8/quickstyle/simple1" qsCatId="simple" csTypeId="urn:microsoft.com/office/officeart/2005/8/colors/accent3_1" csCatId="accent3"/>
      <dgm:spPr/>
      <dgm:t>
        <a:bodyPr/>
        <a:lstStyle/>
        <a:p>
          <a:endParaRPr lang="en-US"/>
        </a:p>
      </dgm:t>
    </dgm:pt>
    <dgm:pt modelId="{08E7E5C6-15A4-9345-A086-37B3297B732C}">
      <dgm:prSet/>
      <dgm:spPr/>
      <dgm:t>
        <a:bodyPr/>
        <a:lstStyle/>
        <a:p>
          <a:r>
            <a:rPr lang="en-US"/>
            <a:t>Richer teacher vocalizations </a:t>
          </a:r>
        </a:p>
      </dgm:t>
    </dgm:pt>
    <dgm:pt modelId="{DAB3B292-A3B3-6F42-925D-673DD85ABAF6}" type="parTrans" cxnId="{11068CB6-391B-8846-A1A4-C1078F41EA05}">
      <dgm:prSet/>
      <dgm:spPr/>
      <dgm:t>
        <a:bodyPr/>
        <a:lstStyle/>
        <a:p>
          <a:endParaRPr lang="en-US"/>
        </a:p>
      </dgm:t>
    </dgm:pt>
    <dgm:pt modelId="{C718529B-4AFB-4343-B25A-7D095F7DD2BE}" type="sibTrans" cxnId="{11068CB6-391B-8846-A1A4-C1078F41EA05}">
      <dgm:prSet/>
      <dgm:spPr/>
      <dgm:t>
        <a:bodyPr/>
        <a:lstStyle/>
        <a:p>
          <a:endParaRPr lang="en-US"/>
        </a:p>
      </dgm:t>
    </dgm:pt>
    <dgm:pt modelId="{7CF10C9C-7A0A-3342-935E-677807E8A649}">
      <dgm:prSet/>
      <dgm:spPr/>
      <dgm:t>
        <a:bodyPr/>
        <a:lstStyle/>
        <a:p>
          <a:r>
            <a:rPr lang="en-US"/>
            <a:t>Richer preschooler vocalizations </a:t>
          </a:r>
        </a:p>
      </dgm:t>
    </dgm:pt>
    <dgm:pt modelId="{FF0E2AE4-C57E-0842-B17E-8432410A052B}" type="parTrans" cxnId="{7A4804D1-C59E-0649-B6D2-5E00951DB88B}">
      <dgm:prSet/>
      <dgm:spPr/>
      <dgm:t>
        <a:bodyPr/>
        <a:lstStyle/>
        <a:p>
          <a:endParaRPr lang="en-US"/>
        </a:p>
      </dgm:t>
    </dgm:pt>
    <dgm:pt modelId="{B9B6B0A9-312E-A246-9A27-D95AFE028357}" type="sibTrans" cxnId="{7A4804D1-C59E-0649-B6D2-5E00951DB88B}">
      <dgm:prSet/>
      <dgm:spPr/>
      <dgm:t>
        <a:bodyPr/>
        <a:lstStyle/>
        <a:p>
          <a:endParaRPr lang="en-US"/>
        </a:p>
      </dgm:t>
    </dgm:pt>
    <dgm:pt modelId="{189C8CDE-D090-B142-BEA2-A1E022753F3E}">
      <dgm:prSet/>
      <dgm:spPr/>
      <dgm:t>
        <a:bodyPr/>
        <a:lstStyle/>
        <a:p>
          <a:r>
            <a:rPr lang="en-US"/>
            <a:t>Higher language abilities</a:t>
          </a:r>
        </a:p>
      </dgm:t>
    </dgm:pt>
    <dgm:pt modelId="{11D1891D-0685-7B4D-92A4-A10A7CFEA062}" type="parTrans" cxnId="{D6F7168B-8A5D-9B46-8511-3F1BB0B5E3B0}">
      <dgm:prSet/>
      <dgm:spPr/>
      <dgm:t>
        <a:bodyPr/>
        <a:lstStyle/>
        <a:p>
          <a:endParaRPr lang="en-US"/>
        </a:p>
      </dgm:t>
    </dgm:pt>
    <dgm:pt modelId="{36135219-A8CE-A543-919C-536B9AAA7DE5}" type="sibTrans" cxnId="{D6F7168B-8A5D-9B46-8511-3F1BB0B5E3B0}">
      <dgm:prSet/>
      <dgm:spPr/>
      <dgm:t>
        <a:bodyPr/>
        <a:lstStyle/>
        <a:p>
          <a:endParaRPr lang="en-US"/>
        </a:p>
      </dgm:t>
    </dgm:pt>
    <dgm:pt modelId="{05BA1E0A-F4FB-4F4D-9107-C5243473D8E1}" type="pres">
      <dgm:prSet presAssocID="{FE715C4F-C6B5-E642-A05C-700B88AD0269}" presName="CompostProcess" presStyleCnt="0">
        <dgm:presLayoutVars>
          <dgm:dir/>
          <dgm:resizeHandles val="exact"/>
        </dgm:presLayoutVars>
      </dgm:prSet>
      <dgm:spPr/>
    </dgm:pt>
    <dgm:pt modelId="{85FFF515-C1AC-5B4A-97F6-F6178ACBA308}" type="pres">
      <dgm:prSet presAssocID="{FE715C4F-C6B5-E642-A05C-700B88AD0269}" presName="arrow" presStyleLbl="bgShp" presStyleIdx="0" presStyleCnt="1"/>
      <dgm:spPr/>
    </dgm:pt>
    <dgm:pt modelId="{CBC4B61B-746A-9E41-9315-7A9E1B7DD0B8}" type="pres">
      <dgm:prSet presAssocID="{FE715C4F-C6B5-E642-A05C-700B88AD0269}" presName="linearProcess" presStyleCnt="0"/>
      <dgm:spPr/>
    </dgm:pt>
    <dgm:pt modelId="{8667EEE4-C1FC-D740-A98F-E771A2813085}" type="pres">
      <dgm:prSet presAssocID="{08E7E5C6-15A4-9345-A086-37B3297B732C}" presName="textNode" presStyleLbl="node1" presStyleIdx="0" presStyleCnt="3">
        <dgm:presLayoutVars>
          <dgm:bulletEnabled val="1"/>
        </dgm:presLayoutVars>
      </dgm:prSet>
      <dgm:spPr/>
    </dgm:pt>
    <dgm:pt modelId="{BD4C56BF-DA05-5C4B-81D4-25A31BE90520}" type="pres">
      <dgm:prSet presAssocID="{C718529B-4AFB-4343-B25A-7D095F7DD2BE}" presName="sibTrans" presStyleCnt="0"/>
      <dgm:spPr/>
    </dgm:pt>
    <dgm:pt modelId="{6E675458-155A-F147-B021-189EFE22DCCD}" type="pres">
      <dgm:prSet presAssocID="{7CF10C9C-7A0A-3342-935E-677807E8A649}" presName="textNode" presStyleLbl="node1" presStyleIdx="1" presStyleCnt="3">
        <dgm:presLayoutVars>
          <dgm:bulletEnabled val="1"/>
        </dgm:presLayoutVars>
      </dgm:prSet>
      <dgm:spPr/>
    </dgm:pt>
    <dgm:pt modelId="{BA9FBEDB-3EE4-F64B-8CB1-6F960F0F215F}" type="pres">
      <dgm:prSet presAssocID="{B9B6B0A9-312E-A246-9A27-D95AFE028357}" presName="sibTrans" presStyleCnt="0"/>
      <dgm:spPr/>
    </dgm:pt>
    <dgm:pt modelId="{A81FBE9D-7CA4-5441-A119-D77127974EF8}" type="pres">
      <dgm:prSet presAssocID="{189C8CDE-D090-B142-BEA2-A1E022753F3E}" presName="textNode" presStyleLbl="node1" presStyleIdx="2" presStyleCnt="3">
        <dgm:presLayoutVars>
          <dgm:bulletEnabled val="1"/>
        </dgm:presLayoutVars>
      </dgm:prSet>
      <dgm:spPr/>
    </dgm:pt>
  </dgm:ptLst>
  <dgm:cxnLst>
    <dgm:cxn modelId="{75BBBC4D-31A2-D449-A79C-E002DAFD1405}" type="presOf" srcId="{189C8CDE-D090-B142-BEA2-A1E022753F3E}" destId="{A81FBE9D-7CA4-5441-A119-D77127974EF8}" srcOrd="0" destOrd="0" presId="urn:microsoft.com/office/officeart/2005/8/layout/hProcess9"/>
    <dgm:cxn modelId="{6D3CA46E-E577-B142-A4E2-3957FB9E4075}" type="presOf" srcId="{7CF10C9C-7A0A-3342-935E-677807E8A649}" destId="{6E675458-155A-F147-B021-189EFE22DCCD}" srcOrd="0" destOrd="0" presId="urn:microsoft.com/office/officeart/2005/8/layout/hProcess9"/>
    <dgm:cxn modelId="{D6F7168B-8A5D-9B46-8511-3F1BB0B5E3B0}" srcId="{FE715C4F-C6B5-E642-A05C-700B88AD0269}" destId="{189C8CDE-D090-B142-BEA2-A1E022753F3E}" srcOrd="2" destOrd="0" parTransId="{11D1891D-0685-7B4D-92A4-A10A7CFEA062}" sibTransId="{36135219-A8CE-A543-919C-536B9AAA7DE5}"/>
    <dgm:cxn modelId="{11068CB6-391B-8846-A1A4-C1078F41EA05}" srcId="{FE715C4F-C6B5-E642-A05C-700B88AD0269}" destId="{08E7E5C6-15A4-9345-A086-37B3297B732C}" srcOrd="0" destOrd="0" parTransId="{DAB3B292-A3B3-6F42-925D-673DD85ABAF6}" sibTransId="{C718529B-4AFB-4343-B25A-7D095F7DD2BE}"/>
    <dgm:cxn modelId="{7A4804D1-C59E-0649-B6D2-5E00951DB88B}" srcId="{FE715C4F-C6B5-E642-A05C-700B88AD0269}" destId="{7CF10C9C-7A0A-3342-935E-677807E8A649}" srcOrd="1" destOrd="0" parTransId="{FF0E2AE4-C57E-0842-B17E-8432410A052B}" sibTransId="{B9B6B0A9-312E-A246-9A27-D95AFE028357}"/>
    <dgm:cxn modelId="{2A1C19E7-9365-DD4D-93B4-2685BB52EC8E}" type="presOf" srcId="{FE715C4F-C6B5-E642-A05C-700B88AD0269}" destId="{05BA1E0A-F4FB-4F4D-9107-C5243473D8E1}" srcOrd="0" destOrd="0" presId="urn:microsoft.com/office/officeart/2005/8/layout/hProcess9"/>
    <dgm:cxn modelId="{6E6EA8FC-87CB-134F-B5C9-3066CB72A525}" type="presOf" srcId="{08E7E5C6-15A4-9345-A086-37B3297B732C}" destId="{8667EEE4-C1FC-D740-A98F-E771A2813085}" srcOrd="0" destOrd="0" presId="urn:microsoft.com/office/officeart/2005/8/layout/hProcess9"/>
    <dgm:cxn modelId="{345CD8C5-C378-F743-A546-7DADAA19CEDD}" type="presParOf" srcId="{05BA1E0A-F4FB-4F4D-9107-C5243473D8E1}" destId="{85FFF515-C1AC-5B4A-97F6-F6178ACBA308}" srcOrd="0" destOrd="0" presId="urn:microsoft.com/office/officeart/2005/8/layout/hProcess9"/>
    <dgm:cxn modelId="{8CBC21F3-C142-9D4F-93D4-B6D1CEFCC1F1}" type="presParOf" srcId="{05BA1E0A-F4FB-4F4D-9107-C5243473D8E1}" destId="{CBC4B61B-746A-9E41-9315-7A9E1B7DD0B8}" srcOrd="1" destOrd="0" presId="urn:microsoft.com/office/officeart/2005/8/layout/hProcess9"/>
    <dgm:cxn modelId="{C2EC4237-2A16-954B-AD11-F4BA600924F0}" type="presParOf" srcId="{CBC4B61B-746A-9E41-9315-7A9E1B7DD0B8}" destId="{8667EEE4-C1FC-D740-A98F-E771A2813085}" srcOrd="0" destOrd="0" presId="urn:microsoft.com/office/officeart/2005/8/layout/hProcess9"/>
    <dgm:cxn modelId="{567E9912-865B-4E41-9CDE-C5C6D30407F4}" type="presParOf" srcId="{CBC4B61B-746A-9E41-9315-7A9E1B7DD0B8}" destId="{BD4C56BF-DA05-5C4B-81D4-25A31BE90520}" srcOrd="1" destOrd="0" presId="urn:microsoft.com/office/officeart/2005/8/layout/hProcess9"/>
    <dgm:cxn modelId="{66F7652B-A162-324D-AC47-FDDA70581BDC}" type="presParOf" srcId="{CBC4B61B-746A-9E41-9315-7A9E1B7DD0B8}" destId="{6E675458-155A-F147-B021-189EFE22DCCD}" srcOrd="2" destOrd="0" presId="urn:microsoft.com/office/officeart/2005/8/layout/hProcess9"/>
    <dgm:cxn modelId="{BDDA93E7-0956-3841-B03B-BB3D319BA63E}" type="presParOf" srcId="{CBC4B61B-746A-9E41-9315-7A9E1B7DD0B8}" destId="{BA9FBEDB-3EE4-F64B-8CB1-6F960F0F215F}" srcOrd="3" destOrd="0" presId="urn:microsoft.com/office/officeart/2005/8/layout/hProcess9"/>
    <dgm:cxn modelId="{E4A16DB0-DF1B-874E-9AAF-F19BBC7CD9F0}" type="presParOf" srcId="{CBC4B61B-746A-9E41-9315-7A9E1B7DD0B8}" destId="{A81FBE9D-7CA4-5441-A119-D77127974EF8}"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270834-838B-EE4D-8898-98EBF2707CC3}">
      <dsp:nvSpPr>
        <dsp:cNvPr id="0" name=""/>
        <dsp:cNvSpPr/>
      </dsp:nvSpPr>
      <dsp:spPr>
        <a:xfrm rot="2568409">
          <a:off x="5695427" y="3540694"/>
          <a:ext cx="741265" cy="30761"/>
        </a:xfrm>
        <a:custGeom>
          <a:avLst/>
          <a:gdLst/>
          <a:ahLst/>
          <a:cxnLst/>
          <a:rect l="0" t="0" r="0" b="0"/>
          <a:pathLst>
            <a:path>
              <a:moveTo>
                <a:pt x="0" y="15380"/>
              </a:moveTo>
              <a:lnTo>
                <a:pt x="741265" y="15380"/>
              </a:lnTo>
            </a:path>
          </a:pathLst>
        </a:custGeom>
        <a:noFill/>
        <a:ln w="34925" cap="flat" cmpd="sng" algn="in">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7D4729E-EF2C-FF48-A254-4684C0B91F85}">
      <dsp:nvSpPr>
        <dsp:cNvPr id="0" name=""/>
        <dsp:cNvSpPr/>
      </dsp:nvSpPr>
      <dsp:spPr>
        <a:xfrm>
          <a:off x="5794146" y="2503615"/>
          <a:ext cx="826505" cy="30761"/>
        </a:xfrm>
        <a:custGeom>
          <a:avLst/>
          <a:gdLst/>
          <a:ahLst/>
          <a:cxnLst/>
          <a:rect l="0" t="0" r="0" b="0"/>
          <a:pathLst>
            <a:path>
              <a:moveTo>
                <a:pt x="0" y="15380"/>
              </a:moveTo>
              <a:lnTo>
                <a:pt x="826505" y="15380"/>
              </a:lnTo>
            </a:path>
          </a:pathLst>
        </a:custGeom>
        <a:noFill/>
        <a:ln w="34925" cap="flat" cmpd="sng" algn="in">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8A198B5-9AC1-6341-B7FC-3BF4066EFAEF}">
      <dsp:nvSpPr>
        <dsp:cNvPr id="0" name=""/>
        <dsp:cNvSpPr/>
      </dsp:nvSpPr>
      <dsp:spPr>
        <a:xfrm rot="19032046">
          <a:off x="5695251" y="1466245"/>
          <a:ext cx="742840" cy="30761"/>
        </a:xfrm>
        <a:custGeom>
          <a:avLst/>
          <a:gdLst/>
          <a:ahLst/>
          <a:cxnLst/>
          <a:rect l="0" t="0" r="0" b="0"/>
          <a:pathLst>
            <a:path>
              <a:moveTo>
                <a:pt x="0" y="15380"/>
              </a:moveTo>
              <a:lnTo>
                <a:pt x="742840" y="15380"/>
              </a:lnTo>
            </a:path>
          </a:pathLst>
        </a:custGeom>
        <a:noFill/>
        <a:ln w="34925" cap="flat" cmpd="sng" algn="in">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51A5516-C915-CD41-B4F8-F09AF0CEC9EA}">
      <dsp:nvSpPr>
        <dsp:cNvPr id="0" name=""/>
        <dsp:cNvSpPr/>
      </dsp:nvSpPr>
      <dsp:spPr>
        <a:xfrm>
          <a:off x="3635355" y="1235532"/>
          <a:ext cx="2422178" cy="2422178"/>
        </a:xfrm>
        <a:prstGeom prst="ellipse">
          <a:avLst/>
        </a:prstGeom>
        <a:solidFill>
          <a:schemeClr val="lt1">
            <a:hueOff val="0"/>
            <a:satOff val="0"/>
            <a:lumOff val="0"/>
            <a:alphaOff val="0"/>
          </a:schemeClr>
        </a:solidFill>
        <a:ln w="34925" cap="flat" cmpd="sng" algn="in">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261446A-B0F0-AD4C-AB1A-428652EB425A}">
      <dsp:nvSpPr>
        <dsp:cNvPr id="0" name=""/>
        <dsp:cNvSpPr/>
      </dsp:nvSpPr>
      <dsp:spPr>
        <a:xfrm>
          <a:off x="6131996" y="894"/>
          <a:ext cx="1498054" cy="1453306"/>
        </a:xfrm>
        <a:prstGeom prst="ellipse">
          <a:avLst/>
        </a:prstGeom>
        <a:solidFill>
          <a:schemeClr val="lt1">
            <a:hueOff val="0"/>
            <a:satOff val="0"/>
            <a:lumOff val="0"/>
            <a:alphaOff val="0"/>
          </a:schemeClr>
        </a:solidFill>
        <a:ln w="34925" cap="flat" cmpd="sng" algn="in">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Future language proficiency </a:t>
          </a:r>
        </a:p>
      </dsp:txBody>
      <dsp:txXfrm>
        <a:off x="6351381" y="213726"/>
        <a:ext cx="1059284" cy="1027642"/>
      </dsp:txXfrm>
    </dsp:sp>
    <dsp:sp modelId="{70940171-325B-1D48-B436-CB0B86F1E972}">
      <dsp:nvSpPr>
        <dsp:cNvPr id="0" name=""/>
        <dsp:cNvSpPr/>
      </dsp:nvSpPr>
      <dsp:spPr>
        <a:xfrm>
          <a:off x="6620651" y="1792342"/>
          <a:ext cx="1484233" cy="1453306"/>
        </a:xfrm>
        <a:prstGeom prst="ellipse">
          <a:avLst/>
        </a:prstGeom>
        <a:solidFill>
          <a:schemeClr val="lt1">
            <a:hueOff val="0"/>
            <a:satOff val="0"/>
            <a:lumOff val="0"/>
            <a:alphaOff val="0"/>
          </a:schemeClr>
        </a:solidFill>
        <a:ln w="34925" cap="flat" cmpd="sng" algn="in">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School readiness </a:t>
          </a:r>
        </a:p>
      </dsp:txBody>
      <dsp:txXfrm>
        <a:off x="6838012" y="2005174"/>
        <a:ext cx="1049511" cy="1027642"/>
      </dsp:txXfrm>
    </dsp:sp>
    <dsp:sp modelId="{74632B3D-B4A8-1C44-A7A6-A728F570DE05}">
      <dsp:nvSpPr>
        <dsp:cNvPr id="0" name=""/>
        <dsp:cNvSpPr/>
      </dsp:nvSpPr>
      <dsp:spPr>
        <a:xfrm>
          <a:off x="6129425" y="3583790"/>
          <a:ext cx="1502167" cy="1453306"/>
        </a:xfrm>
        <a:prstGeom prst="ellipse">
          <a:avLst/>
        </a:prstGeom>
        <a:solidFill>
          <a:schemeClr val="lt1">
            <a:hueOff val="0"/>
            <a:satOff val="0"/>
            <a:lumOff val="0"/>
            <a:alphaOff val="0"/>
          </a:schemeClr>
        </a:solidFill>
        <a:ln w="34925" cap="flat" cmpd="sng" algn="in">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Academic achievement </a:t>
          </a:r>
        </a:p>
      </dsp:txBody>
      <dsp:txXfrm>
        <a:off x="6349412" y="3796622"/>
        <a:ext cx="1062193" cy="10276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EB46F2-3405-7E4B-AC16-5ECCBF5E58B2}">
      <dsp:nvSpPr>
        <dsp:cNvPr id="0" name=""/>
        <dsp:cNvSpPr/>
      </dsp:nvSpPr>
      <dsp:spPr>
        <a:xfrm>
          <a:off x="3793282" y="2504430"/>
          <a:ext cx="2102558" cy="2102558"/>
        </a:xfrm>
        <a:prstGeom prst="ellipse">
          <a:avLst/>
        </a:prstGeom>
        <a:solidFill>
          <a:schemeClr val="lt1">
            <a:hueOff val="0"/>
            <a:satOff val="0"/>
            <a:lumOff val="0"/>
            <a:alphaOff val="0"/>
          </a:schemeClr>
        </a:solidFill>
        <a:ln w="34925" cap="flat" cmpd="sng" algn="in">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Quality Language Experiences </a:t>
          </a:r>
        </a:p>
      </dsp:txBody>
      <dsp:txXfrm>
        <a:off x="4101194" y="2812342"/>
        <a:ext cx="1486734" cy="1486734"/>
      </dsp:txXfrm>
    </dsp:sp>
    <dsp:sp modelId="{64D10198-52BA-8E44-AE59-BEB67DC92240}">
      <dsp:nvSpPr>
        <dsp:cNvPr id="0" name=""/>
        <dsp:cNvSpPr/>
      </dsp:nvSpPr>
      <dsp:spPr>
        <a:xfrm rot="12900000">
          <a:off x="2441050" y="2137236"/>
          <a:ext cx="1611231" cy="599229"/>
        </a:xfrm>
        <a:prstGeom prst="lef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348C49F-CCF6-614A-9120-2E69319C56A5}">
      <dsp:nvSpPr>
        <dsp:cNvPr id="0" name=""/>
        <dsp:cNvSpPr/>
      </dsp:nvSpPr>
      <dsp:spPr>
        <a:xfrm>
          <a:off x="1588028" y="1175796"/>
          <a:ext cx="1997430" cy="1597944"/>
        </a:xfrm>
        <a:prstGeom prst="roundRect">
          <a:avLst>
            <a:gd name="adj" fmla="val 10000"/>
          </a:avLst>
        </a:prstGeom>
        <a:solidFill>
          <a:schemeClr val="lt1">
            <a:hueOff val="0"/>
            <a:satOff val="0"/>
            <a:lumOff val="0"/>
            <a:alphaOff val="0"/>
          </a:schemeClr>
        </a:solidFill>
        <a:ln w="34925" cap="flat" cmpd="sng" algn="in">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40005" rIns="40005" bIns="40005" numCol="1" spcCol="1270" anchor="ctr" anchorCtr="0">
          <a:noAutofit/>
        </a:bodyPr>
        <a:lstStyle/>
        <a:p>
          <a:pPr marL="0" lvl="0" indent="0" algn="ctr" defTabSz="933450">
            <a:lnSpc>
              <a:spcPct val="90000"/>
            </a:lnSpc>
            <a:spcBef>
              <a:spcPct val="0"/>
            </a:spcBef>
            <a:spcAft>
              <a:spcPct val="35000"/>
            </a:spcAft>
            <a:buNone/>
          </a:pPr>
          <a:r>
            <a:rPr lang="en-US" sz="2100" kern="1200" dirty="0"/>
            <a:t>Diversity of input </a:t>
          </a:r>
        </a:p>
      </dsp:txBody>
      <dsp:txXfrm>
        <a:off x="1634830" y="1222598"/>
        <a:ext cx="1903826" cy="1504340"/>
      </dsp:txXfrm>
    </dsp:sp>
    <dsp:sp modelId="{2FF2118E-6358-AB43-AD4E-A49EEC338FC4}">
      <dsp:nvSpPr>
        <dsp:cNvPr id="0" name=""/>
        <dsp:cNvSpPr/>
      </dsp:nvSpPr>
      <dsp:spPr>
        <a:xfrm rot="16200000">
          <a:off x="4038945" y="1305424"/>
          <a:ext cx="1611231" cy="599229"/>
        </a:xfrm>
        <a:prstGeom prst="lef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0188E06-B0C0-9149-896D-164FEC575756}">
      <dsp:nvSpPr>
        <dsp:cNvPr id="0" name=""/>
        <dsp:cNvSpPr/>
      </dsp:nvSpPr>
      <dsp:spPr>
        <a:xfrm>
          <a:off x="3845846" y="451"/>
          <a:ext cx="1997430" cy="1597944"/>
        </a:xfrm>
        <a:prstGeom prst="roundRect">
          <a:avLst>
            <a:gd name="adj" fmla="val 10000"/>
          </a:avLst>
        </a:prstGeom>
        <a:solidFill>
          <a:schemeClr val="lt1">
            <a:hueOff val="0"/>
            <a:satOff val="0"/>
            <a:lumOff val="0"/>
            <a:alphaOff val="0"/>
          </a:schemeClr>
        </a:solidFill>
        <a:ln w="34925" cap="flat" cmpd="sng" algn="in">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40005" rIns="40005" bIns="40005" numCol="1" spcCol="1270" anchor="ctr" anchorCtr="0">
          <a:noAutofit/>
        </a:bodyPr>
        <a:lstStyle/>
        <a:p>
          <a:pPr marL="0" lvl="0" indent="0" algn="ctr" defTabSz="933450">
            <a:lnSpc>
              <a:spcPct val="90000"/>
            </a:lnSpc>
            <a:spcBef>
              <a:spcPct val="0"/>
            </a:spcBef>
            <a:spcAft>
              <a:spcPct val="35000"/>
            </a:spcAft>
            <a:buNone/>
          </a:pPr>
          <a:r>
            <a:rPr lang="en-US" sz="2100" kern="1200" dirty="0"/>
            <a:t>Conversational turn-taking </a:t>
          </a:r>
        </a:p>
      </dsp:txBody>
      <dsp:txXfrm>
        <a:off x="3892648" y="47253"/>
        <a:ext cx="1903826" cy="1504340"/>
      </dsp:txXfrm>
    </dsp:sp>
    <dsp:sp modelId="{01475F1A-9474-AA4E-95F7-72F3A7B2D4C2}">
      <dsp:nvSpPr>
        <dsp:cNvPr id="0" name=""/>
        <dsp:cNvSpPr/>
      </dsp:nvSpPr>
      <dsp:spPr>
        <a:xfrm rot="19500000">
          <a:off x="5636841" y="2137236"/>
          <a:ext cx="1611231" cy="599229"/>
        </a:xfrm>
        <a:prstGeom prst="lef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B2C3CB9-FF2F-3C49-AB32-0739452F88B1}">
      <dsp:nvSpPr>
        <dsp:cNvPr id="0" name=""/>
        <dsp:cNvSpPr/>
      </dsp:nvSpPr>
      <dsp:spPr>
        <a:xfrm>
          <a:off x="6103663" y="1175796"/>
          <a:ext cx="1997430" cy="1597944"/>
        </a:xfrm>
        <a:prstGeom prst="roundRect">
          <a:avLst>
            <a:gd name="adj" fmla="val 10000"/>
          </a:avLst>
        </a:prstGeom>
        <a:solidFill>
          <a:schemeClr val="lt1">
            <a:hueOff val="0"/>
            <a:satOff val="0"/>
            <a:lumOff val="0"/>
            <a:alphaOff val="0"/>
          </a:schemeClr>
        </a:solidFill>
        <a:ln w="34925" cap="flat" cmpd="sng" algn="in">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40005" rIns="40005" bIns="40005" numCol="1" spcCol="1270" anchor="ctr" anchorCtr="0">
          <a:noAutofit/>
        </a:bodyPr>
        <a:lstStyle/>
        <a:p>
          <a:pPr marL="0" lvl="0" indent="0" algn="ctr" defTabSz="933450">
            <a:lnSpc>
              <a:spcPct val="90000"/>
            </a:lnSpc>
            <a:spcBef>
              <a:spcPct val="0"/>
            </a:spcBef>
            <a:spcAft>
              <a:spcPct val="35000"/>
            </a:spcAft>
            <a:buNone/>
          </a:pPr>
          <a:r>
            <a:rPr lang="en-US" sz="2100" kern="1200" dirty="0"/>
            <a:t>Responsiveness to child vocalizations </a:t>
          </a:r>
        </a:p>
      </dsp:txBody>
      <dsp:txXfrm>
        <a:off x="6150465" y="1222598"/>
        <a:ext cx="1903826" cy="15043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B3B17E-C41D-954B-ADC1-741A0E882669}">
      <dsp:nvSpPr>
        <dsp:cNvPr id="0" name=""/>
        <dsp:cNvSpPr/>
      </dsp:nvSpPr>
      <dsp:spPr>
        <a:xfrm>
          <a:off x="0" y="119128"/>
          <a:ext cx="7200900" cy="1764000"/>
        </a:xfrm>
        <a:prstGeom prst="rect">
          <a:avLst/>
        </a:prstGeom>
        <a:solidFill>
          <a:schemeClr val="lt1">
            <a:alpha val="90000"/>
            <a:hueOff val="0"/>
            <a:satOff val="0"/>
            <a:lumOff val="0"/>
            <a:alphaOff val="0"/>
          </a:schemeClr>
        </a:solidFill>
        <a:ln w="34925" cap="flat" cmpd="sng" algn="in">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58870" tIns="145796" rIns="558870" bIns="170688" numCol="1" spcCol="1270" anchor="t" anchorCtr="0">
          <a:noAutofit/>
        </a:bodyPr>
        <a:lstStyle/>
        <a:p>
          <a:pPr marL="228600" lvl="1" indent="-228600" algn="l" defTabSz="1066800">
            <a:lnSpc>
              <a:spcPct val="90000"/>
            </a:lnSpc>
            <a:spcBef>
              <a:spcPct val="0"/>
            </a:spcBef>
            <a:spcAft>
              <a:spcPct val="15000"/>
            </a:spcAft>
            <a:buChar char="•"/>
          </a:pPr>
          <a:r>
            <a:rPr lang="en-US" sz="2400" kern="1200" baseline="0" dirty="0"/>
            <a:t>Some studies report decreased language directed toward children with hearing loss and others report similar rates of input as typically hearing children </a:t>
          </a:r>
          <a:endParaRPr lang="en-US" sz="2400" kern="1200" dirty="0"/>
        </a:p>
        <a:p>
          <a:pPr marL="57150" lvl="1" indent="-57150" algn="l" defTabSz="444500">
            <a:lnSpc>
              <a:spcPct val="90000"/>
            </a:lnSpc>
            <a:spcBef>
              <a:spcPct val="0"/>
            </a:spcBef>
            <a:spcAft>
              <a:spcPct val="15000"/>
            </a:spcAft>
            <a:buChar char="•"/>
          </a:pPr>
          <a:endParaRPr lang="en-US" sz="1000" kern="1200" dirty="0"/>
        </a:p>
      </dsp:txBody>
      <dsp:txXfrm>
        <a:off x="0" y="119128"/>
        <a:ext cx="7200900" cy="1764000"/>
      </dsp:txXfrm>
    </dsp:sp>
    <dsp:sp modelId="{995F9171-7470-9841-B224-0D06093D0A44}">
      <dsp:nvSpPr>
        <dsp:cNvPr id="0" name=""/>
        <dsp:cNvSpPr/>
      </dsp:nvSpPr>
      <dsp:spPr>
        <a:xfrm>
          <a:off x="360045" y="15808"/>
          <a:ext cx="5040630" cy="206640"/>
        </a:xfrm>
        <a:prstGeom prst="roundRect">
          <a:avLst/>
        </a:prstGeom>
        <a:solidFill>
          <a:schemeClr val="accent2">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24" tIns="0" rIns="190524" bIns="0" numCol="1" spcCol="1270" anchor="ctr" anchorCtr="0">
          <a:noAutofit/>
        </a:bodyPr>
        <a:lstStyle/>
        <a:p>
          <a:pPr marL="0" lvl="0" indent="0" algn="l" defTabSz="1066800">
            <a:lnSpc>
              <a:spcPct val="90000"/>
            </a:lnSpc>
            <a:spcBef>
              <a:spcPct val="0"/>
            </a:spcBef>
            <a:spcAft>
              <a:spcPct val="35000"/>
            </a:spcAft>
            <a:buNone/>
          </a:pPr>
          <a:r>
            <a:rPr lang="en-US" sz="2400" b="1" kern="1200" baseline="0" dirty="0"/>
            <a:t>LANGUAGE QUANTITY </a:t>
          </a:r>
          <a:endParaRPr lang="en-US" sz="2400" b="1" kern="1200" dirty="0"/>
        </a:p>
      </dsp:txBody>
      <dsp:txXfrm>
        <a:off x="370132" y="25895"/>
        <a:ext cx="5020456" cy="186466"/>
      </dsp:txXfrm>
    </dsp:sp>
    <dsp:sp modelId="{226F5109-7401-324E-B5F8-8E1B1942E595}">
      <dsp:nvSpPr>
        <dsp:cNvPr id="0" name=""/>
        <dsp:cNvSpPr/>
      </dsp:nvSpPr>
      <dsp:spPr>
        <a:xfrm>
          <a:off x="0" y="2024248"/>
          <a:ext cx="7200900" cy="1323000"/>
        </a:xfrm>
        <a:prstGeom prst="rect">
          <a:avLst/>
        </a:prstGeom>
        <a:solidFill>
          <a:schemeClr val="lt1">
            <a:alpha val="90000"/>
            <a:hueOff val="0"/>
            <a:satOff val="0"/>
            <a:lumOff val="0"/>
            <a:alphaOff val="0"/>
          </a:schemeClr>
        </a:solidFill>
        <a:ln w="34925" cap="flat" cmpd="sng" algn="in">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58870" tIns="145796" rIns="558870" bIns="14224" numCol="1" spcCol="1270" anchor="t" anchorCtr="0">
          <a:noAutofit/>
        </a:bodyPr>
        <a:lstStyle/>
        <a:p>
          <a:pPr marL="57150" lvl="1" indent="-57150" algn="l" defTabSz="88900">
            <a:lnSpc>
              <a:spcPct val="90000"/>
            </a:lnSpc>
            <a:spcBef>
              <a:spcPct val="0"/>
            </a:spcBef>
            <a:spcAft>
              <a:spcPct val="15000"/>
            </a:spcAft>
            <a:buChar char="•"/>
          </a:pPr>
          <a:endParaRPr lang="en-US" sz="200" kern="1200" dirty="0"/>
        </a:p>
        <a:p>
          <a:pPr marL="228600" lvl="1" indent="-228600" algn="l" defTabSz="1066800">
            <a:lnSpc>
              <a:spcPct val="90000"/>
            </a:lnSpc>
            <a:spcBef>
              <a:spcPct val="0"/>
            </a:spcBef>
            <a:spcAft>
              <a:spcPct val="15000"/>
            </a:spcAft>
            <a:buChar char="•"/>
          </a:pPr>
          <a:r>
            <a:rPr lang="en-US" sz="2400" kern="1200" baseline="0" dirty="0"/>
            <a:t>Children with hearing loss are exposed to and produce language that is less complex and diverse than typically hearing children </a:t>
          </a:r>
          <a:endParaRPr lang="en-US" sz="2400" kern="1200" dirty="0"/>
        </a:p>
        <a:p>
          <a:pPr marL="57150" lvl="1" indent="-57150" algn="l" defTabSz="444500">
            <a:lnSpc>
              <a:spcPct val="90000"/>
            </a:lnSpc>
            <a:spcBef>
              <a:spcPct val="0"/>
            </a:spcBef>
            <a:spcAft>
              <a:spcPct val="15000"/>
            </a:spcAft>
            <a:buChar char="•"/>
          </a:pPr>
          <a:endParaRPr lang="en-US" sz="1000" kern="1200" dirty="0"/>
        </a:p>
      </dsp:txBody>
      <dsp:txXfrm>
        <a:off x="0" y="2024248"/>
        <a:ext cx="7200900" cy="1323000"/>
      </dsp:txXfrm>
    </dsp:sp>
    <dsp:sp modelId="{9B80DDF0-0873-DD40-8951-984C0D85D1B6}">
      <dsp:nvSpPr>
        <dsp:cNvPr id="0" name=""/>
        <dsp:cNvSpPr/>
      </dsp:nvSpPr>
      <dsp:spPr>
        <a:xfrm>
          <a:off x="360045" y="1920928"/>
          <a:ext cx="5040630" cy="206640"/>
        </a:xfrm>
        <a:prstGeom prst="roundRect">
          <a:avLst/>
        </a:prstGeom>
        <a:solidFill>
          <a:schemeClr val="accent3">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24" tIns="0" rIns="190524" bIns="0" numCol="1" spcCol="1270" anchor="ctr" anchorCtr="0">
          <a:noAutofit/>
        </a:bodyPr>
        <a:lstStyle/>
        <a:p>
          <a:pPr marL="0" lvl="0" indent="0" algn="l" defTabSz="1066800">
            <a:lnSpc>
              <a:spcPct val="90000"/>
            </a:lnSpc>
            <a:spcBef>
              <a:spcPct val="0"/>
            </a:spcBef>
            <a:spcAft>
              <a:spcPct val="35000"/>
            </a:spcAft>
            <a:buNone/>
          </a:pPr>
          <a:r>
            <a:rPr lang="en-US" sz="2400" b="1" kern="1200" baseline="0" dirty="0"/>
            <a:t>LANGUAGE QUALITY </a:t>
          </a:r>
          <a:endParaRPr lang="en-US" sz="2400" b="1" kern="1200" dirty="0"/>
        </a:p>
      </dsp:txBody>
      <dsp:txXfrm>
        <a:off x="370132" y="1931015"/>
        <a:ext cx="5020456" cy="18646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A79C49-21B6-CF4C-BE61-1BDBAFB3DEE4}">
      <dsp:nvSpPr>
        <dsp:cNvPr id="0" name=""/>
        <dsp:cNvSpPr/>
      </dsp:nvSpPr>
      <dsp:spPr>
        <a:xfrm rot="10800000">
          <a:off x="1727605" y="520"/>
          <a:ext cx="5908276" cy="957722"/>
        </a:xfrm>
        <a:prstGeom prst="homePlate">
          <a:avLst/>
        </a:prstGeom>
        <a:solidFill>
          <a:schemeClr val="lt1">
            <a:hueOff val="0"/>
            <a:satOff val="0"/>
            <a:lumOff val="0"/>
            <a:alphaOff val="0"/>
          </a:schemeClr>
        </a:solidFill>
        <a:ln w="34925" cap="flat" cmpd="sng" algn="in">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22329" tIns="76200" rIns="14224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Does the rate/phonemic diversity of children’s language input predict the rate/phonemic diversity of their own language production</a:t>
          </a:r>
        </a:p>
      </dsp:txBody>
      <dsp:txXfrm rot="10800000">
        <a:off x="1967035" y="520"/>
        <a:ext cx="5668846" cy="957722"/>
      </dsp:txXfrm>
    </dsp:sp>
    <dsp:sp modelId="{EEED8CCF-7E5E-0A4E-AE8C-88DE3D15B396}">
      <dsp:nvSpPr>
        <dsp:cNvPr id="0" name=""/>
        <dsp:cNvSpPr/>
      </dsp:nvSpPr>
      <dsp:spPr>
        <a:xfrm>
          <a:off x="1248744" y="520"/>
          <a:ext cx="957722" cy="957722"/>
        </a:xfrm>
        <a:prstGeom prst="ellipse">
          <a:avLst/>
        </a:prstGeom>
        <a:solidFill>
          <a:schemeClr val="accent2">
            <a:tint val="40000"/>
            <a:hueOff val="0"/>
            <a:satOff val="0"/>
            <a:lumOff val="0"/>
            <a:alphaOff val="0"/>
          </a:schemeClr>
        </a:solidFill>
        <a:ln w="34925" cap="flat" cmpd="sng" algn="in">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A9730C0-B57A-A341-85B5-C4F1CF323C25}">
      <dsp:nvSpPr>
        <dsp:cNvPr id="0" name=""/>
        <dsp:cNvSpPr/>
      </dsp:nvSpPr>
      <dsp:spPr>
        <a:xfrm rot="10800000">
          <a:off x="1727605" y="1233787"/>
          <a:ext cx="5908276" cy="957722"/>
        </a:xfrm>
        <a:prstGeom prst="homePlate">
          <a:avLst/>
        </a:prstGeom>
        <a:solidFill>
          <a:schemeClr val="lt1">
            <a:hueOff val="0"/>
            <a:satOff val="0"/>
            <a:lumOff val="0"/>
            <a:alphaOff val="0"/>
          </a:schemeClr>
        </a:solidFill>
        <a:ln w="34925" cap="flat" cmpd="sng" algn="in">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22329"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t>Is the rate/phonemic diversity of children’s language input/production associated to their receptive and expressive language abilities? </a:t>
          </a:r>
        </a:p>
      </dsp:txBody>
      <dsp:txXfrm rot="10800000">
        <a:off x="1967035" y="1233787"/>
        <a:ext cx="5668846" cy="957722"/>
      </dsp:txXfrm>
    </dsp:sp>
    <dsp:sp modelId="{A46EF535-F082-414C-957A-15BF484D2F00}">
      <dsp:nvSpPr>
        <dsp:cNvPr id="0" name=""/>
        <dsp:cNvSpPr/>
      </dsp:nvSpPr>
      <dsp:spPr>
        <a:xfrm>
          <a:off x="1248744" y="1233787"/>
          <a:ext cx="957722" cy="957722"/>
        </a:xfrm>
        <a:prstGeom prst="ellipse">
          <a:avLst/>
        </a:prstGeom>
        <a:solidFill>
          <a:schemeClr val="accent2">
            <a:tint val="40000"/>
            <a:hueOff val="0"/>
            <a:satOff val="0"/>
            <a:lumOff val="0"/>
            <a:alphaOff val="0"/>
          </a:schemeClr>
        </a:solidFill>
        <a:ln w="34925" cap="flat" cmpd="sng" algn="in">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412FF12-2F22-114B-B6FF-0EF102F77F3C}">
      <dsp:nvSpPr>
        <dsp:cNvPr id="0" name=""/>
        <dsp:cNvSpPr/>
      </dsp:nvSpPr>
      <dsp:spPr>
        <a:xfrm rot="10800000">
          <a:off x="1727605" y="2467055"/>
          <a:ext cx="5908276" cy="957722"/>
        </a:xfrm>
        <a:prstGeom prst="homePlate">
          <a:avLst/>
        </a:prstGeom>
        <a:solidFill>
          <a:schemeClr val="lt1">
            <a:hueOff val="0"/>
            <a:satOff val="0"/>
            <a:lumOff val="0"/>
            <a:alphaOff val="0"/>
          </a:schemeClr>
        </a:solidFill>
        <a:ln w="34925" cap="flat" cmpd="sng" algn="in">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22329"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t>Does the rate/phonemic diversity of children’s own speech-related vocalizations mediate the relationship between their linguistic input and end-of-year language abilities? </a:t>
          </a:r>
        </a:p>
      </dsp:txBody>
      <dsp:txXfrm rot="10800000">
        <a:off x="1967035" y="2467055"/>
        <a:ext cx="5668846" cy="957722"/>
      </dsp:txXfrm>
    </dsp:sp>
    <dsp:sp modelId="{8F665136-1EF9-314B-8362-1F299D15DBCF}">
      <dsp:nvSpPr>
        <dsp:cNvPr id="0" name=""/>
        <dsp:cNvSpPr/>
      </dsp:nvSpPr>
      <dsp:spPr>
        <a:xfrm>
          <a:off x="1248744" y="2467055"/>
          <a:ext cx="957722" cy="957722"/>
        </a:xfrm>
        <a:prstGeom prst="ellipse">
          <a:avLst/>
        </a:prstGeom>
        <a:solidFill>
          <a:schemeClr val="accent2">
            <a:tint val="40000"/>
            <a:hueOff val="0"/>
            <a:satOff val="0"/>
            <a:lumOff val="0"/>
            <a:alphaOff val="0"/>
          </a:schemeClr>
        </a:solidFill>
        <a:ln w="34925" cap="flat" cmpd="sng" algn="in">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C3BB53-46C6-484A-9199-97A27A2F317D}">
      <dsp:nvSpPr>
        <dsp:cNvPr id="0" name=""/>
        <dsp:cNvSpPr/>
      </dsp:nvSpPr>
      <dsp:spPr>
        <a:xfrm>
          <a:off x="0" y="351"/>
          <a:ext cx="7200900" cy="1598969"/>
        </a:xfrm>
        <a:prstGeom prst="roundRect">
          <a:avLst/>
        </a:prstGeom>
        <a:solidFill>
          <a:schemeClr val="lt1">
            <a:hueOff val="0"/>
            <a:satOff val="0"/>
            <a:lumOff val="0"/>
            <a:alphaOff val="0"/>
          </a:schemeClr>
        </a:solidFill>
        <a:ln w="34925" cap="flat" cmpd="sng" algn="in">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baseline="0" dirty="0"/>
            <a:t>The phonemic diversity of children’s speech-related vocalizations uniquely predicted both receptive and expressive language abilities above and beyond the quantity of their vocalizations.</a:t>
          </a:r>
          <a:endParaRPr lang="en-US" sz="2800" kern="1200" dirty="0"/>
        </a:p>
      </dsp:txBody>
      <dsp:txXfrm>
        <a:off x="78055" y="78406"/>
        <a:ext cx="7044790" cy="1442859"/>
      </dsp:txXfrm>
    </dsp:sp>
    <dsp:sp modelId="{D2F5BA03-C9CE-C84C-BC8C-7641FC2D77B9}">
      <dsp:nvSpPr>
        <dsp:cNvPr id="0" name=""/>
        <dsp:cNvSpPr/>
      </dsp:nvSpPr>
      <dsp:spPr>
        <a:xfrm>
          <a:off x="0" y="1609361"/>
          <a:ext cx="7200900" cy="1598969"/>
        </a:xfrm>
        <a:prstGeom prst="roundRect">
          <a:avLst/>
        </a:prstGeom>
        <a:solidFill>
          <a:schemeClr val="lt1">
            <a:hueOff val="0"/>
            <a:satOff val="0"/>
            <a:lumOff val="0"/>
            <a:alphaOff val="0"/>
          </a:schemeClr>
        </a:solidFill>
        <a:ln w="34925" cap="flat" cmpd="sng" algn="in">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baseline="0" dirty="0"/>
            <a:t>Greater phonemic diversity of teacher vocalizations was associated with greater language abilities, insofar as it was associated with greater phonemic diversity of children’s speech-related vocalizations.</a:t>
          </a:r>
          <a:endParaRPr lang="en-US" sz="2800" kern="1200" dirty="0"/>
        </a:p>
      </dsp:txBody>
      <dsp:txXfrm>
        <a:off x="78055" y="1687416"/>
        <a:ext cx="7044790" cy="144285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FFF515-C1AC-5B4A-97F6-F6178ACBA308}">
      <dsp:nvSpPr>
        <dsp:cNvPr id="0" name=""/>
        <dsp:cNvSpPr/>
      </dsp:nvSpPr>
      <dsp:spPr>
        <a:xfrm>
          <a:off x="631010" y="0"/>
          <a:ext cx="7151452" cy="3652631"/>
        </a:xfrm>
        <a:prstGeom prst="rightArrow">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667EEE4-C1FC-D740-A98F-E771A2813085}">
      <dsp:nvSpPr>
        <dsp:cNvPr id="0" name=""/>
        <dsp:cNvSpPr/>
      </dsp:nvSpPr>
      <dsp:spPr>
        <a:xfrm>
          <a:off x="285105" y="1095789"/>
          <a:ext cx="2524042" cy="1461052"/>
        </a:xfrm>
        <a:prstGeom prst="roundRect">
          <a:avLst/>
        </a:prstGeom>
        <a:solidFill>
          <a:schemeClr val="lt1">
            <a:hueOff val="0"/>
            <a:satOff val="0"/>
            <a:lumOff val="0"/>
            <a:alphaOff val="0"/>
          </a:schemeClr>
        </a:solidFill>
        <a:ln w="34925" cap="flat" cmpd="sng" algn="in">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t>Richer teacher vocalizations </a:t>
          </a:r>
        </a:p>
      </dsp:txBody>
      <dsp:txXfrm>
        <a:off x="356428" y="1167112"/>
        <a:ext cx="2381396" cy="1318406"/>
      </dsp:txXfrm>
    </dsp:sp>
    <dsp:sp modelId="{6E675458-155A-F147-B021-189EFE22DCCD}">
      <dsp:nvSpPr>
        <dsp:cNvPr id="0" name=""/>
        <dsp:cNvSpPr/>
      </dsp:nvSpPr>
      <dsp:spPr>
        <a:xfrm>
          <a:off x="2944715" y="1095789"/>
          <a:ext cx="2524042" cy="1461052"/>
        </a:xfrm>
        <a:prstGeom prst="roundRect">
          <a:avLst/>
        </a:prstGeom>
        <a:solidFill>
          <a:schemeClr val="lt1">
            <a:hueOff val="0"/>
            <a:satOff val="0"/>
            <a:lumOff val="0"/>
            <a:alphaOff val="0"/>
          </a:schemeClr>
        </a:solidFill>
        <a:ln w="34925" cap="flat" cmpd="sng" algn="in">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t>Richer preschooler vocalizations </a:t>
          </a:r>
        </a:p>
      </dsp:txBody>
      <dsp:txXfrm>
        <a:off x="3016038" y="1167112"/>
        <a:ext cx="2381396" cy="1318406"/>
      </dsp:txXfrm>
    </dsp:sp>
    <dsp:sp modelId="{A81FBE9D-7CA4-5441-A119-D77127974EF8}">
      <dsp:nvSpPr>
        <dsp:cNvPr id="0" name=""/>
        <dsp:cNvSpPr/>
      </dsp:nvSpPr>
      <dsp:spPr>
        <a:xfrm>
          <a:off x="5604326" y="1095789"/>
          <a:ext cx="2524042" cy="1461052"/>
        </a:xfrm>
        <a:prstGeom prst="roundRect">
          <a:avLst/>
        </a:prstGeom>
        <a:solidFill>
          <a:schemeClr val="lt1">
            <a:hueOff val="0"/>
            <a:satOff val="0"/>
            <a:lumOff val="0"/>
            <a:alphaOff val="0"/>
          </a:schemeClr>
        </a:solidFill>
        <a:ln w="34925" cap="flat" cmpd="sng" algn="in">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t>Higher language abilities</a:t>
          </a:r>
        </a:p>
      </dsp:txBody>
      <dsp:txXfrm>
        <a:off x="5675649" y="1167112"/>
        <a:ext cx="2381396" cy="1318406"/>
      </dsp:txXfrm>
    </dsp:sp>
  </dsp:spTree>
</dsp:drawing>
</file>

<file path=ppt/diagrams/layout1.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6018" name="Rectangle 2"/>
          <p:cNvSpPr>
            <a:spLocks noGrp="1" noChangeArrowheads="1"/>
          </p:cNvSpPr>
          <p:nvPr>
            <p:ph type="hdr" sz="quarter"/>
          </p:nvPr>
        </p:nvSpPr>
        <p:spPr bwMode="auto">
          <a:xfrm>
            <a:off x="0" y="1"/>
            <a:ext cx="3037627" cy="464980"/>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lvl1pPr defTabSz="925513" eaLnBrk="1" hangingPunct="1">
              <a:defRPr sz="1200"/>
            </a:lvl1pPr>
          </a:lstStyle>
          <a:p>
            <a:endParaRPr lang="en-US"/>
          </a:p>
        </p:txBody>
      </p:sp>
      <p:sp>
        <p:nvSpPr>
          <p:cNvPr id="86019" name="Rectangle 3"/>
          <p:cNvSpPr>
            <a:spLocks noGrp="1" noChangeArrowheads="1"/>
          </p:cNvSpPr>
          <p:nvPr>
            <p:ph type="dt" sz="quarter" idx="1"/>
          </p:nvPr>
        </p:nvSpPr>
        <p:spPr bwMode="auto">
          <a:xfrm>
            <a:off x="3971173" y="1"/>
            <a:ext cx="3037627" cy="464980"/>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lvl1pPr algn="r" defTabSz="925513" eaLnBrk="1" hangingPunct="1">
              <a:defRPr sz="1200"/>
            </a:lvl1pPr>
          </a:lstStyle>
          <a:p>
            <a:endParaRPr lang="en-US"/>
          </a:p>
        </p:txBody>
      </p:sp>
      <p:sp>
        <p:nvSpPr>
          <p:cNvPr id="86020" name="Rectangle 4"/>
          <p:cNvSpPr>
            <a:spLocks noGrp="1" noChangeArrowheads="1"/>
          </p:cNvSpPr>
          <p:nvPr>
            <p:ph type="ftr" sz="quarter" idx="2"/>
          </p:nvPr>
        </p:nvSpPr>
        <p:spPr bwMode="auto">
          <a:xfrm>
            <a:off x="0" y="8829823"/>
            <a:ext cx="3037627" cy="464980"/>
          </a:xfrm>
          <a:prstGeom prst="rect">
            <a:avLst/>
          </a:prstGeom>
          <a:noFill/>
          <a:ln w="9525">
            <a:noFill/>
            <a:miter lim="800000"/>
            <a:headEnd/>
            <a:tailEnd/>
          </a:ln>
          <a:effectLst/>
        </p:spPr>
        <p:txBody>
          <a:bodyPr vert="horz" wrap="square" lIns="92492" tIns="46246" rIns="92492" bIns="46246" numCol="1" anchor="b" anchorCtr="0" compatLnSpc="1">
            <a:prstTxWarp prst="textNoShape">
              <a:avLst/>
            </a:prstTxWarp>
          </a:bodyPr>
          <a:lstStyle>
            <a:lvl1pPr defTabSz="925513" eaLnBrk="1" hangingPunct="1">
              <a:defRPr sz="1200"/>
            </a:lvl1pPr>
          </a:lstStyle>
          <a:p>
            <a:endParaRPr lang="en-US"/>
          </a:p>
        </p:txBody>
      </p:sp>
      <p:sp>
        <p:nvSpPr>
          <p:cNvPr id="86021" name="Rectangle 5"/>
          <p:cNvSpPr>
            <a:spLocks noGrp="1" noChangeArrowheads="1"/>
          </p:cNvSpPr>
          <p:nvPr>
            <p:ph type="sldNum" sz="quarter" idx="3"/>
          </p:nvPr>
        </p:nvSpPr>
        <p:spPr bwMode="auto">
          <a:xfrm>
            <a:off x="3971173" y="8829823"/>
            <a:ext cx="3037627" cy="464980"/>
          </a:xfrm>
          <a:prstGeom prst="rect">
            <a:avLst/>
          </a:prstGeom>
          <a:noFill/>
          <a:ln w="9525">
            <a:noFill/>
            <a:miter lim="800000"/>
            <a:headEnd/>
            <a:tailEnd/>
          </a:ln>
          <a:effectLst/>
        </p:spPr>
        <p:txBody>
          <a:bodyPr vert="horz" wrap="square" lIns="92492" tIns="46246" rIns="92492" bIns="46246" numCol="1" anchor="b" anchorCtr="0" compatLnSpc="1">
            <a:prstTxWarp prst="textNoShape">
              <a:avLst/>
            </a:prstTxWarp>
          </a:bodyPr>
          <a:lstStyle>
            <a:lvl1pPr algn="r" defTabSz="925513" eaLnBrk="1" hangingPunct="1">
              <a:defRPr sz="1200"/>
            </a:lvl1pPr>
          </a:lstStyle>
          <a:p>
            <a:fld id="{1E050C36-5ED4-4259-8601-C3EB4AF6E5CC}" type="slidenum">
              <a:rPr lang="en-US"/>
              <a:pPr/>
              <a:t>‹#›</a:t>
            </a:fld>
            <a:endParaRPr lang="en-US"/>
          </a:p>
        </p:txBody>
      </p:sp>
    </p:spTree>
    <p:extLst>
      <p:ext uri="{BB962C8B-B14F-4D97-AF65-F5344CB8AC3E}">
        <p14:creationId xmlns:p14="http://schemas.microsoft.com/office/powerpoint/2010/main" val="40932493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42" name="Rectangle 2"/>
          <p:cNvSpPr>
            <a:spLocks noGrp="1" noChangeArrowheads="1"/>
          </p:cNvSpPr>
          <p:nvPr>
            <p:ph type="hdr" sz="quarter"/>
          </p:nvPr>
        </p:nvSpPr>
        <p:spPr bwMode="auto">
          <a:xfrm>
            <a:off x="0" y="1"/>
            <a:ext cx="3037627" cy="464980"/>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lvl1pPr defTabSz="925513" eaLnBrk="1" hangingPunct="1">
              <a:defRPr sz="1200"/>
            </a:lvl1pPr>
          </a:lstStyle>
          <a:p>
            <a:endParaRPr lang="en-US"/>
          </a:p>
        </p:txBody>
      </p:sp>
      <p:sp>
        <p:nvSpPr>
          <p:cNvPr id="61443" name="Rectangle 3"/>
          <p:cNvSpPr>
            <a:spLocks noGrp="1" noChangeArrowheads="1"/>
          </p:cNvSpPr>
          <p:nvPr>
            <p:ph type="dt" idx="1"/>
          </p:nvPr>
        </p:nvSpPr>
        <p:spPr bwMode="auto">
          <a:xfrm>
            <a:off x="3971173" y="1"/>
            <a:ext cx="3037627" cy="464980"/>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lvl1pPr algn="r" defTabSz="925513" eaLnBrk="1" hangingPunct="1">
              <a:defRPr sz="1200"/>
            </a:lvl1pPr>
          </a:lstStyle>
          <a:p>
            <a:endParaRPr lang="en-US"/>
          </a:p>
        </p:txBody>
      </p:sp>
      <p:sp>
        <p:nvSpPr>
          <p:cNvPr id="61444"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p:spPr>
      </p:sp>
      <p:sp>
        <p:nvSpPr>
          <p:cNvPr id="61445" name="Rectangle 5"/>
          <p:cNvSpPr>
            <a:spLocks noGrp="1" noChangeArrowheads="1"/>
          </p:cNvSpPr>
          <p:nvPr>
            <p:ph type="body" sz="quarter" idx="3"/>
          </p:nvPr>
        </p:nvSpPr>
        <p:spPr bwMode="auto">
          <a:xfrm>
            <a:off x="701362" y="4416510"/>
            <a:ext cx="5607679" cy="4183220"/>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1446" name="Rectangle 6"/>
          <p:cNvSpPr>
            <a:spLocks noGrp="1" noChangeArrowheads="1"/>
          </p:cNvSpPr>
          <p:nvPr>
            <p:ph type="ftr" sz="quarter" idx="4"/>
          </p:nvPr>
        </p:nvSpPr>
        <p:spPr bwMode="auto">
          <a:xfrm>
            <a:off x="0" y="8829823"/>
            <a:ext cx="3037627" cy="464980"/>
          </a:xfrm>
          <a:prstGeom prst="rect">
            <a:avLst/>
          </a:prstGeom>
          <a:noFill/>
          <a:ln w="9525">
            <a:noFill/>
            <a:miter lim="800000"/>
            <a:headEnd/>
            <a:tailEnd/>
          </a:ln>
          <a:effectLst/>
        </p:spPr>
        <p:txBody>
          <a:bodyPr vert="horz" wrap="square" lIns="92492" tIns="46246" rIns="92492" bIns="46246" numCol="1" anchor="b" anchorCtr="0" compatLnSpc="1">
            <a:prstTxWarp prst="textNoShape">
              <a:avLst/>
            </a:prstTxWarp>
          </a:bodyPr>
          <a:lstStyle>
            <a:lvl1pPr defTabSz="925513" eaLnBrk="1" hangingPunct="1">
              <a:defRPr sz="1200"/>
            </a:lvl1pPr>
          </a:lstStyle>
          <a:p>
            <a:endParaRPr lang="en-US"/>
          </a:p>
        </p:txBody>
      </p:sp>
      <p:sp>
        <p:nvSpPr>
          <p:cNvPr id="61447" name="Rectangle 7"/>
          <p:cNvSpPr>
            <a:spLocks noGrp="1" noChangeArrowheads="1"/>
          </p:cNvSpPr>
          <p:nvPr>
            <p:ph type="sldNum" sz="quarter" idx="5"/>
          </p:nvPr>
        </p:nvSpPr>
        <p:spPr bwMode="auto">
          <a:xfrm>
            <a:off x="3971173" y="8829823"/>
            <a:ext cx="3037627" cy="464980"/>
          </a:xfrm>
          <a:prstGeom prst="rect">
            <a:avLst/>
          </a:prstGeom>
          <a:noFill/>
          <a:ln w="9525">
            <a:noFill/>
            <a:miter lim="800000"/>
            <a:headEnd/>
            <a:tailEnd/>
          </a:ln>
          <a:effectLst/>
        </p:spPr>
        <p:txBody>
          <a:bodyPr vert="horz" wrap="square" lIns="92492" tIns="46246" rIns="92492" bIns="46246" numCol="1" anchor="b" anchorCtr="0" compatLnSpc="1">
            <a:prstTxWarp prst="textNoShape">
              <a:avLst/>
            </a:prstTxWarp>
          </a:bodyPr>
          <a:lstStyle>
            <a:lvl1pPr algn="r" defTabSz="925513" eaLnBrk="1" hangingPunct="1">
              <a:defRPr sz="1200"/>
            </a:lvl1pPr>
          </a:lstStyle>
          <a:p>
            <a:fld id="{A8B732B4-A220-4D64-89E5-594291243225}" type="slidenum">
              <a:rPr lang="en-US"/>
              <a:pPr/>
              <a:t>‹#›</a:t>
            </a:fld>
            <a:endParaRPr lang="en-US"/>
          </a:p>
        </p:txBody>
      </p:sp>
    </p:spTree>
    <p:extLst>
      <p:ext uri="{BB962C8B-B14F-4D97-AF65-F5344CB8AC3E}">
        <p14:creationId xmlns:p14="http://schemas.microsoft.com/office/powerpoint/2010/main" val="263145278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1</a:t>
            </a:fld>
            <a:endParaRPr lang="en-US"/>
          </a:p>
        </p:txBody>
      </p:sp>
    </p:spTree>
    <p:extLst>
      <p:ext uri="{BB962C8B-B14F-4D97-AF65-F5344CB8AC3E}">
        <p14:creationId xmlns:p14="http://schemas.microsoft.com/office/powerpoint/2010/main" val="441806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B732B4-A220-4D64-89E5-594291243225}" type="slidenum">
              <a:rPr lang="en-US" smtClean="0"/>
              <a:pPr/>
              <a:t>2</a:t>
            </a:fld>
            <a:endParaRPr lang="en-US"/>
          </a:p>
        </p:txBody>
      </p:sp>
    </p:spTree>
    <p:extLst>
      <p:ext uri="{BB962C8B-B14F-4D97-AF65-F5344CB8AC3E}">
        <p14:creationId xmlns:p14="http://schemas.microsoft.com/office/powerpoint/2010/main" val="11363295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panose="02020603050405020304" pitchFamily="18" charset="0"/>
              </a:defRPr>
            </a:lvl1pPr>
            <a:lvl2pPr marL="742950" indent="-285750" defTabSz="931863">
              <a:defRPr sz="3200">
                <a:solidFill>
                  <a:schemeClr val="tx1"/>
                </a:solidFill>
                <a:latin typeface="Times New Roman" panose="02020603050405020304" pitchFamily="18" charset="0"/>
              </a:defRPr>
            </a:lvl2pPr>
            <a:lvl3pPr marL="1143000" indent="-228600" defTabSz="931863">
              <a:defRPr sz="3200">
                <a:solidFill>
                  <a:schemeClr val="tx1"/>
                </a:solidFill>
                <a:latin typeface="Times New Roman" panose="02020603050405020304" pitchFamily="18" charset="0"/>
              </a:defRPr>
            </a:lvl3pPr>
            <a:lvl4pPr marL="1600200" indent="-228600" defTabSz="931863">
              <a:defRPr sz="3200">
                <a:solidFill>
                  <a:schemeClr val="tx1"/>
                </a:solidFill>
                <a:latin typeface="Times New Roman" panose="02020603050405020304" pitchFamily="18" charset="0"/>
              </a:defRPr>
            </a:lvl4pPr>
            <a:lvl5pPr marL="2057400" indent="-228600" defTabSz="931863">
              <a:defRPr sz="32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3200">
                <a:solidFill>
                  <a:schemeClr val="tx1"/>
                </a:solidFill>
                <a:latin typeface="Times New Roman" panose="02020603050405020304" pitchFamily="18" charset="0"/>
              </a:defRPr>
            </a:lvl9pPr>
          </a:lstStyle>
          <a:p>
            <a:fld id="{C292F68B-9F58-4EB4-B9EE-BC2A993DD32B}" type="slidenum">
              <a:rPr lang="en-US" altLang="en-US" sz="1200"/>
              <a:pPr/>
              <a:t>5</a:t>
            </a:fld>
            <a:endParaRPr lang="en-US" altLang="en-US" sz="120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4143056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p:txBody>
          <a:bodyPr/>
          <a:lstStyle/>
          <a:p>
            <a:pPr>
              <a:defRPr/>
            </a:pPr>
            <a:fld id="{964B3CAC-BDDD-4B4B-A57B-903CCA9AADB1}" type="slidenum">
              <a:rPr lang="en-US" smtClean="0"/>
              <a:pPr>
                <a:defRPr/>
              </a:pPr>
              <a:t>6</a:t>
            </a:fld>
            <a:endParaRPr lang="en-US"/>
          </a:p>
        </p:txBody>
      </p:sp>
      <p:sp>
        <p:nvSpPr>
          <p:cNvPr id="67587" name="Rectangle 2"/>
          <p:cNvSpPr>
            <a:spLocks noGrp="1" noRot="1" noChangeAspect="1" noChangeArrowheads="1" noTextEdit="1"/>
          </p:cNvSpPr>
          <p:nvPr>
            <p:ph type="sldImg"/>
          </p:nvPr>
        </p:nvSpPr>
        <p:spPr>
          <a:xfrm>
            <a:off x="1182688" y="698500"/>
            <a:ext cx="4645025" cy="3482975"/>
          </a:xfrm>
          <a:solidFill>
            <a:srgbClr val="FFFFFF"/>
          </a:solidFill>
          <a:ln w="12700" cap="flat"/>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24" tIns="46913" rIns="93824" bIns="46913"/>
          <a:lstStyle/>
          <a:p>
            <a:endParaRPr lang="en-US" altLang="en-US"/>
          </a:p>
        </p:txBody>
      </p:sp>
    </p:spTree>
    <p:extLst>
      <p:ext uri="{BB962C8B-B14F-4D97-AF65-F5344CB8AC3E}">
        <p14:creationId xmlns:p14="http://schemas.microsoft.com/office/powerpoint/2010/main" val="5291007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7AF9C3-01C6-4D55-BD46-D51D0F3CD576}" type="slidenum">
              <a:rPr lang="en-US"/>
              <a:pPr/>
              <a:t>7</a:t>
            </a:fld>
            <a:endParaRPr lang="en-US"/>
          </a:p>
        </p:txBody>
      </p:sp>
      <p:sp>
        <p:nvSpPr>
          <p:cNvPr id="406530" name="Rectangle 2"/>
          <p:cNvSpPr>
            <a:spLocks noGrp="1" noRot="1" noChangeAspect="1" noChangeArrowheads="1" noTextEdit="1"/>
          </p:cNvSpPr>
          <p:nvPr>
            <p:ph type="sldImg"/>
          </p:nvPr>
        </p:nvSpPr>
        <p:spPr>
          <a:ln/>
        </p:spPr>
      </p:sp>
      <p:sp>
        <p:nvSpPr>
          <p:cNvPr id="406531" name="Rectangle 3"/>
          <p:cNvSpPr>
            <a:spLocks noGrp="1" noChangeArrowheads="1"/>
          </p:cNvSpPr>
          <p:nvPr>
            <p:ph type="body" idx="1"/>
          </p:nvPr>
        </p:nvSpPr>
        <p:spPr/>
        <p:txBody>
          <a:bodyPr/>
          <a:lstStyle/>
          <a:p>
            <a:r>
              <a:rPr lang="en-US" dirty="0"/>
              <a:t>Language as outcome/result of interactions/coordination of all other domains of functioning; perception (audition)/motor (articulation)/cognition(recall vs. recognition memory; executive functions/planning; perspective taking); social = pragmatics/</a:t>
            </a:r>
          </a:p>
        </p:txBody>
      </p:sp>
    </p:spTree>
    <p:extLst>
      <p:ext uri="{BB962C8B-B14F-4D97-AF65-F5344CB8AC3E}">
        <p14:creationId xmlns:p14="http://schemas.microsoft.com/office/powerpoint/2010/main" val="30413872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B732B4-A220-4D64-89E5-594291243225}" type="slidenum">
              <a:rPr lang="en-US" smtClean="0"/>
              <a:pPr/>
              <a:t>8</a:t>
            </a:fld>
            <a:endParaRPr lang="en-US"/>
          </a:p>
        </p:txBody>
      </p:sp>
    </p:spTree>
    <p:extLst>
      <p:ext uri="{BB962C8B-B14F-4D97-AF65-F5344CB8AC3E}">
        <p14:creationId xmlns:p14="http://schemas.microsoft.com/office/powerpoint/2010/main" val="36013849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B732B4-A220-4D64-89E5-594291243225}" type="slidenum">
              <a:rPr lang="en-US" smtClean="0"/>
              <a:pPr/>
              <a:t>9</a:t>
            </a:fld>
            <a:endParaRPr lang="en-US"/>
          </a:p>
        </p:txBody>
      </p:sp>
    </p:spTree>
    <p:extLst>
      <p:ext uri="{BB962C8B-B14F-4D97-AF65-F5344CB8AC3E}">
        <p14:creationId xmlns:p14="http://schemas.microsoft.com/office/powerpoint/2010/main" val="41384880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Hard to identify universal grammar system</a:t>
            </a:r>
          </a:p>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10</a:t>
            </a:fld>
            <a:endParaRPr lang="en-US"/>
          </a:p>
        </p:txBody>
      </p:sp>
    </p:spTree>
    <p:extLst>
      <p:ext uri="{BB962C8B-B14F-4D97-AF65-F5344CB8AC3E}">
        <p14:creationId xmlns:p14="http://schemas.microsoft.com/office/powerpoint/2010/main" val="18893966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1 A representative axial slice from a ‘late’ bilingual subject (A) shows all</a:t>
            </a:r>
          </a:p>
          <a:p>
            <a:r>
              <a:rPr lang="en-US" dirty="0"/>
              <a:t>voxels that pass the multistage statistical criteria at P # 0:0005 as either red</a:t>
            </a:r>
          </a:p>
          <a:p>
            <a:r>
              <a:rPr lang="en-US" dirty="0"/>
              <a:t>(</a:t>
            </a:r>
            <a:r>
              <a:rPr lang="en-US" dirty="0" err="1"/>
              <a:t>nativelanguage</a:t>
            </a:r>
            <a:r>
              <a:rPr lang="en-US" dirty="0"/>
              <a:t>)</a:t>
            </a:r>
            <a:r>
              <a:rPr lang="en-US" dirty="0" err="1"/>
              <a:t>oryellow</a:t>
            </a:r>
            <a:r>
              <a:rPr lang="en-US" dirty="0"/>
              <a:t>(</a:t>
            </a:r>
            <a:r>
              <a:rPr lang="en-US" dirty="0" err="1"/>
              <a:t>secondacquiredlanguage</a:t>
            </a:r>
            <a:r>
              <a:rPr lang="en-US" dirty="0"/>
              <a:t>).</a:t>
            </a:r>
            <a:r>
              <a:rPr lang="en-US" dirty="0" err="1"/>
              <a:t>Anexpandedviewofthe</a:t>
            </a:r>
            <a:endParaRPr lang="en-US" dirty="0"/>
          </a:p>
          <a:p>
            <a:r>
              <a:rPr lang="en-US" dirty="0"/>
              <a:t>pattern of activity in the region of interest (</a:t>
            </a:r>
            <a:r>
              <a:rPr lang="en-US" dirty="0" err="1"/>
              <a:t>inferiorfrontal</a:t>
            </a:r>
            <a:r>
              <a:rPr lang="en-US" dirty="0"/>
              <a:t> </a:t>
            </a:r>
            <a:r>
              <a:rPr lang="en-US" dirty="0" err="1"/>
              <a:t>gyrus,Brodmann’s</a:t>
            </a:r>
            <a:r>
              <a:rPr lang="en-US" dirty="0"/>
              <a:t> area</a:t>
            </a:r>
          </a:p>
          <a:p>
            <a:r>
              <a:rPr lang="en-US" dirty="0"/>
              <a:t>44 (refs 2, 3,18),correspondingtoBroca’sarea1–3</a:t>
            </a:r>
          </a:p>
          <a:p>
            <a:r>
              <a:rPr lang="en-US" dirty="0"/>
              <a:t>)</a:t>
            </a:r>
            <a:r>
              <a:rPr lang="en-US" dirty="0" err="1"/>
              <a:t>indicatesseparatecentroids</a:t>
            </a:r>
            <a:r>
              <a:rPr lang="en-US" dirty="0"/>
              <a:t>(+)</a:t>
            </a:r>
          </a:p>
          <a:p>
            <a:r>
              <a:rPr lang="en-US" dirty="0"/>
              <a:t>of activity for the two languages. Centre-of-mass calculations indicate that the</a:t>
            </a:r>
          </a:p>
          <a:p>
            <a:r>
              <a:rPr lang="en-US" dirty="0"/>
              <a:t>centroidsareseparatedonthisplaneby7.9mm.Thegreenlineontheupperright</a:t>
            </a:r>
          </a:p>
          <a:p>
            <a:r>
              <a:rPr lang="en-US" dirty="0"/>
              <a:t>mid-sagittal view indicates the plane location. R indicates the right side of the</a:t>
            </a:r>
          </a:p>
          <a:p>
            <a:r>
              <a:rPr lang="en-US" dirty="0"/>
              <a:t>brain.</a:t>
            </a:r>
          </a:p>
        </p:txBody>
      </p:sp>
      <p:sp>
        <p:nvSpPr>
          <p:cNvPr id="4" name="Slide Number Placeholder 3"/>
          <p:cNvSpPr>
            <a:spLocks noGrp="1"/>
          </p:cNvSpPr>
          <p:nvPr>
            <p:ph type="sldNum" sz="quarter" idx="10"/>
          </p:nvPr>
        </p:nvSpPr>
        <p:spPr/>
        <p:txBody>
          <a:bodyPr/>
          <a:lstStyle/>
          <a:p>
            <a:fld id="{A8B732B4-A220-4D64-89E5-594291243225}" type="slidenum">
              <a:rPr lang="en-US" smtClean="0"/>
              <a:pPr/>
              <a:t>15</a:t>
            </a:fld>
            <a:endParaRPr lang="en-US"/>
          </a:p>
        </p:txBody>
      </p:sp>
    </p:spTree>
    <p:extLst>
      <p:ext uri="{BB962C8B-B14F-4D97-AF65-F5344CB8AC3E}">
        <p14:creationId xmlns:p14="http://schemas.microsoft.com/office/powerpoint/2010/main" val="30202175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0597B8A-9852-444D-A077-D562E4EB65A2}" type="slidenum">
              <a:rPr lang="en-US"/>
              <a:pPr/>
              <a:t>17</a:t>
            </a:fld>
            <a:endParaRPr lang="en-US"/>
          </a:p>
        </p:txBody>
      </p:sp>
      <p:sp>
        <p:nvSpPr>
          <p:cNvPr id="408578" name="Rectangle 2"/>
          <p:cNvSpPr>
            <a:spLocks noGrp="1" noRot="1" noChangeAspect="1" noChangeArrowheads="1" noTextEdit="1"/>
          </p:cNvSpPr>
          <p:nvPr>
            <p:ph type="sldImg"/>
          </p:nvPr>
        </p:nvSpPr>
        <p:spPr>
          <a:ln/>
        </p:spPr>
      </p:sp>
      <p:sp>
        <p:nvSpPr>
          <p:cNvPr id="408579" name="Rectangle 3"/>
          <p:cNvSpPr>
            <a:spLocks noGrp="1" noChangeArrowheads="1"/>
          </p:cNvSpPr>
          <p:nvPr>
            <p:ph type="body" idx="1"/>
          </p:nvPr>
        </p:nvSpPr>
        <p:spPr/>
        <p:txBody>
          <a:bodyPr/>
          <a:lstStyle/>
          <a:p>
            <a:r>
              <a:rPr lang="en-US" dirty="0"/>
              <a:t>Cross-species similarities and competencies suggest fundamental processes in mammalian ear and cochlear nucleus</a:t>
            </a:r>
          </a:p>
          <a:p>
            <a:endParaRPr lang="en-US" dirty="0"/>
          </a:p>
          <a:p>
            <a:r>
              <a:rPr lang="en-US" dirty="0"/>
              <a:t>Despite sophisticated auditory abilities still no connection between sound patterns and meanings</a:t>
            </a:r>
          </a:p>
        </p:txBody>
      </p:sp>
    </p:spTree>
    <p:extLst>
      <p:ext uri="{BB962C8B-B14F-4D97-AF65-F5344CB8AC3E}">
        <p14:creationId xmlns:p14="http://schemas.microsoft.com/office/powerpoint/2010/main" val="1087106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431863" y="930227"/>
            <a:ext cx="4145243" cy="3186834"/>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3622" tIns="41811" rIns="83622" bIns="41811" anchor="ctr"/>
          <a:lstStyle/>
          <a:p>
            <a:endParaRPr lang="en-US"/>
          </a:p>
        </p:txBody>
      </p:sp>
      <p:sp>
        <p:nvSpPr>
          <p:cNvPr id="4098" name="Text Box 2"/>
          <p:cNvSpPr txBox="1">
            <a:spLocks noGrp="1" noChangeArrowheads="1"/>
          </p:cNvSpPr>
          <p:nvPr>
            <p:ph type="body"/>
          </p:nvPr>
        </p:nvSpPr>
        <p:spPr bwMode="auto">
          <a:xfrm>
            <a:off x="1069602" y="4425181"/>
            <a:ext cx="4876925" cy="3536036"/>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pPr marL="78396" indent="-78396">
              <a:lnSpc>
                <a:spcPct val="93000"/>
              </a:lnSpc>
              <a:spcBef>
                <a:spcPct val="0"/>
              </a:spcBef>
              <a:buSzPct val="45000"/>
              <a:tabLst>
                <a:tab pos="662007" algn="l"/>
                <a:tab pos="1324013" algn="l"/>
                <a:tab pos="1986020" algn="l"/>
                <a:tab pos="2648026" algn="l"/>
                <a:tab pos="3310033" algn="l"/>
                <a:tab pos="3972039" algn="l"/>
                <a:tab pos="4634046" algn="l"/>
              </a:tabLst>
            </a:pPr>
            <a:r>
              <a:rPr lang="en-GB" altLang="en-US">
                <a:latin typeface="Arial" charset="0"/>
                <a:ea typeface="msgothic" charset="0"/>
                <a:cs typeface="msgothic" charset="0"/>
              </a:rPr>
              <a:t>(</a:t>
            </a:r>
            <a:r>
              <a:rPr lang="en-GB" altLang="en-US" i="1">
                <a:latin typeface="Arial" charset="0"/>
                <a:ea typeface="msgothic" charset="0"/>
                <a:cs typeface="msgothic" charset="0"/>
              </a:rPr>
              <a:t>A</a:t>
            </a:r>
            <a:r>
              <a:rPr lang="en-GB" altLang="en-US">
                <a:latin typeface="Arial" charset="0"/>
                <a:ea typeface="msgothic" charset="0"/>
                <a:cs typeface="msgothic" charset="0"/>
              </a:rPr>
              <a:t>) Estimated projection of the optodes (channels 1–10: right hemisphere; channels 11–20: left hemisphere) on the brain of a 30 wGA preterm infant (Fig. S1). (</a:t>
            </a:r>
            <a:r>
              <a:rPr lang="en-GB" altLang="en-US" i="1">
                <a:latin typeface="Arial" charset="0"/>
                <a:ea typeface="msgothic" charset="0"/>
                <a:cs typeface="msgothic" charset="0"/>
              </a:rPr>
              <a:t>B</a:t>
            </a:r>
            <a:r>
              <a:rPr lang="en-GB" altLang="en-US">
                <a:latin typeface="Arial" charset="0"/>
                <a:ea typeface="msgothic" charset="0"/>
                <a:cs typeface="msgothic" charset="0"/>
              </a:rPr>
              <a:t>) Experimental paradigm, deviant phoneme (DP), deviant voice (DV), and standard (ST) blocks (</a:t>
            </a:r>
            <a:r>
              <a:rPr lang="en-GB" altLang="en-US" i="1">
                <a:latin typeface="Arial" charset="0"/>
                <a:ea typeface="msgothic" charset="0"/>
                <a:cs typeface="msgothic" charset="0"/>
              </a:rPr>
              <a:t>Materials and Methods</a:t>
            </a:r>
            <a:r>
              <a:rPr lang="en-GB" altLang="en-US">
                <a:latin typeface="Arial" charset="0"/>
                <a:ea typeface="msgothic" charset="0"/>
                <a:cs typeface="msgothic" charset="0"/>
              </a:rPr>
              <a:t>).</a:t>
            </a:r>
          </a:p>
        </p:txBody>
      </p:sp>
    </p:spTree>
    <p:extLst>
      <p:ext uri="{BB962C8B-B14F-4D97-AF65-F5344CB8AC3E}">
        <p14:creationId xmlns:p14="http://schemas.microsoft.com/office/powerpoint/2010/main" val="38279681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0597B8A-9852-444D-A077-D562E4EB65A2}" type="slidenum">
              <a:rPr lang="en-US"/>
              <a:pPr/>
              <a:t>19</a:t>
            </a:fld>
            <a:endParaRPr lang="en-US"/>
          </a:p>
        </p:txBody>
      </p:sp>
      <p:sp>
        <p:nvSpPr>
          <p:cNvPr id="408578" name="Rectangle 2"/>
          <p:cNvSpPr>
            <a:spLocks noGrp="1" noRot="1" noChangeAspect="1" noChangeArrowheads="1" noTextEdit="1"/>
          </p:cNvSpPr>
          <p:nvPr>
            <p:ph type="sldImg"/>
          </p:nvPr>
        </p:nvSpPr>
        <p:spPr>
          <a:ln/>
        </p:spPr>
      </p:sp>
      <p:sp>
        <p:nvSpPr>
          <p:cNvPr id="408579" name="Rectangle 3"/>
          <p:cNvSpPr>
            <a:spLocks noGrp="1" noChangeArrowheads="1"/>
          </p:cNvSpPr>
          <p:nvPr>
            <p:ph type="body" idx="1"/>
          </p:nvPr>
        </p:nvSpPr>
        <p:spPr/>
        <p:txBody>
          <a:bodyPr/>
          <a:lstStyle/>
          <a:p>
            <a:r>
              <a:rPr lang="en-US" dirty="0"/>
              <a:t>Cross-species similarities and competencies suggest fundamental processes in mammalian ear and cochlear nucleus</a:t>
            </a:r>
          </a:p>
          <a:p>
            <a:endParaRPr lang="en-US" dirty="0"/>
          </a:p>
          <a:p>
            <a:r>
              <a:rPr lang="en-US" dirty="0"/>
              <a:t>Despite sophisticated auditory abilities still no connection between sound patterns and meanings</a:t>
            </a:r>
          </a:p>
        </p:txBody>
      </p:sp>
    </p:spTree>
    <p:extLst>
      <p:ext uri="{BB962C8B-B14F-4D97-AF65-F5344CB8AC3E}">
        <p14:creationId xmlns:p14="http://schemas.microsoft.com/office/powerpoint/2010/main" val="34822043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431863" y="930227"/>
            <a:ext cx="4145243" cy="3186834"/>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3622" tIns="41811" rIns="83622" bIns="41811" anchor="ctr"/>
          <a:lstStyle/>
          <a:p>
            <a:endParaRPr lang="en-US"/>
          </a:p>
        </p:txBody>
      </p:sp>
      <p:sp>
        <p:nvSpPr>
          <p:cNvPr id="4098" name="Text Box 2"/>
          <p:cNvSpPr txBox="1">
            <a:spLocks noGrp="1" noChangeArrowheads="1"/>
          </p:cNvSpPr>
          <p:nvPr>
            <p:ph type="body"/>
          </p:nvPr>
        </p:nvSpPr>
        <p:spPr bwMode="auto">
          <a:xfrm>
            <a:off x="1069602" y="4425181"/>
            <a:ext cx="4876925" cy="3536036"/>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pPr marL="78396" indent="-78396">
              <a:lnSpc>
                <a:spcPct val="93000"/>
              </a:lnSpc>
              <a:spcBef>
                <a:spcPct val="0"/>
              </a:spcBef>
              <a:buSzPct val="45000"/>
              <a:tabLst>
                <a:tab pos="662007" algn="l"/>
                <a:tab pos="1324013" algn="l"/>
                <a:tab pos="1986020" algn="l"/>
                <a:tab pos="2648026" algn="l"/>
                <a:tab pos="3310033" algn="l"/>
                <a:tab pos="3972039" algn="l"/>
                <a:tab pos="4634046" algn="l"/>
              </a:tabLst>
            </a:pPr>
            <a:r>
              <a:rPr lang="en-GB" altLang="en-US" dirty="0">
                <a:latin typeface="Arial" charset="0"/>
                <a:ea typeface="msgothic" charset="0"/>
                <a:cs typeface="msgothic" charset="0"/>
              </a:rPr>
              <a:t>Discriminative responses to auditory stimuli in premature infants. (</a:t>
            </a:r>
            <a:r>
              <a:rPr lang="en-GB" altLang="en-US" i="1" dirty="0">
                <a:latin typeface="Arial" charset="0"/>
                <a:ea typeface="msgothic" charset="0"/>
                <a:cs typeface="msgothic" charset="0"/>
              </a:rPr>
              <a:t>Right</a:t>
            </a:r>
            <a:r>
              <a:rPr lang="en-GB" altLang="en-US" dirty="0">
                <a:latin typeface="Arial" charset="0"/>
                <a:ea typeface="msgothic" charset="0"/>
                <a:cs typeface="msgothic" charset="0"/>
              </a:rPr>
              <a:t>) Surface-based topographic </a:t>
            </a:r>
            <a:r>
              <a:rPr lang="en-GB" altLang="en-US" dirty="0" err="1">
                <a:latin typeface="Arial" charset="0"/>
                <a:ea typeface="msgothic" charset="0"/>
                <a:cs typeface="msgothic" charset="0"/>
              </a:rPr>
              <a:t>color</a:t>
            </a:r>
            <a:r>
              <a:rPr lang="en-GB" altLang="en-US" dirty="0">
                <a:latin typeface="Arial" charset="0"/>
                <a:ea typeface="msgothic" charset="0"/>
                <a:cs typeface="msgothic" charset="0"/>
              </a:rPr>
              <a:t> map of the </a:t>
            </a:r>
            <a:r>
              <a:rPr lang="en-GB" altLang="en-US" dirty="0" err="1">
                <a:latin typeface="Arial" charset="0"/>
                <a:ea typeface="msgothic" charset="0"/>
                <a:cs typeface="msgothic" charset="0"/>
              </a:rPr>
              <a:t>HbO</a:t>
            </a:r>
            <a:r>
              <a:rPr lang="en-GB" altLang="en-US" dirty="0">
                <a:latin typeface="Arial" charset="0"/>
                <a:ea typeface="msgothic" charset="0"/>
                <a:cs typeface="msgothic" charset="0"/>
              </a:rPr>
              <a:t> response at the peak of the hemodynamic response for the three conditions. (</a:t>
            </a:r>
            <a:r>
              <a:rPr lang="en-GB" altLang="en-US" i="1" dirty="0">
                <a:latin typeface="Arial" charset="0"/>
                <a:ea typeface="msgothic" charset="0"/>
                <a:cs typeface="msgothic" charset="0"/>
              </a:rPr>
              <a:t>Left</a:t>
            </a:r>
            <a:r>
              <a:rPr lang="en-GB" altLang="en-US" dirty="0">
                <a:latin typeface="Arial" charset="0"/>
                <a:ea typeface="msgothic" charset="0"/>
                <a:cs typeface="msgothic" charset="0"/>
              </a:rPr>
              <a:t>) </a:t>
            </a:r>
            <a:r>
              <a:rPr lang="en-GB" altLang="en-US" dirty="0" err="1">
                <a:latin typeface="Arial" charset="0"/>
                <a:ea typeface="msgothic" charset="0"/>
                <a:cs typeface="msgothic" charset="0"/>
              </a:rPr>
              <a:t>HbO</a:t>
            </a:r>
            <a:r>
              <a:rPr lang="en-GB" altLang="en-US" dirty="0">
                <a:latin typeface="Arial" charset="0"/>
                <a:ea typeface="msgothic" charset="0"/>
                <a:cs typeface="msgothic" charset="0"/>
              </a:rPr>
              <a:t> time courses for the youngest and oldest subsets of six infants, recorded over left </a:t>
            </a:r>
            <a:r>
              <a:rPr lang="en-GB" altLang="en-US" dirty="0" err="1">
                <a:latin typeface="Arial" charset="0"/>
                <a:ea typeface="msgothic" charset="0"/>
                <a:cs typeface="msgothic" charset="0"/>
              </a:rPr>
              <a:t>Broca’s</a:t>
            </a:r>
            <a:r>
              <a:rPr lang="en-GB" altLang="en-US" dirty="0">
                <a:latin typeface="Arial" charset="0"/>
                <a:ea typeface="msgothic" charset="0"/>
                <a:cs typeface="msgothic" charset="0"/>
              </a:rPr>
              <a:t> area (</a:t>
            </a:r>
            <a:r>
              <a:rPr lang="en-GB" altLang="en-US" dirty="0" err="1">
                <a:latin typeface="Arial" charset="0"/>
                <a:ea typeface="msgothic" charset="0"/>
                <a:cs typeface="msgothic" charset="0"/>
              </a:rPr>
              <a:t>ch</a:t>
            </a:r>
            <a:r>
              <a:rPr lang="en-GB" altLang="en-US" dirty="0">
                <a:latin typeface="Arial" charset="0"/>
                <a:ea typeface="msgothic" charset="0"/>
                <a:cs typeface="msgothic" charset="0"/>
              </a:rPr>
              <a:t> 12), left </a:t>
            </a:r>
            <a:r>
              <a:rPr lang="en-GB" altLang="en-US" i="1" dirty="0" err="1">
                <a:latin typeface="Arial" charset="0"/>
                <a:ea typeface="msgothic" charset="0"/>
                <a:cs typeface="msgothic" charset="0"/>
              </a:rPr>
              <a:t>planum</a:t>
            </a:r>
            <a:r>
              <a:rPr lang="en-GB" altLang="en-US" i="1" dirty="0">
                <a:latin typeface="Arial" charset="0"/>
                <a:ea typeface="msgothic" charset="0"/>
                <a:cs typeface="msgothic" charset="0"/>
              </a:rPr>
              <a:t> </a:t>
            </a:r>
            <a:r>
              <a:rPr lang="en-GB" altLang="en-US" i="1" dirty="0" err="1">
                <a:latin typeface="Arial" charset="0"/>
                <a:ea typeface="msgothic" charset="0"/>
                <a:cs typeface="msgothic" charset="0"/>
              </a:rPr>
              <a:t>temporale</a:t>
            </a:r>
            <a:r>
              <a:rPr lang="en-GB" altLang="en-US" dirty="0">
                <a:latin typeface="Arial" charset="0"/>
                <a:ea typeface="msgothic" charset="0"/>
                <a:cs typeface="msgothic" charset="0"/>
              </a:rPr>
              <a:t> (</a:t>
            </a:r>
            <a:r>
              <a:rPr lang="en-GB" altLang="en-US" dirty="0" err="1">
                <a:latin typeface="Arial" charset="0"/>
                <a:ea typeface="msgothic" charset="0"/>
                <a:cs typeface="msgothic" charset="0"/>
              </a:rPr>
              <a:t>ch</a:t>
            </a:r>
            <a:r>
              <a:rPr lang="en-GB" altLang="en-US" dirty="0">
                <a:latin typeface="Arial" charset="0"/>
                <a:ea typeface="msgothic" charset="0"/>
                <a:cs typeface="msgothic" charset="0"/>
              </a:rPr>
              <a:t> 18), left superior temporal gyrus (</a:t>
            </a:r>
            <a:r>
              <a:rPr lang="en-GB" altLang="en-US" dirty="0" err="1">
                <a:latin typeface="Arial" charset="0"/>
                <a:ea typeface="msgothic" charset="0"/>
                <a:cs typeface="msgothic" charset="0"/>
              </a:rPr>
              <a:t>ch</a:t>
            </a:r>
            <a:r>
              <a:rPr lang="en-GB" altLang="en-US" dirty="0">
                <a:latin typeface="Arial" charset="0"/>
                <a:ea typeface="msgothic" charset="0"/>
                <a:cs typeface="msgothic" charset="0"/>
              </a:rPr>
              <a:t> 20), and their </a:t>
            </a:r>
            <a:r>
              <a:rPr lang="en-GB" altLang="en-US" dirty="0" err="1">
                <a:latin typeface="Arial" charset="0"/>
                <a:ea typeface="msgothic" charset="0"/>
                <a:cs typeface="msgothic" charset="0"/>
              </a:rPr>
              <a:t>counterlateral</a:t>
            </a:r>
            <a:r>
              <a:rPr lang="en-GB" altLang="en-US" dirty="0">
                <a:latin typeface="Arial" charset="0"/>
                <a:ea typeface="msgothic" charset="0"/>
                <a:cs typeface="msgothic" charset="0"/>
              </a:rPr>
              <a:t> right channels (</a:t>
            </a:r>
            <a:r>
              <a:rPr lang="en-GB" altLang="en-US" dirty="0" err="1">
                <a:latin typeface="Arial" charset="0"/>
                <a:ea typeface="msgothic" charset="0"/>
                <a:cs typeface="msgothic" charset="0"/>
              </a:rPr>
              <a:t>ch</a:t>
            </a:r>
            <a:r>
              <a:rPr lang="en-GB" altLang="en-US" dirty="0">
                <a:latin typeface="Arial" charset="0"/>
                <a:ea typeface="msgothic" charset="0"/>
                <a:cs typeface="msgothic" charset="0"/>
              </a:rPr>
              <a:t> 5, </a:t>
            </a:r>
            <a:r>
              <a:rPr lang="en-GB" altLang="en-US" dirty="0" err="1">
                <a:latin typeface="Arial" charset="0"/>
                <a:ea typeface="msgothic" charset="0"/>
                <a:cs typeface="msgothic" charset="0"/>
              </a:rPr>
              <a:t>ch</a:t>
            </a:r>
            <a:r>
              <a:rPr lang="en-GB" altLang="en-US" dirty="0">
                <a:latin typeface="Arial" charset="0"/>
                <a:ea typeface="msgothic" charset="0"/>
                <a:cs typeface="msgothic" charset="0"/>
              </a:rPr>
              <a:t> 8, and </a:t>
            </a:r>
            <a:r>
              <a:rPr lang="en-GB" altLang="en-US" dirty="0" err="1">
                <a:latin typeface="Arial" charset="0"/>
                <a:ea typeface="msgothic" charset="0"/>
                <a:cs typeface="msgothic" charset="0"/>
              </a:rPr>
              <a:t>ch</a:t>
            </a:r>
            <a:r>
              <a:rPr lang="en-GB" altLang="en-US" dirty="0">
                <a:latin typeface="Arial" charset="0"/>
                <a:ea typeface="msgothic" charset="0"/>
                <a:cs typeface="msgothic" charset="0"/>
              </a:rPr>
              <a:t> 6, respectively). The </a:t>
            </a:r>
            <a:r>
              <a:rPr lang="en-GB" altLang="en-US" dirty="0" err="1">
                <a:latin typeface="Arial" charset="0"/>
                <a:ea typeface="msgothic" charset="0"/>
                <a:cs typeface="msgothic" charset="0"/>
              </a:rPr>
              <a:t>colored</a:t>
            </a:r>
            <a:r>
              <a:rPr lang="en-GB" altLang="en-US" dirty="0">
                <a:latin typeface="Arial" charset="0"/>
                <a:ea typeface="msgothic" charset="0"/>
                <a:cs typeface="msgothic" charset="0"/>
              </a:rPr>
              <a:t> rectangles indicate the time windows during which the deviant conditions differ significantly from the standard condition using cluster-based statistics over the whole group. The direction of the effect is given by the location of the bar under or above the </a:t>
            </a:r>
            <a:r>
              <a:rPr lang="en-GB" altLang="en-US" i="1" dirty="0">
                <a:latin typeface="Arial" charset="0"/>
                <a:ea typeface="msgothic" charset="0"/>
                <a:cs typeface="msgothic" charset="0"/>
              </a:rPr>
              <a:t>x</a:t>
            </a:r>
            <a:r>
              <a:rPr lang="en-GB" altLang="en-US" dirty="0">
                <a:latin typeface="Arial" charset="0"/>
                <a:ea typeface="msgothic" charset="0"/>
                <a:cs typeface="msgothic" charset="0"/>
              </a:rPr>
              <a:t>-line. Preterm infants discriminate the change of phoneme, notably in the left inferior frontal region. This effect was stable across our age range (28–32 </a:t>
            </a:r>
            <a:r>
              <a:rPr lang="en-GB" altLang="en-US" dirty="0" err="1">
                <a:latin typeface="Arial" charset="0"/>
                <a:ea typeface="msgothic" charset="0"/>
                <a:cs typeface="msgothic" charset="0"/>
              </a:rPr>
              <a:t>wGA</a:t>
            </a:r>
            <a:r>
              <a:rPr lang="en-GB" altLang="en-US" dirty="0">
                <a:latin typeface="Arial" charset="0"/>
                <a:ea typeface="msgothic" charset="0"/>
                <a:cs typeface="msgothic" charset="0"/>
              </a:rPr>
              <a:t>).</a:t>
            </a:r>
          </a:p>
        </p:txBody>
      </p:sp>
    </p:spTree>
    <p:extLst>
      <p:ext uri="{BB962C8B-B14F-4D97-AF65-F5344CB8AC3E}">
        <p14:creationId xmlns:p14="http://schemas.microsoft.com/office/powerpoint/2010/main" val="18643260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0597B8A-9852-444D-A077-D562E4EB65A2}" type="slidenum">
              <a:rPr lang="en-US"/>
              <a:pPr/>
              <a:t>21</a:t>
            </a:fld>
            <a:endParaRPr lang="en-US"/>
          </a:p>
        </p:txBody>
      </p:sp>
      <p:sp>
        <p:nvSpPr>
          <p:cNvPr id="408578" name="Rectangle 2"/>
          <p:cNvSpPr>
            <a:spLocks noGrp="1" noRot="1" noChangeAspect="1" noChangeArrowheads="1" noTextEdit="1"/>
          </p:cNvSpPr>
          <p:nvPr>
            <p:ph type="sldImg"/>
          </p:nvPr>
        </p:nvSpPr>
        <p:spPr>
          <a:ln/>
        </p:spPr>
      </p:sp>
      <p:sp>
        <p:nvSpPr>
          <p:cNvPr id="408579" name="Rectangle 3"/>
          <p:cNvSpPr>
            <a:spLocks noGrp="1" noChangeArrowheads="1"/>
          </p:cNvSpPr>
          <p:nvPr>
            <p:ph type="body" idx="1"/>
          </p:nvPr>
        </p:nvSpPr>
        <p:spPr/>
        <p:txBody>
          <a:bodyPr/>
          <a:lstStyle/>
          <a:p>
            <a:r>
              <a:rPr lang="en-US" dirty="0"/>
              <a:t>Cross-species similarities and competencies suggest fundamental processes in mammalian ear and cochlear nucleus</a:t>
            </a:r>
          </a:p>
          <a:p>
            <a:endParaRPr lang="en-US" dirty="0"/>
          </a:p>
          <a:p>
            <a:r>
              <a:rPr lang="en-US" dirty="0"/>
              <a:t>Despite sophisticated auditory abilities still no connection between sound patterns and meanings</a:t>
            </a:r>
          </a:p>
        </p:txBody>
      </p:sp>
    </p:spTree>
    <p:extLst>
      <p:ext uri="{BB962C8B-B14F-4D97-AF65-F5344CB8AC3E}">
        <p14:creationId xmlns:p14="http://schemas.microsoft.com/office/powerpoint/2010/main" val="37729042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574EC78-0453-4A8B-A6C3-F040CF5E6008}" type="slidenum">
              <a:rPr lang="en-US"/>
              <a:pPr/>
              <a:t>22</a:t>
            </a:fld>
            <a:endParaRPr lang="en-US"/>
          </a:p>
        </p:txBody>
      </p:sp>
      <p:sp>
        <p:nvSpPr>
          <p:cNvPr id="410626" name="Rectangle 2"/>
          <p:cNvSpPr>
            <a:spLocks noGrp="1" noRot="1" noChangeAspect="1" noChangeArrowheads="1" noTextEdit="1"/>
          </p:cNvSpPr>
          <p:nvPr>
            <p:ph type="sldImg"/>
          </p:nvPr>
        </p:nvSpPr>
        <p:spPr>
          <a:ln/>
        </p:spPr>
      </p:sp>
      <p:sp>
        <p:nvSpPr>
          <p:cNvPr id="410627" name="Rectangle 3"/>
          <p:cNvSpPr>
            <a:spLocks noGrp="1" noChangeArrowheads="1"/>
          </p:cNvSpPr>
          <p:nvPr>
            <p:ph type="body" idx="1"/>
          </p:nvPr>
        </p:nvSpPr>
        <p:spPr/>
        <p:txBody>
          <a:bodyPr/>
          <a:lstStyle/>
          <a:p>
            <a:r>
              <a:rPr lang="en-US" dirty="0"/>
              <a:t>Loss of non-exposed discriminations allows for greater quickness and automaticity in native tongue</a:t>
            </a:r>
          </a:p>
          <a:p>
            <a:endParaRPr lang="en-US" dirty="0"/>
          </a:p>
          <a:p>
            <a:r>
              <a:rPr lang="en-US" dirty="0"/>
              <a:t>** The secret life of the brain video***</a:t>
            </a:r>
          </a:p>
          <a:p>
            <a:endParaRPr lang="en-US" dirty="0"/>
          </a:p>
          <a:p>
            <a:r>
              <a:rPr lang="en-US" dirty="0"/>
              <a:t>Despite sophisticated auditory abilities still no connection between sound patterns and meanings</a:t>
            </a:r>
          </a:p>
        </p:txBody>
      </p:sp>
    </p:spTree>
    <p:extLst>
      <p:ext uri="{BB962C8B-B14F-4D97-AF65-F5344CB8AC3E}">
        <p14:creationId xmlns:p14="http://schemas.microsoft.com/office/powerpoint/2010/main" val="2362676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p:txBody>
          <a:bodyPr/>
          <a:lstStyle/>
          <a:p>
            <a:pPr>
              <a:defRPr/>
            </a:pPr>
            <a:fld id="{FD391113-9186-4B6F-AEC7-936519409DF4}" type="slidenum">
              <a:rPr lang="en-US" smtClean="0"/>
              <a:pPr>
                <a:defRPr/>
              </a:pPr>
              <a:t>24</a:t>
            </a:fld>
            <a:endParaRPr lang="en-US"/>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9379220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p:txBody>
          <a:bodyPr/>
          <a:lstStyle/>
          <a:p>
            <a:pPr>
              <a:defRPr/>
            </a:pPr>
            <a:fld id="{49273F6B-318D-438B-91E5-D3948AC390F4}" type="slidenum">
              <a:rPr lang="en-US" smtClean="0"/>
              <a:pPr>
                <a:defRPr/>
              </a:pPr>
              <a:t>25</a:t>
            </a:fld>
            <a:endParaRPr lang="en-US"/>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9160770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p:txBody>
          <a:bodyPr/>
          <a:lstStyle/>
          <a:p>
            <a:pPr>
              <a:defRPr/>
            </a:pPr>
            <a:fld id="{E311DA69-F11C-4009-9234-ED8D2AC54834}" type="slidenum">
              <a:rPr lang="en-US" smtClean="0"/>
              <a:pPr>
                <a:defRPr/>
              </a:pPr>
              <a:t>26</a:t>
            </a:fld>
            <a:endParaRPr lang="en-US"/>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42076485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p:txBody>
          <a:bodyPr/>
          <a:lstStyle/>
          <a:p>
            <a:pPr>
              <a:defRPr/>
            </a:pPr>
            <a:fld id="{14179CD2-2BC3-4DA7-87E7-2E8959130766}" type="slidenum">
              <a:rPr lang="en-US" smtClean="0"/>
              <a:pPr>
                <a:defRPr/>
              </a:pPr>
              <a:t>27</a:t>
            </a:fld>
            <a:endParaRPr lang="en-US"/>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13211408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p:txBody>
          <a:bodyPr/>
          <a:lstStyle/>
          <a:p>
            <a:pPr>
              <a:defRPr/>
            </a:pPr>
            <a:fld id="{C24B87CF-6DC8-4AC1-8C16-0F5D71197E8E}" type="slidenum">
              <a:rPr lang="en-US" smtClean="0"/>
              <a:pPr>
                <a:defRPr/>
              </a:pPr>
              <a:t>28</a:t>
            </a:fld>
            <a:endParaRPr lang="en-US"/>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600479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p:txBody>
          <a:bodyPr/>
          <a:lstStyle/>
          <a:p>
            <a:pPr>
              <a:defRPr/>
            </a:pPr>
            <a:fld id="{5ABB4D0C-1420-49B1-8447-13AD625F3191}" type="slidenum">
              <a:rPr lang="en-US" smtClean="0"/>
              <a:pPr>
                <a:defRPr/>
              </a:pPr>
              <a:t>29</a:t>
            </a:fld>
            <a:endParaRPr lang="en-US"/>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3663746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p:txBody>
          <a:bodyPr/>
          <a:lstStyle/>
          <a:p>
            <a:pPr>
              <a:defRPr/>
            </a:pPr>
            <a:fld id="{9FD2A42E-6F93-4527-A228-611E43D0D5BE}" type="slidenum">
              <a:rPr lang="en-US" smtClean="0"/>
              <a:pPr>
                <a:defRPr/>
              </a:pPr>
              <a:t>30</a:t>
            </a:fld>
            <a:endParaRPr lang="en-US"/>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68511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p:txBody>
          <a:bodyPr/>
          <a:lstStyle/>
          <a:p>
            <a:pPr>
              <a:defRPr/>
            </a:pPr>
            <a:fld id="{032763C0-952C-44DE-8F4A-02372F58828C}" type="slidenum">
              <a:rPr lang="en-US" smtClean="0"/>
              <a:pPr>
                <a:defRPr/>
              </a:pPr>
              <a:t>31</a:t>
            </a:fld>
            <a:endParaRPr lang="en-US"/>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8548690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p:txBody>
          <a:bodyPr/>
          <a:lstStyle/>
          <a:p>
            <a:pPr>
              <a:defRPr/>
            </a:pPr>
            <a:fld id="{8672BFA9-BDDB-48BC-BA5D-F4EE6E159B8F}" type="slidenum">
              <a:rPr lang="en-US" smtClean="0"/>
              <a:pPr>
                <a:defRPr/>
              </a:pPr>
              <a:t>32</a:t>
            </a:fld>
            <a:endParaRPr lang="en-US"/>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5414765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p:txBody>
          <a:bodyPr/>
          <a:lstStyle/>
          <a:p>
            <a:pPr>
              <a:defRPr/>
            </a:pPr>
            <a:fld id="{D0149751-2156-451F-B275-695C46481DA5}" type="slidenum">
              <a:rPr lang="en-US" smtClean="0"/>
              <a:pPr>
                <a:defRPr/>
              </a:pPr>
              <a:t>33</a:t>
            </a:fld>
            <a:endParaRPr lang="en-US"/>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2300000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4" name="Slide Number Placeholder 3"/>
          <p:cNvSpPr>
            <a:spLocks noGrp="1"/>
          </p:cNvSpPr>
          <p:nvPr>
            <p:ph type="sldNum" sz="quarter" idx="5"/>
          </p:nvPr>
        </p:nvSpPr>
        <p:spPr/>
        <p:txBody>
          <a:bodyPr/>
          <a:lstStyle/>
          <a:p>
            <a:pPr>
              <a:defRPr/>
            </a:pPr>
            <a:fld id="{40E08F0D-1EDC-49B4-841F-08919D006825}" type="slidenum">
              <a:rPr lang="en-US" smtClean="0"/>
              <a:pPr>
                <a:defRPr/>
              </a:pPr>
              <a:t>37</a:t>
            </a:fld>
            <a:endParaRPr lang="en-US"/>
          </a:p>
        </p:txBody>
      </p:sp>
    </p:spTree>
    <p:extLst>
      <p:ext uri="{BB962C8B-B14F-4D97-AF65-F5344CB8AC3E}">
        <p14:creationId xmlns:p14="http://schemas.microsoft.com/office/powerpoint/2010/main" val="20147555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DB96E3D-B869-4B2A-8B5A-5A612106CE7D}" type="slidenum">
              <a:rPr lang="en-US"/>
              <a:pPr/>
              <a:t>38</a:t>
            </a:fld>
            <a:endParaRPr lang="en-US"/>
          </a:p>
        </p:txBody>
      </p:sp>
      <p:sp>
        <p:nvSpPr>
          <p:cNvPr id="412674" name="Rectangle 2"/>
          <p:cNvSpPr>
            <a:spLocks noGrp="1" noRot="1" noChangeAspect="1" noChangeArrowheads="1" noTextEdit="1"/>
          </p:cNvSpPr>
          <p:nvPr>
            <p:ph type="sldImg"/>
          </p:nvPr>
        </p:nvSpPr>
        <p:spPr>
          <a:ln/>
        </p:spPr>
      </p:sp>
      <p:sp>
        <p:nvSpPr>
          <p:cNvPr id="412675" name="Rectangle 3"/>
          <p:cNvSpPr>
            <a:spLocks noGrp="1" noChangeArrowheads="1"/>
          </p:cNvSpPr>
          <p:nvPr>
            <p:ph type="body" idx="1"/>
          </p:nvPr>
        </p:nvSpPr>
        <p:spPr/>
        <p:txBody>
          <a:bodyPr/>
          <a:lstStyle/>
          <a:p>
            <a:r>
              <a:rPr lang="en-US" dirty="0"/>
              <a:t>Role of experience in babbling – </a:t>
            </a:r>
            <a:r>
              <a:rPr lang="en-US" dirty="0" err="1"/>
              <a:t>proprioceptive</a:t>
            </a:r>
            <a:r>
              <a:rPr lang="en-US" dirty="0"/>
              <a:t> and </a:t>
            </a:r>
            <a:r>
              <a:rPr lang="en-US" dirty="0" err="1"/>
              <a:t>somaesthetic</a:t>
            </a:r>
            <a:r>
              <a:rPr lang="en-US" dirty="0"/>
              <a:t> feedback from hearing self speak</a:t>
            </a:r>
          </a:p>
          <a:p>
            <a:r>
              <a:rPr lang="en-US" dirty="0"/>
              <a:t>Liam-video squealing and </a:t>
            </a:r>
            <a:r>
              <a:rPr lang="en-US" dirty="0" err="1"/>
              <a:t>precrawling</a:t>
            </a:r>
            <a:endParaRPr lang="en-US" dirty="0"/>
          </a:p>
          <a:p>
            <a:r>
              <a:rPr lang="en-US" dirty="0"/>
              <a:t>By 12 months, structure of babbling becomes clearer, more controlled, and more organized</a:t>
            </a:r>
          </a:p>
          <a:p>
            <a:r>
              <a:rPr lang="en-US" dirty="0" err="1"/>
              <a:t>Piagetian</a:t>
            </a:r>
            <a:r>
              <a:rPr lang="en-US" dirty="0"/>
              <a:t> explanation of babbling; child assimilates schema of mouth motions to the perceptual schema of audition, </a:t>
            </a:r>
            <a:r>
              <a:rPr lang="en-US" dirty="0" err="1"/>
              <a:t>proprioception</a:t>
            </a:r>
            <a:r>
              <a:rPr lang="en-US" dirty="0"/>
              <a:t> and oral </a:t>
            </a:r>
            <a:r>
              <a:rPr lang="en-US" dirty="0" err="1"/>
              <a:t>somaesthesia</a:t>
            </a:r>
            <a:endParaRPr lang="en-US" dirty="0"/>
          </a:p>
          <a:p>
            <a:endParaRPr lang="en-US" dirty="0"/>
          </a:p>
          <a:p>
            <a:r>
              <a:rPr lang="en-US" dirty="0"/>
              <a:t>Despite sophisticated auditory abilities still no connection between sound patterns and meanings</a:t>
            </a:r>
          </a:p>
        </p:txBody>
      </p:sp>
    </p:spTree>
    <p:extLst>
      <p:ext uri="{BB962C8B-B14F-4D97-AF65-F5344CB8AC3E}">
        <p14:creationId xmlns:p14="http://schemas.microsoft.com/office/powerpoint/2010/main" val="17644311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p:txBody>
          <a:bodyPr/>
          <a:lstStyle/>
          <a:p>
            <a:pPr>
              <a:defRPr/>
            </a:pPr>
            <a:fld id="{2AC2CEA2-B120-48D4-B799-E63CB746DA42}" type="slidenum">
              <a:rPr lang="en-US" smtClean="0"/>
              <a:pPr>
                <a:defRPr/>
              </a:pPr>
              <a:t>39</a:t>
            </a:fld>
            <a:endParaRPr lang="en-US"/>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6640422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p:txBody>
          <a:bodyPr/>
          <a:lstStyle/>
          <a:p>
            <a:pPr>
              <a:defRPr/>
            </a:pPr>
            <a:fld id="{7809023B-2B22-45C6-B11C-C46A8F05839D}" type="slidenum">
              <a:rPr lang="en-US" smtClean="0"/>
              <a:pPr>
                <a:defRPr/>
              </a:pPr>
              <a:t>40</a:t>
            </a:fld>
            <a:endParaRPr lang="en-US"/>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8446045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p:txBody>
          <a:bodyPr/>
          <a:lstStyle/>
          <a:p>
            <a:pPr>
              <a:defRPr/>
            </a:pPr>
            <a:fld id="{EBDE6B53-17B0-433C-B58C-C38878610A7D}" type="slidenum">
              <a:rPr lang="en-US" smtClean="0"/>
              <a:pPr>
                <a:defRPr/>
              </a:pPr>
              <a:t>41</a:t>
            </a:fld>
            <a:endParaRPr lang="en-US"/>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16999754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p:txBody>
          <a:bodyPr/>
          <a:lstStyle/>
          <a:p>
            <a:pPr>
              <a:defRPr/>
            </a:pPr>
            <a:fld id="{4AB32215-012D-4237-859C-9F26ECA5E838}" type="slidenum">
              <a:rPr lang="en-US" smtClean="0"/>
              <a:pPr>
                <a:defRPr/>
              </a:pPr>
              <a:t>42</a:t>
            </a:fld>
            <a:endParaRPr lang="en-US"/>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18730983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6BC194E-BCE4-2243-8737-685B0CB8D932}"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22535960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Arial" charset="0"/>
                <a:ea typeface="+mn-ea"/>
                <a:cs typeface="+mn-cs"/>
              </a:rPr>
              <a:t>Fig. 1. Mean proportion (1 SE) of infants’ sounds to which mothers responded in each 10-min test period. Data are reported for the contingent and</a:t>
            </a:r>
          </a:p>
          <a:p>
            <a:r>
              <a:rPr lang="en-US" sz="1200" b="0" i="0" u="none" strike="noStrike" kern="1200" baseline="0" dirty="0">
                <a:solidFill>
                  <a:schemeClr val="tx1"/>
                </a:solidFill>
                <a:latin typeface="Arial" charset="0"/>
                <a:ea typeface="+mn-ea"/>
                <a:cs typeface="+mn-cs"/>
              </a:rPr>
              <a:t>yoked control conditions in both feedback groups. Asterisks indicate a significant change from one test period to the next np &lt; .05, </a:t>
            </a:r>
            <a:r>
              <a:rPr lang="en-US" sz="1200" b="0" i="0" u="none" strike="noStrike" kern="1200" baseline="0" dirty="0" err="1">
                <a:solidFill>
                  <a:schemeClr val="tx1"/>
                </a:solidFill>
                <a:latin typeface="Arial" charset="0"/>
                <a:ea typeface="+mn-ea"/>
                <a:cs typeface="+mn-cs"/>
              </a:rPr>
              <a:t>nnp</a:t>
            </a:r>
            <a:r>
              <a:rPr lang="en-US" sz="1200" b="0" i="0" u="none" strike="noStrike" kern="1200" baseline="0" dirty="0">
                <a:solidFill>
                  <a:schemeClr val="tx1"/>
                </a:solidFill>
                <a:latin typeface="Arial" charset="0"/>
                <a:ea typeface="+mn-ea"/>
                <a:cs typeface="+mn-cs"/>
              </a:rPr>
              <a:t> &lt; .01.</a:t>
            </a:r>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49</a:t>
            </a:fld>
            <a:endParaRPr lang="en-US"/>
          </a:p>
        </p:txBody>
      </p:sp>
    </p:spTree>
    <p:extLst>
      <p:ext uri="{BB962C8B-B14F-4D97-AF65-F5344CB8AC3E}">
        <p14:creationId xmlns:p14="http://schemas.microsoft.com/office/powerpoint/2010/main" val="69487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Arial" charset="0"/>
                <a:ea typeface="+mn-ea"/>
                <a:cs typeface="+mn-cs"/>
              </a:rPr>
              <a:t>Fig. 2. Changes in vocalization quality for infants in the contingent and yoked control conditions who received feedback structured as fully resonant</a:t>
            </a:r>
          </a:p>
          <a:p>
            <a:r>
              <a:rPr lang="en-US" sz="1200" b="0" i="0" u="none" strike="noStrike" kern="1200" baseline="0" dirty="0">
                <a:solidFill>
                  <a:schemeClr val="tx1"/>
                </a:solidFill>
                <a:latin typeface="Arial" charset="0"/>
                <a:ea typeface="+mn-ea"/>
                <a:cs typeface="+mn-cs"/>
              </a:rPr>
              <a:t>vowels (resonance feedback group). Graphs in the left column indicate the ratio (mean 1 SE) of fully resonant to total vocalizations across the three</a:t>
            </a:r>
          </a:p>
          <a:p>
            <a:r>
              <a:rPr lang="en-US" sz="1200" b="0" i="0" u="none" strike="noStrike" kern="1200" baseline="0" dirty="0">
                <a:solidFill>
                  <a:schemeClr val="tx1"/>
                </a:solidFill>
                <a:latin typeface="Arial" charset="0"/>
                <a:ea typeface="+mn-ea"/>
                <a:cs typeface="+mn-cs"/>
              </a:rPr>
              <a:t>10-min test periods. Graphs in the right column indicate the ratio (mean 1 SE) of syllables with consonant-vowel (CV) structure to total vocalizations</a:t>
            </a:r>
          </a:p>
          <a:p>
            <a:r>
              <a:rPr lang="en-US" sz="1200" b="0" i="0" u="none" strike="noStrike" kern="1200" baseline="0" dirty="0">
                <a:solidFill>
                  <a:schemeClr val="tx1"/>
                </a:solidFill>
                <a:latin typeface="Arial" charset="0"/>
                <a:ea typeface="+mn-ea"/>
                <a:cs typeface="+mn-cs"/>
              </a:rPr>
              <a:t>across the three 10-min periods. The asterisk indicates a significant change between test periods, p &lt; .05.</a:t>
            </a:r>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50</a:t>
            </a:fld>
            <a:endParaRPr lang="en-US"/>
          </a:p>
        </p:txBody>
      </p:sp>
    </p:spTree>
    <p:extLst>
      <p:ext uri="{BB962C8B-B14F-4D97-AF65-F5344CB8AC3E}">
        <p14:creationId xmlns:p14="http://schemas.microsoft.com/office/powerpoint/2010/main" val="139831538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Arial" charset="0"/>
                <a:ea typeface="+mn-ea"/>
                <a:cs typeface="+mn-cs"/>
              </a:rPr>
              <a:t>Fig. 3. Changes in vocalization quality for infants in the contingent and yoked control conditions who received feedback structured as </a:t>
            </a:r>
            <a:r>
              <a:rPr lang="en-US" sz="1200" b="0" i="0" u="none" strike="noStrike" kern="1200" baseline="0" dirty="0" err="1">
                <a:solidFill>
                  <a:schemeClr val="tx1"/>
                </a:solidFill>
                <a:latin typeface="Arial" charset="0"/>
                <a:ea typeface="+mn-ea"/>
                <a:cs typeface="+mn-cs"/>
              </a:rPr>
              <a:t>consonantvowel</a:t>
            </a:r>
            <a:endParaRPr lang="en-US" sz="1200" b="0" i="0" u="none" strike="noStrike" kern="1200" baseline="0" dirty="0">
              <a:solidFill>
                <a:schemeClr val="tx1"/>
              </a:solidFill>
              <a:latin typeface="Arial" charset="0"/>
              <a:ea typeface="+mn-ea"/>
              <a:cs typeface="+mn-cs"/>
            </a:endParaRPr>
          </a:p>
          <a:p>
            <a:r>
              <a:rPr lang="en-US" sz="1200" b="0" i="0" u="none" strike="noStrike" kern="1200" baseline="0" dirty="0">
                <a:solidFill>
                  <a:schemeClr val="tx1"/>
                </a:solidFill>
                <a:latin typeface="Arial" charset="0"/>
                <a:ea typeface="+mn-ea"/>
                <a:cs typeface="+mn-cs"/>
              </a:rPr>
              <a:t>(CV) syllables (CV feedback group). Graphs in the left column indicate the ratio (mean 1 SE) of fully resonant to total vocalizations across the</a:t>
            </a:r>
          </a:p>
          <a:p>
            <a:r>
              <a:rPr lang="en-US" sz="1200" b="0" i="0" u="none" strike="noStrike" kern="1200" baseline="0" dirty="0">
                <a:solidFill>
                  <a:schemeClr val="tx1"/>
                </a:solidFill>
                <a:latin typeface="Arial" charset="0"/>
                <a:ea typeface="+mn-ea"/>
                <a:cs typeface="+mn-cs"/>
              </a:rPr>
              <a:t>three 10-min test periods. Graphs in the right column indicate the ratio (mean 1 SE) of CV-structured syllables to total vocalizations across the three</a:t>
            </a:r>
          </a:p>
          <a:p>
            <a:r>
              <a:rPr lang="en-US" sz="1200" b="0" i="0" u="none" strike="noStrike" kern="1200" baseline="0" dirty="0">
                <a:solidFill>
                  <a:schemeClr val="tx1"/>
                </a:solidFill>
                <a:latin typeface="Arial" charset="0"/>
                <a:ea typeface="+mn-ea"/>
                <a:cs typeface="+mn-cs"/>
              </a:rPr>
              <a:t>10-min periods. The asterisk indicates a significant change between test periods, p &lt; .05.</a:t>
            </a:r>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51</a:t>
            </a:fld>
            <a:endParaRPr lang="en-US"/>
          </a:p>
        </p:txBody>
      </p:sp>
    </p:spTree>
    <p:extLst>
      <p:ext uri="{BB962C8B-B14F-4D97-AF65-F5344CB8AC3E}">
        <p14:creationId xmlns:p14="http://schemas.microsoft.com/office/powerpoint/2010/main" val="1890141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Arial" charset="0"/>
                <a:ea typeface="+mn-ea"/>
                <a:cs typeface="+mn-cs"/>
              </a:rPr>
              <a:t>Fig. 4. Mean number (1 SE) of infant vocalizations produced in each 10-min test period. Data are reported for the contingent</a:t>
            </a:r>
          </a:p>
          <a:p>
            <a:r>
              <a:rPr lang="en-US" sz="1200" b="0" i="0" u="none" strike="noStrike" kern="1200" baseline="0" dirty="0">
                <a:solidFill>
                  <a:schemeClr val="tx1"/>
                </a:solidFill>
                <a:latin typeface="Arial" charset="0"/>
                <a:ea typeface="+mn-ea"/>
                <a:cs typeface="+mn-cs"/>
              </a:rPr>
              <a:t>and yoked control conditions in both feedback groups. Asterisks indicate a significant change from one test period to the next, np &lt; .05, </a:t>
            </a:r>
            <a:r>
              <a:rPr lang="en-US" sz="1200" b="0" i="0" u="none" strike="noStrike" kern="1200" baseline="0" dirty="0" err="1">
                <a:solidFill>
                  <a:schemeClr val="tx1"/>
                </a:solidFill>
                <a:latin typeface="Arial" charset="0"/>
                <a:ea typeface="+mn-ea"/>
                <a:cs typeface="+mn-cs"/>
              </a:rPr>
              <a:t>nnp</a:t>
            </a:r>
            <a:r>
              <a:rPr lang="en-US" sz="1200" b="0" i="0" u="none" strike="noStrike" kern="1200" baseline="0" dirty="0">
                <a:solidFill>
                  <a:schemeClr val="tx1"/>
                </a:solidFill>
                <a:latin typeface="Arial" charset="0"/>
                <a:ea typeface="+mn-ea"/>
                <a:cs typeface="+mn-cs"/>
              </a:rPr>
              <a:t> &lt; .01.</a:t>
            </a:r>
          </a:p>
          <a:p>
            <a:r>
              <a:rPr lang="en-US" sz="1200" b="0" i="0" u="none" strike="noStrike" kern="1200" baseline="0" dirty="0">
                <a:solidFill>
                  <a:schemeClr val="tx1"/>
                </a:solidFill>
                <a:latin typeface="Arial" charset="0"/>
                <a:ea typeface="+mn-ea"/>
                <a:cs typeface="+mn-cs"/>
              </a:rPr>
              <a:t>Volume 19—</a:t>
            </a:r>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52</a:t>
            </a:fld>
            <a:endParaRPr lang="en-US"/>
          </a:p>
        </p:txBody>
      </p:sp>
    </p:spTree>
    <p:extLst>
      <p:ext uri="{BB962C8B-B14F-4D97-AF65-F5344CB8AC3E}">
        <p14:creationId xmlns:p14="http://schemas.microsoft.com/office/powerpoint/2010/main" val="348147701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Automatic Language Assessment in Three Steps (Lena Foundation): </a:t>
            </a:r>
          </a:p>
          <a:p>
            <a:r>
              <a:rPr lang="en-US" dirty="0"/>
              <a:t>1. Insert recorder into clothing at start of day. 2. At end of recording session, plug recorder into computer. 3. Software processes the audio file, analyzes the language, and generates reports. </a:t>
            </a:r>
          </a:p>
          <a:p>
            <a:pPr marL="171450" indent="-171450">
              <a:buFontTx/>
              <a:buChar char="-"/>
            </a:pPr>
            <a:r>
              <a:rPr lang="en-US" dirty="0"/>
              <a:t>Records up to 16 hours of continuous speech data (for children 2 to 48 months)</a:t>
            </a:r>
          </a:p>
          <a:p>
            <a:pPr marL="171450" indent="-171450">
              <a:buFontTx/>
              <a:buChar char="-"/>
            </a:pPr>
            <a:r>
              <a:rPr lang="en-US" dirty="0"/>
              <a:t>This device has been used since 2006 with the three subsamples examined in this study: typically developing language, language delay, and autism. </a:t>
            </a:r>
          </a:p>
        </p:txBody>
      </p:sp>
      <p:sp>
        <p:nvSpPr>
          <p:cNvPr id="4" name="Slide Number Placeholder 3"/>
          <p:cNvSpPr>
            <a:spLocks noGrp="1"/>
          </p:cNvSpPr>
          <p:nvPr>
            <p:ph type="sldNum" sz="quarter" idx="10"/>
          </p:nvPr>
        </p:nvSpPr>
        <p:spPr/>
        <p:txBody>
          <a:bodyPr/>
          <a:lstStyle/>
          <a:p>
            <a:fld id="{D6BC194E-BCE4-2243-8737-685B0CB8D932}" type="slidenum">
              <a:rPr lang="en-US" smtClean="0">
                <a:solidFill>
                  <a:prstClr val="black"/>
                </a:solidFill>
              </a:rPr>
              <a:pPr/>
              <a:t>53</a:t>
            </a:fld>
            <a:endParaRPr lang="en-US">
              <a:solidFill>
                <a:prstClr val="black"/>
              </a:solidFill>
            </a:endParaRPr>
          </a:p>
        </p:txBody>
      </p:sp>
    </p:spTree>
    <p:extLst>
      <p:ext uri="{BB962C8B-B14F-4D97-AF65-F5344CB8AC3E}">
        <p14:creationId xmlns:p14="http://schemas.microsoft.com/office/powerpoint/2010/main" val="334397881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sz="1200" kern="1200" dirty="0">
                <a:solidFill>
                  <a:schemeClr val="tx1"/>
                </a:solidFill>
                <a:effectLst/>
                <a:latin typeface="+mn-lt"/>
                <a:ea typeface="+mn-ea"/>
                <a:cs typeface="+mn-cs"/>
              </a:rPr>
              <a:t>Autism diagnosis is based heavily on “negative markers” such as joint attention deficit and associated communication deficits.</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Abnormal vocal characteristics would constitute a positive marker that might enhance precision of screening or diagnosis.</a:t>
            </a:r>
            <a:r>
              <a:rPr lang="en-US" sz="1200" kern="1200" baseline="0" dirty="0">
                <a:solidFill>
                  <a:schemeClr val="tx1"/>
                </a:solidFill>
                <a:effectLst/>
                <a:latin typeface="+mn-lt"/>
                <a:ea typeface="+mn-ea"/>
                <a:cs typeface="+mn-cs"/>
              </a:rPr>
              <a:t> (Oller et al, p. 13355)</a:t>
            </a:r>
            <a:endParaRPr lang="en-US" sz="1200" kern="1200" dirty="0">
              <a:solidFill>
                <a:schemeClr val="tx1"/>
              </a:solidFill>
              <a:effectLst/>
              <a:latin typeface="+mn-lt"/>
              <a:ea typeface="+mn-ea"/>
              <a:cs typeface="+mn-cs"/>
            </a:endParaRPr>
          </a:p>
          <a:p>
            <a:pPr marL="171450" marR="0" indent="-171450" algn="l" defTabSz="4572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Four conceptual Groupings:</a:t>
            </a:r>
          </a:p>
          <a:p>
            <a:pPr marL="285750" indent="-285750">
              <a:buAutoNum type="romanLcParenBoth"/>
            </a:pPr>
            <a:r>
              <a:rPr lang="en-US" altLang="en-US" dirty="0"/>
              <a:t>rhythm/syllabicity</a:t>
            </a:r>
            <a:r>
              <a:rPr lang="en-US" altLang="en-US" baseline="0" dirty="0"/>
              <a:t> </a:t>
            </a:r>
            <a:r>
              <a:rPr lang="en-US" altLang="en-US" dirty="0"/>
              <a:t>(</a:t>
            </a:r>
            <a:r>
              <a:rPr lang="en-US" altLang="en-US" dirty="0" err="1"/>
              <a:t>RhSy</a:t>
            </a:r>
            <a:r>
              <a:rPr lang="en-US" altLang="en-US" dirty="0"/>
              <a:t>), </a:t>
            </a:r>
          </a:p>
          <a:p>
            <a:pPr marL="0" indent="0">
              <a:buNone/>
            </a:pPr>
            <a:r>
              <a:rPr lang="en-US" altLang="en-US" dirty="0"/>
              <a:t>(ii) low spectral tilt/high pitch control (</a:t>
            </a:r>
            <a:r>
              <a:rPr lang="en-US" altLang="en-US" dirty="0" err="1"/>
              <a:t>LtHp</a:t>
            </a:r>
            <a:r>
              <a:rPr lang="en-US" altLang="en-US" dirty="0"/>
              <a:t>, designed to</a:t>
            </a:r>
            <a:r>
              <a:rPr lang="en-US" altLang="en-US" baseline="0" dirty="0"/>
              <a:t> </a:t>
            </a:r>
            <a:r>
              <a:rPr lang="en-US" altLang="en-US" dirty="0"/>
              <a:t>reflect certain voice characteristics)</a:t>
            </a:r>
          </a:p>
          <a:p>
            <a:r>
              <a:rPr lang="en-US" altLang="en-US" dirty="0"/>
              <a:t>(iii) high bandwidth/low</a:t>
            </a:r>
            <a:r>
              <a:rPr lang="en-US" altLang="en-US" baseline="0" dirty="0"/>
              <a:t> </a:t>
            </a:r>
            <a:r>
              <a:rPr lang="en-US" altLang="en-US" dirty="0"/>
              <a:t>pitch control (</a:t>
            </a:r>
            <a:r>
              <a:rPr lang="en-US" altLang="en-US" dirty="0" err="1"/>
              <a:t>BwLp</a:t>
            </a:r>
            <a:r>
              <a:rPr lang="en-US" altLang="en-US" dirty="0"/>
              <a:t>, designed to reflect additional voice characteristics)</a:t>
            </a:r>
          </a:p>
          <a:p>
            <a:r>
              <a:rPr lang="en-US" altLang="en-US" dirty="0"/>
              <a:t>(iv) duration</a:t>
            </a:r>
          </a:p>
          <a:p>
            <a:pPr marL="171450" marR="0" indent="-171450" algn="l" defTabSz="457200" rtl="0" eaLnBrk="1" fontAlgn="auto" latinLnBrk="0" hangingPunct="1">
              <a:lnSpc>
                <a:spcPct val="100000"/>
              </a:lnSpc>
              <a:spcBef>
                <a:spcPts val="0"/>
              </a:spcBef>
              <a:spcAft>
                <a:spcPts val="0"/>
              </a:spcAft>
              <a:buClrTx/>
              <a:buSzTx/>
              <a:buFontTx/>
              <a:buChar char="-"/>
              <a:tabLst/>
              <a:defRPr/>
            </a:pPr>
            <a:endParaRPr lang="en-US" sz="1200"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term “meaningful speech” has been used to refer to speech- related vocalizations. The present work adopts the term “speech-related” to ensure the understanding that both speech and many </a:t>
            </a:r>
            <a:r>
              <a:rPr lang="en-US" sz="1200" kern="1200" dirty="0" err="1">
                <a:solidFill>
                  <a:schemeClr val="tx1"/>
                </a:solidFill>
                <a:effectLst/>
                <a:latin typeface="+mn-lt"/>
                <a:ea typeface="+mn-ea"/>
                <a:cs typeface="+mn-cs"/>
              </a:rPr>
              <a:t>prespeech</a:t>
            </a:r>
            <a:r>
              <a:rPr lang="en-US" sz="1200" kern="1200" dirty="0">
                <a:solidFill>
                  <a:schemeClr val="tx1"/>
                </a:solidFill>
                <a:effectLst/>
                <a:latin typeface="+mn-lt"/>
                <a:ea typeface="+mn-ea"/>
                <a:cs typeface="+mn-cs"/>
              </a:rPr>
              <a:t> vocalizations such as cooing and babbling are understood to be included under the term. </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a:p>
            <a:pPr marL="171450" marR="0" indent="-171450" algn="l" defTabSz="457200" rtl="0" eaLnBrk="1" fontAlgn="auto" latinLnBrk="0" hangingPunct="1">
              <a:lnSpc>
                <a:spcPct val="100000"/>
              </a:lnSpc>
              <a:spcBef>
                <a:spcPts val="0"/>
              </a:spcBef>
              <a:spcAft>
                <a:spcPts val="0"/>
              </a:spcAft>
              <a:buClrTx/>
              <a:buSzTx/>
              <a:buFontTx/>
              <a:buChar char="-"/>
              <a:tabLst/>
              <a:defRPr/>
            </a:pPr>
            <a:endParaRPr lang="en-US" dirty="0"/>
          </a:p>
          <a:p>
            <a:pPr marL="171450" indent="-171450">
              <a:buFontTx/>
              <a:buChar char="-"/>
            </a:pPr>
            <a:endParaRPr lang="en-US" altLang="en-US" b="1" dirty="0"/>
          </a:p>
          <a:p>
            <a:endParaRPr lang="en-US" dirty="0"/>
          </a:p>
        </p:txBody>
      </p:sp>
      <p:sp>
        <p:nvSpPr>
          <p:cNvPr id="4" name="Slide Number Placeholder 3"/>
          <p:cNvSpPr>
            <a:spLocks noGrp="1"/>
          </p:cNvSpPr>
          <p:nvPr>
            <p:ph type="sldNum" sz="quarter" idx="10"/>
          </p:nvPr>
        </p:nvSpPr>
        <p:spPr/>
        <p:txBody>
          <a:bodyPr/>
          <a:lstStyle/>
          <a:p>
            <a:fld id="{D6BC194E-BCE4-2243-8737-685B0CB8D932}" type="slidenum">
              <a:rPr lang="en-US" smtClean="0">
                <a:solidFill>
                  <a:prstClr val="black"/>
                </a:solidFill>
              </a:rPr>
              <a:pPr/>
              <a:t>54</a:t>
            </a:fld>
            <a:endParaRPr lang="en-US">
              <a:solidFill>
                <a:prstClr val="black"/>
              </a:solidFill>
            </a:endParaRPr>
          </a:p>
        </p:txBody>
      </p:sp>
    </p:spTree>
    <p:extLst>
      <p:ext uri="{BB962C8B-B14F-4D97-AF65-F5344CB8AC3E}">
        <p14:creationId xmlns:p14="http://schemas.microsoft.com/office/powerpoint/2010/main" val="139717779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solidFill>
                  <a:srgbClr val="000000"/>
                </a:solidFill>
              </a:rPr>
              <a:pPr/>
              <a:t>55</a:t>
            </a:fld>
            <a:endParaRPr lang="en-US">
              <a:solidFill>
                <a:srgbClr val="000000"/>
              </a:solidFill>
            </a:endParaRPr>
          </a:p>
        </p:txBody>
      </p:sp>
    </p:spTree>
    <p:extLst>
      <p:ext uri="{BB962C8B-B14F-4D97-AF65-F5344CB8AC3E}">
        <p14:creationId xmlns:p14="http://schemas.microsoft.com/office/powerpoint/2010/main" val="312187067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4749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r>
              <a:rPr lang="en-US" altLang="en-US" dirty="0"/>
              <a:t>Correlations between child age and SVI/SCU ratios for the 12-parameters</a:t>
            </a:r>
            <a:r>
              <a:rPr lang="en-US" altLang="en-US" baseline="0" dirty="0"/>
              <a:t> showed clear evidence that the automated analysis </a:t>
            </a:r>
            <a:r>
              <a:rPr lang="en-US" altLang="en-US" b="1" baseline="0" dirty="0"/>
              <a:t>predicts</a:t>
            </a:r>
            <a:r>
              <a:rPr lang="en-US" altLang="en-US" baseline="0" dirty="0"/>
              <a:t> development. </a:t>
            </a:r>
          </a:p>
          <a:p>
            <a:pPr marL="171450" marR="0" indent="-171450" algn="l" defTabSz="4572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All 12 correlations for the typically developing sample and 7of 12 for the language-delayed sample were statistically significant after </a:t>
            </a:r>
            <a:r>
              <a:rPr lang="en-US" sz="1200" kern="1200" dirty="0" err="1">
                <a:solidFill>
                  <a:schemeClr val="tx1"/>
                </a:solidFill>
                <a:effectLst/>
                <a:latin typeface="+mn-lt"/>
                <a:ea typeface="+mn-ea"/>
                <a:cs typeface="+mn-cs"/>
              </a:rPr>
              <a:t>Bonferroni</a:t>
            </a:r>
            <a:r>
              <a:rPr lang="en-US" sz="1200" kern="1200" dirty="0">
                <a:solidFill>
                  <a:schemeClr val="tx1"/>
                </a:solidFill>
                <a:effectLst/>
                <a:latin typeface="+mn-lt"/>
                <a:ea typeface="+mn-ea"/>
                <a:cs typeface="+mn-cs"/>
              </a:rPr>
              <a:t> correction (P &lt; 0.004). </a:t>
            </a:r>
          </a:p>
          <a:p>
            <a:pPr marL="171450" marR="0" indent="-171450" algn="l" defTabSz="457200" rtl="0" eaLnBrk="1" fontAlgn="auto" latinLnBrk="0" hangingPunct="1">
              <a:lnSpc>
                <a:spcPct val="100000"/>
              </a:lnSpc>
              <a:spcBef>
                <a:spcPts val="0"/>
              </a:spcBef>
              <a:spcAft>
                <a:spcPts val="0"/>
              </a:spcAft>
              <a:buClrTx/>
              <a:buSzTx/>
              <a:buFontTx/>
              <a:buChar char="-"/>
              <a:tabLst/>
              <a:defRPr/>
            </a:pPr>
            <a:endParaRPr lang="en-US" dirty="0"/>
          </a:p>
          <a:p>
            <a:pPr marL="0" indent="0">
              <a:buFontTx/>
              <a:buNone/>
            </a:pPr>
            <a:r>
              <a:rPr lang="en-US" altLang="en-US" u="sng" baseline="0" dirty="0"/>
              <a:t>Sample</a:t>
            </a:r>
            <a:r>
              <a:rPr lang="en-US" altLang="en-US" baseline="0" dirty="0"/>
              <a:t>. </a:t>
            </a:r>
          </a:p>
          <a:p>
            <a:pPr marL="171450" indent="-171450">
              <a:buFontTx/>
              <a:buChar char="-"/>
            </a:pPr>
            <a:r>
              <a:rPr lang="en-US" altLang="en-US" baseline="0" dirty="0"/>
              <a:t>Participants: boys appeared disproportionately in disordered groups (language delayed, autism); mothers’ educational level was higher for children with language disorders</a:t>
            </a:r>
          </a:p>
          <a:p>
            <a:pPr marL="171450" indent="-171450">
              <a:buFontTx/>
              <a:buChar char="-"/>
            </a:pPr>
            <a:r>
              <a:rPr lang="en-US" altLang="en-US" baseline="0" dirty="0"/>
              <a:t>232 children in entire sample: 106 typically developing, 49 language delayed, and 77 autism</a:t>
            </a:r>
          </a:p>
          <a:p>
            <a:pPr marL="0" indent="0">
              <a:buNone/>
            </a:pPr>
            <a:endParaRPr lang="en-US" altLang="en-US" dirty="0"/>
          </a:p>
        </p:txBody>
      </p:sp>
      <p:sp>
        <p:nvSpPr>
          <p:cNvPr id="4" name="Slide Number Placeholder 3"/>
          <p:cNvSpPr>
            <a:spLocks noGrp="1"/>
          </p:cNvSpPr>
          <p:nvPr>
            <p:ph type="sldNum" sz="quarter" idx="5"/>
          </p:nvPr>
        </p:nvSpPr>
        <p:spPr/>
        <p:txBody>
          <a:bodyPr/>
          <a:lstStyle/>
          <a:p>
            <a:pPr>
              <a:defRPr/>
            </a:pPr>
            <a:fld id="{1DA1FB50-007A-42C4-9FEB-3396B1CDB1A3}" type="slidenum">
              <a:rPr lang="en-US">
                <a:solidFill>
                  <a:prstClr val="black"/>
                </a:solidFill>
              </a:rPr>
              <a:pPr>
                <a:defRPr/>
              </a:pPr>
              <a:t>56</a:t>
            </a:fld>
            <a:endParaRPr lang="en-US">
              <a:solidFill>
                <a:prstClr val="black"/>
              </a:solidFill>
            </a:endParaRPr>
          </a:p>
        </p:txBody>
      </p:sp>
    </p:spTree>
    <p:extLst>
      <p:ext uri="{BB962C8B-B14F-4D97-AF65-F5344CB8AC3E}">
        <p14:creationId xmlns:p14="http://schemas.microsoft.com/office/powerpoint/2010/main" val="194435813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85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CDA7F1DB-7D82-449A-83E8-A7C837E6DCA7}" type="slidenum">
              <a:rPr lang="en-US">
                <a:solidFill>
                  <a:prstClr val="black"/>
                </a:solidFill>
              </a:rPr>
              <a:pPr>
                <a:defRPr/>
              </a:pPr>
              <a:t>57</a:t>
            </a:fld>
            <a:endParaRPr lang="en-US">
              <a:solidFill>
                <a:prstClr val="black"/>
              </a:solidFill>
            </a:endParaRPr>
          </a:p>
        </p:txBody>
      </p:sp>
    </p:spTree>
    <p:extLst>
      <p:ext uri="{BB962C8B-B14F-4D97-AF65-F5344CB8AC3E}">
        <p14:creationId xmlns:p14="http://schemas.microsoft.com/office/powerpoint/2010/main" val="354391619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50563"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Linear discriminant analysis</a:t>
            </a:r>
            <a:r>
              <a:rPr lang="en-US" baseline="0" dirty="0"/>
              <a:t> (LDA) used to model classification of children into the groups based on the acoustic parameters. </a:t>
            </a:r>
            <a:endParaRPr lang="en-US" dirty="0"/>
          </a:p>
          <a:p>
            <a:r>
              <a:rPr lang="en-US" dirty="0"/>
              <a:t>-&gt;  </a:t>
            </a:r>
            <a:r>
              <a:rPr lang="en-US" u="sng" dirty="0"/>
              <a:t>Fig A bubble</a:t>
            </a:r>
            <a:r>
              <a:rPr lang="en-US" u="sng" baseline="0" dirty="0"/>
              <a:t> graph </a:t>
            </a:r>
            <a:r>
              <a:rPr lang="en-US" u="sng" dirty="0"/>
              <a:t>Autism</a:t>
            </a:r>
            <a:r>
              <a:rPr lang="en-US" u="sng" baseline="0" dirty="0"/>
              <a:t> and Typically Developing</a:t>
            </a:r>
            <a:r>
              <a:rPr lang="en-US" baseline="0" dirty="0"/>
              <a:t>: For 26/77 children with autism, probability of autism was nearly 1. For 27/106 typically developing children, probability of autism was nearly 0. </a:t>
            </a:r>
            <a:endParaRPr lang="en-US" dirty="0"/>
          </a:p>
          <a:p>
            <a:pPr marL="171450" indent="-171450">
              <a:buFont typeface="Wingdings" charset="0"/>
              <a:buChar char="à"/>
            </a:pPr>
            <a:r>
              <a:rPr lang="en-US" u="sng" dirty="0">
                <a:sym typeface="Wingdings"/>
              </a:rPr>
              <a:t>Fig B</a:t>
            </a:r>
            <a:r>
              <a:rPr lang="en-US" dirty="0">
                <a:sym typeface="Wingdings"/>
              </a:rPr>
              <a:t>:</a:t>
            </a:r>
            <a:r>
              <a:rPr lang="en-US" baseline="0" dirty="0">
                <a:sym typeface="Wingdings"/>
              </a:rPr>
              <a:t> </a:t>
            </a:r>
            <a:r>
              <a:rPr lang="en-US" b="1" baseline="0" dirty="0">
                <a:sym typeface="Wingdings"/>
              </a:rPr>
              <a:t>86%</a:t>
            </a:r>
            <a:r>
              <a:rPr lang="en-US" baseline="0" dirty="0">
                <a:sym typeface="Wingdings"/>
              </a:rPr>
              <a:t> of children with autism correctly identified and </a:t>
            </a:r>
            <a:r>
              <a:rPr lang="en-US" b="1" baseline="0" dirty="0">
                <a:sym typeface="Wingdings"/>
              </a:rPr>
              <a:t>86%</a:t>
            </a:r>
            <a:r>
              <a:rPr lang="en-US" baseline="0" dirty="0">
                <a:sym typeface="Wingdings"/>
              </a:rPr>
              <a:t> of typically developing children correctly identified. </a:t>
            </a:r>
          </a:p>
          <a:p>
            <a:pPr marL="0" indent="0">
              <a:buFont typeface="Wingdings" charset="0"/>
              <a:buNone/>
            </a:pPr>
            <a:endParaRPr lang="en-US" dirty="0"/>
          </a:p>
          <a:p>
            <a:endParaRPr lang="en-US" dirty="0"/>
          </a:p>
          <a:p>
            <a:endParaRPr lang="en-US" dirty="0"/>
          </a:p>
          <a:p>
            <a:endParaRPr lang="en-US" dirty="0"/>
          </a:p>
          <a:p>
            <a:r>
              <a:rPr lang="en-US" dirty="0"/>
              <a:t>Fig. 3. LDA with LOOCV indicating differentiation of child groups. Estimated classification probabilities were based on the 12 acoustic parameters. Results</a:t>
            </a:r>
          </a:p>
          <a:p>
            <a:r>
              <a:rPr lang="en-US" dirty="0"/>
              <a:t>are displayed in bubble plots, with each bubble sized in proportion to the number of children at each x axis location (the number of children represented by</a:t>
            </a:r>
          </a:p>
          <a:p>
            <a:r>
              <a:rPr lang="en-US" dirty="0"/>
              <a:t>the largest bubble in each line is labeled). The plots indicate classification probabilities (Left) and proportion-correct classification (Right) for LDA in (A and B)</a:t>
            </a:r>
          </a:p>
          <a:p>
            <a:r>
              <a:rPr lang="en-US" dirty="0"/>
              <a:t>children with autism (red) versus typically developing children (blue) and (C and D) a combined group of children with autism (red) or language delay (gold)</a:t>
            </a:r>
          </a:p>
          <a:p>
            <a:r>
              <a:rPr lang="en-US" dirty="0"/>
              <a:t>versus typically developing children (blue).</a:t>
            </a:r>
            <a:endParaRPr lang="en-US" altLang="en-US" dirty="0"/>
          </a:p>
        </p:txBody>
      </p:sp>
      <p:sp>
        <p:nvSpPr>
          <p:cNvPr id="4" name="Slide Number Placeholder 3"/>
          <p:cNvSpPr>
            <a:spLocks noGrp="1"/>
          </p:cNvSpPr>
          <p:nvPr>
            <p:ph type="sldNum" sz="quarter" idx="5"/>
          </p:nvPr>
        </p:nvSpPr>
        <p:spPr/>
        <p:txBody>
          <a:bodyPr/>
          <a:lstStyle/>
          <a:p>
            <a:pPr>
              <a:defRPr/>
            </a:pPr>
            <a:fld id="{763E9038-8B5B-4D18-84A5-A5ADE9D223D4}" type="slidenum">
              <a:rPr lang="en-US">
                <a:solidFill>
                  <a:prstClr val="black"/>
                </a:solidFill>
              </a:rPr>
              <a:pPr>
                <a:defRPr/>
              </a:pPr>
              <a:t>58</a:t>
            </a:fld>
            <a:endParaRPr lang="en-US">
              <a:solidFill>
                <a:prstClr val="black"/>
              </a:solidFill>
            </a:endParaRPr>
          </a:p>
        </p:txBody>
      </p:sp>
    </p:spTree>
    <p:extLst>
      <p:ext uri="{BB962C8B-B14F-4D97-AF65-F5344CB8AC3E}">
        <p14:creationId xmlns:p14="http://schemas.microsoft.com/office/powerpoint/2010/main" val="180322164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46467"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  </a:t>
            </a:r>
            <a:r>
              <a:rPr lang="en-US" altLang="en-US" sz="1200" kern="1200" dirty="0">
                <a:solidFill>
                  <a:schemeClr val="tx1"/>
                </a:solidFill>
                <a:effectLst/>
                <a:latin typeface="+mn-lt"/>
                <a:ea typeface="+mn-ea"/>
                <a:cs typeface="+mn-cs"/>
              </a:rPr>
              <a:t>V</a:t>
            </a:r>
            <a:r>
              <a:rPr lang="en-US" sz="1200" kern="1200" dirty="0">
                <a:solidFill>
                  <a:schemeClr val="tx1"/>
                </a:solidFill>
                <a:effectLst/>
                <a:latin typeface="+mn-lt"/>
                <a:ea typeface="+mn-ea"/>
                <a:cs typeface="+mn-cs"/>
              </a:rPr>
              <a:t>ocalization patterns, particularly the ability to form syllables, were a significant predictor of future language development and could distinguish children with ASD from those who were developing typically and, to a lesser degree, from those with language delay.</a:t>
            </a:r>
          </a:p>
          <a:p>
            <a:pPr marL="0" marR="0" indent="0" algn="l" defTabSz="457200" rtl="0" eaLnBrk="1" fontAlgn="auto" latinLnBrk="0" hangingPunct="1">
              <a:lnSpc>
                <a:spcPct val="100000"/>
              </a:lnSpc>
              <a:spcBef>
                <a:spcPts val="0"/>
              </a:spcBef>
              <a:spcAft>
                <a:spcPts val="0"/>
              </a:spcAft>
              <a:buClrTx/>
              <a:buSzTx/>
              <a:buFontTx/>
              <a:buChar char="-"/>
              <a:tabLst/>
              <a:defRPr/>
            </a:pPr>
            <a:r>
              <a:rPr lang="en-US" altLang="en-US" baseline="0" dirty="0"/>
              <a:t> However, </a:t>
            </a:r>
            <a:r>
              <a:rPr lang="en-US" sz="1200" kern="1200" dirty="0">
                <a:solidFill>
                  <a:schemeClr val="tx1"/>
                </a:solidFill>
                <a:effectLst/>
                <a:latin typeface="+mn-lt"/>
                <a:ea typeface="+mn-ea"/>
                <a:cs typeface="+mn-cs"/>
              </a:rPr>
              <a:t>in the typically developing sample, the PC most associated with control of the </a:t>
            </a:r>
            <a:r>
              <a:rPr lang="en-US" sz="1200" kern="1200" dirty="0" err="1">
                <a:solidFill>
                  <a:schemeClr val="tx1"/>
                </a:solidFill>
                <a:effectLst/>
                <a:latin typeface="+mn-lt"/>
                <a:ea typeface="+mn-ea"/>
                <a:cs typeface="+mn-cs"/>
              </a:rPr>
              <a:t>RhSy</a:t>
            </a:r>
            <a:r>
              <a:rPr lang="en-US" sz="1200" kern="1200" dirty="0">
                <a:solidFill>
                  <a:schemeClr val="tx1"/>
                </a:solidFill>
                <a:effectLst/>
                <a:latin typeface="+mn-lt"/>
                <a:ea typeface="+mn-ea"/>
                <a:cs typeface="+mn-cs"/>
              </a:rPr>
              <a:t> parameters was highly predictive of age, but in the autism sample, no such </a:t>
            </a:r>
            <a:r>
              <a:rPr lang="en-US" sz="1200" kern="1200" dirty="0" err="1">
                <a:solidFill>
                  <a:schemeClr val="tx1"/>
                </a:solidFill>
                <a:effectLst/>
                <a:latin typeface="+mn-lt"/>
                <a:ea typeface="+mn-ea"/>
                <a:cs typeface="+mn-cs"/>
              </a:rPr>
              <a:t>predictiveness</a:t>
            </a:r>
            <a:r>
              <a:rPr lang="en-US" sz="1200" kern="1200" dirty="0">
                <a:solidFill>
                  <a:schemeClr val="tx1"/>
                </a:solidFill>
                <a:effectLst/>
                <a:latin typeface="+mn-lt"/>
                <a:ea typeface="+mn-ea"/>
                <a:cs typeface="+mn-cs"/>
              </a:rPr>
              <a:t> was found.</a:t>
            </a:r>
            <a:r>
              <a:rPr lang="en-US" sz="1200" kern="1200" baseline="0" dirty="0">
                <a:solidFill>
                  <a:schemeClr val="tx1"/>
                </a:solidFill>
                <a:effectLst/>
                <a:latin typeface="+mn-lt"/>
                <a:ea typeface="+mn-ea"/>
                <a:cs typeface="+mn-cs"/>
              </a:rPr>
              <a:t> </a:t>
            </a:r>
          </a:p>
          <a:p>
            <a:pPr marL="0" marR="0" indent="0" algn="l" defTabSz="457200" rtl="0" eaLnBrk="1" fontAlgn="auto" latinLnBrk="0" hangingPunct="1">
              <a:lnSpc>
                <a:spcPct val="100000"/>
              </a:lnSpc>
              <a:spcBef>
                <a:spcPts val="0"/>
              </a:spcBef>
              <a:spcAft>
                <a:spcPts val="0"/>
              </a:spcAft>
              <a:buClrTx/>
              <a:buSzTx/>
              <a:buFontTx/>
              <a:buChar char="-"/>
              <a:tabLst/>
              <a:defRPr/>
            </a:pPr>
            <a:r>
              <a:rPr lang="en-US" altLang="en-US" baseline="0" dirty="0"/>
              <a:t> </a:t>
            </a:r>
            <a:r>
              <a:rPr lang="en-US" sz="1200" kern="1200" dirty="0">
                <a:solidFill>
                  <a:schemeClr val="tx1"/>
                </a:solidFill>
                <a:effectLst/>
                <a:latin typeface="+mn-lt"/>
                <a:ea typeface="+mn-ea"/>
                <a:cs typeface="+mn-cs"/>
              </a:rPr>
              <a:t>A typically developing child’s age can be predicted at high levels (accounting for more than two thirds of variance) based on this first attempt at totally automated acoustic modeling with all-day recordings. </a:t>
            </a:r>
            <a:endParaRPr lang="en-US" dirty="0"/>
          </a:p>
          <a:p>
            <a:r>
              <a:rPr lang="en-US" b="1" u="sng" dirty="0"/>
              <a:t>Conclusions</a:t>
            </a:r>
            <a:r>
              <a:rPr lang="en-US" dirty="0"/>
              <a:t>:</a:t>
            </a:r>
          </a:p>
          <a:p>
            <a:pPr marL="171450" indent="-171450">
              <a:buFontTx/>
              <a:buChar char="-"/>
            </a:pPr>
            <a:r>
              <a:rPr lang="en-US" dirty="0"/>
              <a:t>Informative analysis of acoustic content of infant vocalizations</a:t>
            </a:r>
            <a:r>
              <a:rPr lang="en-US" baseline="0" dirty="0"/>
              <a:t> by automated means</a:t>
            </a:r>
          </a:p>
          <a:p>
            <a:pPr marL="171450" indent="-171450">
              <a:buFontTx/>
              <a:buChar char="-"/>
            </a:pPr>
            <a:r>
              <a:rPr lang="en-US" baseline="0" dirty="0"/>
              <a:t>Massive scale of analysis, no human intervention</a:t>
            </a:r>
          </a:p>
          <a:p>
            <a:pPr marL="171450" indent="-171450">
              <a:buFontTx/>
              <a:buChar char="-"/>
            </a:pPr>
            <a:r>
              <a:rPr lang="en-US" baseline="0" dirty="0"/>
              <a:t>Developmental tracking + Group Classification possible</a:t>
            </a:r>
          </a:p>
          <a:p>
            <a:pPr marL="0" marR="0" indent="0" algn="l" defTabSz="457200" rtl="0" eaLnBrk="1" fontAlgn="auto" latinLnBrk="0" hangingPunct="1">
              <a:lnSpc>
                <a:spcPct val="100000"/>
              </a:lnSpc>
              <a:spcBef>
                <a:spcPts val="0"/>
              </a:spcBef>
              <a:spcAft>
                <a:spcPts val="0"/>
              </a:spcAft>
              <a:buClrTx/>
              <a:buSzTx/>
              <a:buFontTx/>
              <a:buChar char="-"/>
              <a:tabLst/>
              <a:defRPr/>
            </a:pPr>
            <a:endParaRPr lang="en-US" altLang="en-US" dirty="0"/>
          </a:p>
        </p:txBody>
      </p:sp>
      <p:sp>
        <p:nvSpPr>
          <p:cNvPr id="122884" name="Slide Number Placeholder 3"/>
          <p:cNvSpPr>
            <a:spLocks noGrp="1"/>
          </p:cNvSpPr>
          <p:nvPr>
            <p:ph type="sldNum" sz="quarter" idx="5"/>
          </p:nvPr>
        </p:nvSpPr>
        <p:spPr/>
        <p:txBody>
          <a:bodyPr/>
          <a:lstStyle/>
          <a:p>
            <a:pPr>
              <a:defRPr/>
            </a:pPr>
            <a:fld id="{EE54F50B-E5BA-40D2-B802-252E733816C6}" type="slidenum">
              <a:rPr lang="en-US">
                <a:solidFill>
                  <a:srgbClr val="000000"/>
                </a:solidFill>
              </a:rPr>
              <a:pPr>
                <a:defRPr/>
              </a:pPr>
              <a:t>59</a:t>
            </a:fld>
            <a:endParaRPr lang="en-US">
              <a:solidFill>
                <a:srgbClr val="000000"/>
              </a:solidFill>
            </a:endParaRPr>
          </a:p>
        </p:txBody>
      </p:sp>
    </p:spTree>
    <p:extLst>
      <p:ext uri="{BB962C8B-B14F-4D97-AF65-F5344CB8AC3E}">
        <p14:creationId xmlns:p14="http://schemas.microsoft.com/office/powerpoint/2010/main" val="8535206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17322B-4AC7-7745-B22C-B5BC2B8029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450161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17322B-4AC7-7745-B22C-B5BC2B8029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34196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17322B-4AC7-7745-B22C-B5BC2B8029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226347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17322B-4AC7-7745-B22C-B5BC2B8029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490008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17322B-4AC7-7745-B22C-B5BC2B8029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820562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a:buNone/>
            </a:pPr>
            <a:endParaRPr lang="en-US" dirty="0"/>
          </a:p>
        </p:txBody>
      </p:sp>
      <p:sp>
        <p:nvSpPr>
          <p:cNvPr id="4" name="Slide Number Placeholder 3"/>
          <p:cNvSpPr>
            <a:spLocks noGrp="1"/>
          </p:cNvSpPr>
          <p:nvPr>
            <p:ph type="sldNum" sz="quarter" idx="10"/>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A41F944C-6E3F-9D42-AED2-7D553CC5CDFA}"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58473790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t>When children’s vocalizations are speech-related, they are more likely to receive a positive response from an adult</a:t>
            </a:r>
            <a:endParaRPr kumimoji="0" lang="en-US" sz="1200" b="0" i="0" u="none" strike="noStrike" kern="1200" cap="none" spc="0" normalizeH="0" baseline="0" noProof="0" dirty="0">
              <a:ln>
                <a:noFill/>
              </a:ln>
              <a:solidFill>
                <a:prstClr val="black">
                  <a:lumMod val="85000"/>
                  <a:lumOff val="15000"/>
                </a:prstClr>
              </a:solidFill>
              <a:effectLst/>
              <a:uLnTx/>
              <a:uFillTx/>
              <a:latin typeface="Century Gothic"/>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prstClr val="black">
                  <a:lumMod val="85000"/>
                  <a:lumOff val="15000"/>
                </a:prstClr>
              </a:solidFill>
              <a:effectLst/>
              <a:uLnTx/>
              <a:uFillTx/>
              <a:latin typeface="Century Gothic"/>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lumMod val="85000"/>
                    <a:lumOff val="15000"/>
                  </a:prstClr>
                </a:solidFill>
                <a:effectLst/>
                <a:uLnTx/>
                <a:uFillTx/>
                <a:latin typeface="Century Gothic"/>
                <a:ea typeface="+mn-ea"/>
                <a:cs typeface="+mn-cs"/>
              </a:rPr>
              <a:t>Children’s future vocalizations are more likely to be speech-related if their previous speech-related vocalizations received a positive response from an adult</a:t>
            </a:r>
          </a:p>
          <a:p>
            <a:endParaRPr lang="en-US" dirty="0"/>
          </a:p>
        </p:txBody>
      </p:sp>
      <p:sp>
        <p:nvSpPr>
          <p:cNvPr id="4" name="Slide Number Placeholder 3"/>
          <p:cNvSpPr>
            <a:spLocks noGrp="1"/>
          </p:cNvSpPr>
          <p:nvPr>
            <p:ph type="sldNum" sz="quarter" idx="5"/>
          </p:nvPr>
        </p:nvSpPr>
        <p:spPr/>
        <p:txBody>
          <a:bodyPr/>
          <a:lstStyle/>
          <a:p>
            <a:fld id="{A8B732B4-A220-4D64-89E5-594291243225}" type="slidenum">
              <a:rPr lang="en-US" smtClean="0"/>
              <a:pPr/>
              <a:t>70</a:t>
            </a:fld>
            <a:endParaRPr lang="en-US"/>
          </a:p>
        </p:txBody>
      </p:sp>
    </p:spTree>
    <p:extLst>
      <p:ext uri="{BB962C8B-B14F-4D97-AF65-F5344CB8AC3E}">
        <p14:creationId xmlns:p14="http://schemas.microsoft.com/office/powerpoint/2010/main" val="107092961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 probability of a child’s vocalization being speech related was on average .042 (also .042 for the matched subsample) greater when the child’s previous speech-related vocalization had received a response than when it had not received a response, p &lt; .001.</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17322B-4AC7-7745-B22C-B5BC2B8029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784680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a:buNone/>
            </a:pPr>
            <a:endParaRPr lang="en-US" dirty="0"/>
          </a:p>
        </p:txBody>
      </p:sp>
      <p:sp>
        <p:nvSpPr>
          <p:cNvPr id="4" name="Slide Number Placeholder 3"/>
          <p:cNvSpPr>
            <a:spLocks noGrp="1"/>
          </p:cNvSpPr>
          <p:nvPr>
            <p:ph type="sldNum" sz="quarter" idx="10"/>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A41F944C-6E3F-9D42-AED2-7D553CC5CDFA}"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111724337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17322B-4AC7-7745-B22C-B5BC2B8029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988304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17322B-4AC7-7745-B22C-B5BC2B8029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860125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17322B-4AC7-7745-B22C-B5BC2B8029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85467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B679E1D-EF5E-814B-8C0C-44B13DAA17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421165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quantity and quality of children’s language input is an important predictor of future language proficiency, school readiness, and academic achievement.</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B679E1D-EF5E-814B-8C0C-44B13DAA17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106875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Features of high quality language experiences, including diversity of input, conversational turn-taking, and parental responsiveness to children’s vocalizations, are associated with more favorable language outcomes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B679E1D-EF5E-814B-8C0C-44B13DAA17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195106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Phonemic diversity is a measure of the number of unique consonant and vowel sounds in speech-related vocalization.</a:t>
            </a: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Phonemes serve as the basic building blocks of language and children who produce more recognizable phonemes have more building blocks from which to produce words. </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B679E1D-EF5E-814B-8C0C-44B13DAA17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711491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B679E1D-EF5E-814B-8C0C-44B13DAA17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729994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B679E1D-EF5E-814B-8C0C-44B13DAA17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729547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Language Environment Analysis (LENA) audio recorders and processing software, allow for the unobtrusive measurement of children’s language input and production over multi-hour timescales.</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B679E1D-EF5E-814B-8C0C-44B13DAA17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81503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B679E1D-EF5E-814B-8C0C-44B13DAA17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936146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B679E1D-EF5E-814B-8C0C-44B13DAA17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664686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B679E1D-EF5E-814B-8C0C-44B13DAA17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264422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B679E1D-EF5E-814B-8C0C-44B13DAA17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724988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p:txBody>
          <a:bodyPr/>
          <a:lstStyle/>
          <a:p>
            <a:pPr>
              <a:defRPr/>
            </a:pPr>
            <a:fld id="{F157C7EC-1857-4809-9BAB-E3BC58664315}" type="slidenum">
              <a:rPr lang="en-US" smtClean="0"/>
              <a:pPr>
                <a:defRPr/>
              </a:pPr>
              <a:t>88</a:t>
            </a:fld>
            <a:endParaRPr lang="en-US"/>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66406711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82A5785-9B80-4142-AC24-B64FF25B5B92}" type="slidenum">
              <a:rPr lang="en-US"/>
              <a:pPr/>
              <a:t>89</a:t>
            </a:fld>
            <a:endParaRPr lang="en-US"/>
          </a:p>
        </p:txBody>
      </p:sp>
      <p:sp>
        <p:nvSpPr>
          <p:cNvPr id="414722" name="Rectangle 2"/>
          <p:cNvSpPr>
            <a:spLocks noGrp="1" noRot="1" noChangeAspect="1" noChangeArrowheads="1" noTextEdit="1"/>
          </p:cNvSpPr>
          <p:nvPr>
            <p:ph type="sldImg"/>
          </p:nvPr>
        </p:nvSpPr>
        <p:spPr>
          <a:ln/>
        </p:spPr>
      </p:sp>
      <p:sp>
        <p:nvSpPr>
          <p:cNvPr id="414723" name="Rectangle 3"/>
          <p:cNvSpPr>
            <a:spLocks noGrp="1" noChangeArrowheads="1"/>
          </p:cNvSpPr>
          <p:nvPr>
            <p:ph type="body" idx="1"/>
          </p:nvPr>
        </p:nvSpPr>
        <p:spPr/>
        <p:txBody>
          <a:bodyPr/>
          <a:lstStyle/>
          <a:p>
            <a:r>
              <a:rPr lang="en-US" dirty="0"/>
              <a:t>Reinforced preferential learning paradigms show that comprehension </a:t>
            </a:r>
            <a:r>
              <a:rPr lang="en-US" dirty="0" err="1"/>
              <a:t>preceeds</a:t>
            </a:r>
            <a:r>
              <a:rPr lang="en-US" dirty="0"/>
              <a:t> production by about 2-3 months</a:t>
            </a:r>
          </a:p>
          <a:p>
            <a:r>
              <a:rPr lang="en-US" dirty="0"/>
              <a:t>Infants don’t have innate knowledge that words NEED to involve some spoken verbal form; (or else deaf kids would have trouble learning sign language)—also check literature on sign language learning in Typically developing kids</a:t>
            </a:r>
          </a:p>
          <a:p>
            <a:endParaRPr lang="en-US" dirty="0"/>
          </a:p>
          <a:p>
            <a:r>
              <a:rPr lang="en-US" dirty="0"/>
              <a:t>First words expressed based on dynamic interaction of developments; (1) ability to record sound of words; (2) ability to control vocal productions, (3) symbolic function (as represented in play, imitation, object manipulation)</a:t>
            </a:r>
          </a:p>
          <a:p>
            <a:endParaRPr lang="en-US" dirty="0"/>
          </a:p>
          <a:p>
            <a:pPr marL="0" marR="0" lvl="2" indent="0" algn="l" defTabSz="914400" rtl="0" eaLnBrk="1" fontAlgn="base" latinLnBrk="0" hangingPunct="1">
              <a:lnSpc>
                <a:spcPct val="100000"/>
              </a:lnSpc>
              <a:spcBef>
                <a:spcPct val="30000"/>
              </a:spcBef>
              <a:spcAft>
                <a:spcPct val="0"/>
              </a:spcAft>
              <a:buClrTx/>
              <a:buSzTx/>
              <a:buFontTx/>
              <a:buNone/>
              <a:tabLst/>
              <a:defRPr/>
            </a:pPr>
            <a:r>
              <a:rPr lang="en-US" dirty="0"/>
              <a:t>Children acquire words in receptive vocabulary more than twice as fast as into their productive vocabulary</a:t>
            </a:r>
          </a:p>
          <a:p>
            <a:pPr marL="0" marR="0" lvl="2" indent="0" algn="l" defTabSz="914400" rtl="0" eaLnBrk="1" fontAlgn="base" latinLnBrk="0" hangingPunct="1">
              <a:lnSpc>
                <a:spcPct val="100000"/>
              </a:lnSpc>
              <a:spcBef>
                <a:spcPct val="30000"/>
              </a:spcBef>
              <a:spcAft>
                <a:spcPct val="0"/>
              </a:spcAft>
              <a:buClrTx/>
              <a:buSzTx/>
              <a:buFontTx/>
              <a:buNone/>
              <a:tabLst/>
              <a:defRPr/>
            </a:pPr>
            <a:r>
              <a:rPr lang="en-US" dirty="0">
                <a:sym typeface="Wingdings" pitchFamily="2" charset="2"/>
              </a:rPr>
              <a:t>U-shaped learning processes; series of regressions and re-emergences as new forms are learned</a:t>
            </a:r>
          </a:p>
          <a:p>
            <a:endParaRPr lang="en-US" dirty="0"/>
          </a:p>
        </p:txBody>
      </p:sp>
    </p:spTree>
    <p:extLst>
      <p:ext uri="{BB962C8B-B14F-4D97-AF65-F5344CB8AC3E}">
        <p14:creationId xmlns:p14="http://schemas.microsoft.com/office/powerpoint/2010/main" val="273144544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C087EFE-C715-4C91-8493-9CE636248951}" type="slidenum">
              <a:rPr lang="en-US"/>
              <a:pPr/>
              <a:t>90</a:t>
            </a:fld>
            <a:endParaRPr lang="en-US"/>
          </a:p>
        </p:txBody>
      </p:sp>
      <p:sp>
        <p:nvSpPr>
          <p:cNvPr id="416770" name="Rectangle 2"/>
          <p:cNvSpPr>
            <a:spLocks noGrp="1" noRot="1" noChangeAspect="1" noChangeArrowheads="1" noTextEdit="1"/>
          </p:cNvSpPr>
          <p:nvPr>
            <p:ph type="sldImg"/>
          </p:nvPr>
        </p:nvSpPr>
        <p:spPr>
          <a:ln/>
        </p:spPr>
      </p:sp>
      <p:sp>
        <p:nvSpPr>
          <p:cNvPr id="416771" name="Rectangle 3"/>
          <p:cNvSpPr>
            <a:spLocks noGrp="1" noChangeArrowheads="1"/>
          </p:cNvSpPr>
          <p:nvPr>
            <p:ph type="body" idx="1"/>
          </p:nvPr>
        </p:nvSpPr>
        <p:spPr/>
        <p:txBody>
          <a:bodyPr/>
          <a:lstStyle/>
          <a:p>
            <a:r>
              <a:rPr lang="en-US"/>
              <a:t>Learning of words in direct presence of the referent</a:t>
            </a:r>
          </a:p>
          <a:p>
            <a:r>
              <a:rPr lang="en-US"/>
              <a:t>INSERT PICTURE OF “SILLY ROOSTER” from Baldwin studies </a:t>
            </a:r>
          </a:p>
          <a:p>
            <a:r>
              <a:rPr lang="en-US"/>
              <a:t>Gesture, posture, intonation, and gaze used to establish shared attention for word learning</a:t>
            </a:r>
          </a:p>
          <a:p>
            <a:endParaRPr lang="en-US"/>
          </a:p>
          <a:p>
            <a:r>
              <a:rPr lang="en-US"/>
              <a:t>Object learning is simpler than action learning b/c direct perceptual referent for objects p.367; nouns easier than verbs; in English; but other languages (Korean, Mandarin Chinese) children produce more verbs than nouns; in these language verbs are much more likely to appear at end of utterance vs. English where last word tends to be noun; AND Korean and Mandarin mothers tend to talk about actions more than English moms; among English moms those who use more nouns tend to have infants with higher proportion of nouns in vocabulary</a:t>
            </a:r>
          </a:p>
        </p:txBody>
      </p:sp>
    </p:spTree>
    <p:extLst>
      <p:ext uri="{BB962C8B-B14F-4D97-AF65-F5344CB8AC3E}">
        <p14:creationId xmlns:p14="http://schemas.microsoft.com/office/powerpoint/2010/main" val="75018698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4" name="Slide Number Placeholder 3"/>
          <p:cNvSpPr>
            <a:spLocks noGrp="1"/>
          </p:cNvSpPr>
          <p:nvPr>
            <p:ph type="sldNum" sz="quarter" idx="5"/>
          </p:nvPr>
        </p:nvSpPr>
        <p:spPr/>
        <p:txBody>
          <a:bodyPr/>
          <a:lstStyle/>
          <a:p>
            <a:pPr>
              <a:defRPr/>
            </a:pPr>
            <a:fld id="{B30D3A9C-98AC-4F90-88D2-968BD7A6697D}" type="slidenum">
              <a:rPr lang="en-US" smtClean="0"/>
              <a:pPr>
                <a:defRPr/>
              </a:pPr>
              <a:t>91</a:t>
            </a:fld>
            <a:endParaRPr lang="en-US"/>
          </a:p>
        </p:txBody>
      </p:sp>
    </p:spTree>
    <p:extLst>
      <p:ext uri="{BB962C8B-B14F-4D97-AF65-F5344CB8AC3E}">
        <p14:creationId xmlns:p14="http://schemas.microsoft.com/office/powerpoint/2010/main" val="8100931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4" name="Slide Number Placeholder 3"/>
          <p:cNvSpPr>
            <a:spLocks noGrp="1"/>
          </p:cNvSpPr>
          <p:nvPr>
            <p:ph type="sldNum" sz="quarter" idx="5"/>
          </p:nvPr>
        </p:nvSpPr>
        <p:spPr/>
        <p:txBody>
          <a:bodyPr/>
          <a:lstStyle/>
          <a:p>
            <a:pPr>
              <a:defRPr/>
            </a:pPr>
            <a:fld id="{E9362969-D923-4295-968D-588181BE73B9}" type="slidenum">
              <a:rPr lang="en-US" smtClean="0"/>
              <a:pPr>
                <a:defRPr/>
              </a:pPr>
              <a:t>92</a:t>
            </a:fld>
            <a:endParaRPr lang="en-US"/>
          </a:p>
        </p:txBody>
      </p:sp>
    </p:spTree>
    <p:extLst>
      <p:ext uri="{BB962C8B-B14F-4D97-AF65-F5344CB8AC3E}">
        <p14:creationId xmlns:p14="http://schemas.microsoft.com/office/powerpoint/2010/main" val="204871375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a:ln/>
        </p:spPr>
      </p:sp>
      <p:sp>
        <p:nvSpPr>
          <p:cNvPr id="1116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04452" name="Slide Number Placeholder 3"/>
          <p:cNvSpPr>
            <a:spLocks noGrp="1"/>
          </p:cNvSpPr>
          <p:nvPr>
            <p:ph type="sldNum" sz="quarter" idx="5"/>
          </p:nvPr>
        </p:nvSpPr>
        <p:spPr/>
        <p:txBody>
          <a:bodyPr/>
          <a:lstStyle/>
          <a:p>
            <a:pPr>
              <a:defRPr/>
            </a:pPr>
            <a:fld id="{0F5E44C9-D56A-4186-B504-EB9A7AD4DCCC}" type="slidenum">
              <a:rPr lang="en-US" smtClean="0"/>
              <a:pPr>
                <a:defRPr/>
              </a:pPr>
              <a:t>93</a:t>
            </a:fld>
            <a:endParaRPr lang="en-US"/>
          </a:p>
        </p:txBody>
      </p:sp>
    </p:spTree>
    <p:extLst>
      <p:ext uri="{BB962C8B-B14F-4D97-AF65-F5344CB8AC3E}">
        <p14:creationId xmlns:p14="http://schemas.microsoft.com/office/powerpoint/2010/main" val="396329685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a:ln/>
        </p:spPr>
      </p:sp>
      <p:sp>
        <p:nvSpPr>
          <p:cNvPr id="1116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04452" name="Slide Number Placeholder 3"/>
          <p:cNvSpPr>
            <a:spLocks noGrp="1"/>
          </p:cNvSpPr>
          <p:nvPr>
            <p:ph type="sldNum" sz="quarter" idx="5"/>
          </p:nvPr>
        </p:nvSpPr>
        <p:spPr/>
        <p:txBody>
          <a:bodyPr/>
          <a:lstStyle/>
          <a:p>
            <a:pPr>
              <a:defRPr/>
            </a:pPr>
            <a:fld id="{0F5E44C9-D56A-4186-B504-EB9A7AD4DCCC}" type="slidenum">
              <a:rPr lang="en-US" smtClean="0"/>
              <a:pPr>
                <a:defRPr/>
              </a:pPr>
              <a:t>94</a:t>
            </a:fld>
            <a:endParaRPr lang="en-US"/>
          </a:p>
        </p:txBody>
      </p:sp>
    </p:spTree>
    <p:extLst>
      <p:ext uri="{BB962C8B-B14F-4D97-AF65-F5344CB8AC3E}">
        <p14:creationId xmlns:p14="http://schemas.microsoft.com/office/powerpoint/2010/main" val="230117313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a:ln/>
        </p:spPr>
      </p:sp>
      <p:sp>
        <p:nvSpPr>
          <p:cNvPr id="1126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05476" name="Slide Number Placeholder 3"/>
          <p:cNvSpPr>
            <a:spLocks noGrp="1"/>
          </p:cNvSpPr>
          <p:nvPr>
            <p:ph type="sldNum" sz="quarter" idx="5"/>
          </p:nvPr>
        </p:nvSpPr>
        <p:spPr/>
        <p:txBody>
          <a:bodyPr/>
          <a:lstStyle/>
          <a:p>
            <a:pPr>
              <a:defRPr/>
            </a:pPr>
            <a:fld id="{CBA5679A-49DC-45F6-BCDE-18A839E2A32D}" type="slidenum">
              <a:rPr lang="en-US" smtClean="0"/>
              <a:pPr>
                <a:defRPr/>
              </a:pPr>
              <a:t>95</a:t>
            </a:fld>
            <a:endParaRPr lang="en-US"/>
          </a:p>
        </p:txBody>
      </p:sp>
    </p:spTree>
    <p:extLst>
      <p:ext uri="{BB962C8B-B14F-4D97-AF65-F5344CB8AC3E}">
        <p14:creationId xmlns:p14="http://schemas.microsoft.com/office/powerpoint/2010/main" val="86023090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a:ln/>
        </p:spPr>
      </p:sp>
      <p:sp>
        <p:nvSpPr>
          <p:cNvPr id="1136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06500" name="Slide Number Placeholder 3"/>
          <p:cNvSpPr>
            <a:spLocks noGrp="1"/>
          </p:cNvSpPr>
          <p:nvPr>
            <p:ph type="sldNum" sz="quarter" idx="5"/>
          </p:nvPr>
        </p:nvSpPr>
        <p:spPr/>
        <p:txBody>
          <a:bodyPr/>
          <a:lstStyle/>
          <a:p>
            <a:pPr>
              <a:defRPr/>
            </a:pPr>
            <a:fld id="{FF36372E-9FEE-4B00-94D4-B95313D4ACBD}" type="slidenum">
              <a:rPr lang="en-US" smtClean="0"/>
              <a:pPr>
                <a:defRPr/>
              </a:pPr>
              <a:t>96</a:t>
            </a:fld>
            <a:endParaRPr lang="en-US"/>
          </a:p>
        </p:txBody>
      </p:sp>
    </p:spTree>
    <p:extLst>
      <p:ext uri="{BB962C8B-B14F-4D97-AF65-F5344CB8AC3E}">
        <p14:creationId xmlns:p14="http://schemas.microsoft.com/office/powerpoint/2010/main" val="9758937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46FF413-842D-45BA-B65B-6C6AF574E423}" type="slidenum">
              <a:rPr lang="en-US"/>
              <a:pPr/>
              <a:t>97</a:t>
            </a:fld>
            <a:endParaRPr lang="en-US"/>
          </a:p>
        </p:txBody>
      </p:sp>
      <p:sp>
        <p:nvSpPr>
          <p:cNvPr id="420866" name="Rectangle 2"/>
          <p:cNvSpPr>
            <a:spLocks noGrp="1" noRot="1" noChangeAspect="1" noChangeArrowheads="1" noTextEdit="1"/>
          </p:cNvSpPr>
          <p:nvPr>
            <p:ph type="sldImg"/>
          </p:nvPr>
        </p:nvSpPr>
        <p:spPr>
          <a:ln/>
        </p:spPr>
      </p:sp>
      <p:sp>
        <p:nvSpPr>
          <p:cNvPr id="420867" name="Rectangle 3"/>
          <p:cNvSpPr>
            <a:spLocks noGrp="1" noChangeArrowheads="1"/>
          </p:cNvSpPr>
          <p:nvPr>
            <p:ph type="body" idx="1"/>
          </p:nvPr>
        </p:nvSpPr>
        <p:spPr/>
        <p:txBody>
          <a:bodyPr/>
          <a:lstStyle/>
          <a:p>
            <a:r>
              <a:rPr lang="en-US" dirty="0"/>
              <a:t>Fast mapping – Susan Carey= induction of word meaning from syntactic context; child quickly picks up general idea of the meaning of a new word; </a:t>
            </a:r>
            <a:r>
              <a:rPr lang="en-US" dirty="0" err="1"/>
              <a:t>altough</a:t>
            </a:r>
            <a:r>
              <a:rPr lang="en-US" dirty="0"/>
              <a:t> tends to be fast but shallow mapping of new words to new meanings (vs. socially-mediated this is later appearing…around 2 yrs of age)</a:t>
            </a:r>
          </a:p>
        </p:txBody>
      </p:sp>
    </p:spTree>
    <p:extLst>
      <p:ext uri="{BB962C8B-B14F-4D97-AF65-F5344CB8AC3E}">
        <p14:creationId xmlns:p14="http://schemas.microsoft.com/office/powerpoint/2010/main" val="355328917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p:txBody>
          <a:bodyPr/>
          <a:lstStyle/>
          <a:p>
            <a:pPr>
              <a:defRPr/>
            </a:pPr>
            <a:fld id="{1379F9DD-B0F5-4EBA-B8FD-A4A828C717A6}" type="slidenum">
              <a:rPr lang="en-US" smtClean="0"/>
              <a:pPr>
                <a:defRPr/>
              </a:pPr>
              <a:t>98</a:t>
            </a:fld>
            <a:endParaRPr lang="en-US"/>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72750943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p:txBody>
          <a:bodyPr/>
          <a:lstStyle/>
          <a:p>
            <a:pPr>
              <a:defRPr/>
            </a:pPr>
            <a:fld id="{EE454339-BEA9-443B-9252-F4688428C117}" type="slidenum">
              <a:rPr lang="en-US" smtClean="0"/>
              <a:pPr>
                <a:defRPr/>
              </a:pPr>
              <a:t>99</a:t>
            </a:fld>
            <a:endParaRPr lang="en-US"/>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27753072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p:txBody>
          <a:bodyPr/>
          <a:lstStyle/>
          <a:p>
            <a:pPr>
              <a:defRPr/>
            </a:pPr>
            <a:fld id="{ED008713-8879-4212-933A-44F7B0985AAD}" type="slidenum">
              <a:rPr lang="en-US" smtClean="0"/>
              <a:pPr>
                <a:defRPr/>
              </a:pPr>
              <a:t>100</a:t>
            </a:fld>
            <a:endParaRPr lang="en-US"/>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182700700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E58FD5F-D37C-4D90-AD39-EBD9C28BE0B0}" type="slidenum">
              <a:rPr lang="en-US"/>
              <a:pPr/>
              <a:t>102</a:t>
            </a:fld>
            <a:endParaRPr lang="en-US"/>
          </a:p>
        </p:txBody>
      </p:sp>
      <p:sp>
        <p:nvSpPr>
          <p:cNvPr id="424962" name="Rectangle 2"/>
          <p:cNvSpPr>
            <a:spLocks noGrp="1" noRot="1" noChangeAspect="1" noChangeArrowheads="1" noTextEdit="1"/>
          </p:cNvSpPr>
          <p:nvPr>
            <p:ph type="sldImg"/>
          </p:nvPr>
        </p:nvSpPr>
        <p:spPr>
          <a:ln/>
        </p:spPr>
      </p:sp>
      <p:sp>
        <p:nvSpPr>
          <p:cNvPr id="424963" name="Rectangle 3"/>
          <p:cNvSpPr>
            <a:spLocks noGrp="1" noChangeArrowheads="1"/>
          </p:cNvSpPr>
          <p:nvPr>
            <p:ph type="body" idx="1"/>
          </p:nvPr>
        </p:nvSpPr>
        <p:spPr/>
        <p:txBody>
          <a:bodyPr/>
          <a:lstStyle/>
          <a:p>
            <a:r>
              <a:rPr lang="en-US" dirty="0"/>
              <a:t>Temporal gap between words shortens with development to increase flow</a:t>
            </a:r>
          </a:p>
          <a:p>
            <a:endParaRPr lang="en-US" dirty="0"/>
          </a:p>
          <a:p>
            <a:r>
              <a:rPr lang="en-US" dirty="0"/>
              <a:t>Chimps can form successive single-word utterances; but can’t get beyond that</a:t>
            </a:r>
          </a:p>
        </p:txBody>
      </p:sp>
    </p:spTree>
    <p:extLst>
      <p:ext uri="{BB962C8B-B14F-4D97-AF65-F5344CB8AC3E}">
        <p14:creationId xmlns:p14="http://schemas.microsoft.com/office/powerpoint/2010/main" val="144475396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p:txBody>
          <a:bodyPr/>
          <a:lstStyle/>
          <a:p>
            <a:pPr>
              <a:defRPr/>
            </a:pPr>
            <a:fld id="{FECC0E39-30BF-4D66-A08C-4666C8398D58}" type="slidenum">
              <a:rPr lang="en-US" smtClean="0"/>
              <a:pPr>
                <a:defRPr/>
              </a:pPr>
              <a:t>103</a:t>
            </a:fld>
            <a:endParaRPr lang="en-US"/>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20748979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p:txBody>
          <a:bodyPr/>
          <a:lstStyle/>
          <a:p>
            <a:pPr>
              <a:defRPr/>
            </a:pPr>
            <a:fld id="{497351F0-8186-445A-A192-6C0204C5E5C2}" type="slidenum">
              <a:rPr lang="en-US" smtClean="0"/>
              <a:pPr>
                <a:defRPr/>
              </a:pPr>
              <a:t>104</a:t>
            </a:fld>
            <a:endParaRPr lang="en-US"/>
          </a:p>
        </p:txBody>
      </p:sp>
      <p:sp>
        <p:nvSpPr>
          <p:cNvPr id="101379" name="Rectangle 2"/>
          <p:cNvSpPr>
            <a:spLocks noGrp="1" noRot="1" noChangeAspect="1" noChangeArrowheads="1" noTextEdit="1"/>
          </p:cNvSpPr>
          <p:nvPr>
            <p:ph type="sldImg"/>
          </p:nvPr>
        </p:nvSpPr>
        <p:spPr>
          <a:xfrm>
            <a:off x="1182688" y="698500"/>
            <a:ext cx="4645025" cy="3482975"/>
          </a:xfrm>
          <a:solidFill>
            <a:srgbClr val="FFFFFF"/>
          </a:solidFill>
          <a:ln w="12700" cap="flat"/>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24" tIns="46913" rIns="93824" bIns="46913"/>
          <a:lstStyle/>
          <a:p>
            <a:endParaRPr lang="en-US" altLang="en-US"/>
          </a:p>
        </p:txBody>
      </p:sp>
    </p:spTree>
    <p:extLst>
      <p:ext uri="{BB962C8B-B14F-4D97-AF65-F5344CB8AC3E}">
        <p14:creationId xmlns:p14="http://schemas.microsoft.com/office/powerpoint/2010/main" val="96321041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p:txBody>
          <a:bodyPr/>
          <a:lstStyle/>
          <a:p>
            <a:pPr>
              <a:defRPr/>
            </a:pPr>
            <a:fld id="{BA01950F-230C-4571-B916-04372087F3A7}" type="slidenum">
              <a:rPr lang="en-US" smtClean="0"/>
              <a:pPr>
                <a:defRPr/>
              </a:pPr>
              <a:t>105</a:t>
            </a:fld>
            <a:endParaRPr lang="en-US"/>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11609423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p:txBody>
          <a:bodyPr/>
          <a:lstStyle/>
          <a:p>
            <a:pPr>
              <a:defRPr/>
            </a:pPr>
            <a:fld id="{0E1817C0-07DE-4A25-A572-929889E2599B}" type="slidenum">
              <a:rPr lang="en-US" smtClean="0"/>
              <a:pPr>
                <a:defRPr/>
              </a:pPr>
              <a:t>106</a:t>
            </a:fld>
            <a:endParaRPr lang="en-US"/>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20892709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44A10DC-3179-4395-9E26-12536BFEFC1A}" type="slidenum">
              <a:rPr lang="en-US"/>
              <a:pPr/>
              <a:t>107</a:t>
            </a:fld>
            <a:endParaRPr lang="en-US"/>
          </a:p>
        </p:txBody>
      </p:sp>
      <p:sp>
        <p:nvSpPr>
          <p:cNvPr id="418818" name="Rectangle 2"/>
          <p:cNvSpPr>
            <a:spLocks noGrp="1" noRot="1" noChangeAspect="1" noChangeArrowheads="1" noTextEdit="1"/>
          </p:cNvSpPr>
          <p:nvPr>
            <p:ph type="sldImg"/>
          </p:nvPr>
        </p:nvSpPr>
        <p:spPr>
          <a:ln/>
        </p:spPr>
      </p:sp>
      <p:sp>
        <p:nvSpPr>
          <p:cNvPr id="418819" name="Rectangle 3"/>
          <p:cNvSpPr>
            <a:spLocks noGrp="1" noChangeArrowheads="1"/>
          </p:cNvSpPr>
          <p:nvPr>
            <p:ph type="body" idx="1"/>
          </p:nvPr>
        </p:nvSpPr>
        <p:spPr/>
        <p:txBody>
          <a:bodyPr/>
          <a:lstStyle/>
          <a:p>
            <a:r>
              <a:rPr lang="en-US"/>
              <a:t>Getting rid of undergeneralizations – each new context is compared with current meaning; features that match are strengthened; those that don’t match are weakened; when specific feature becomes sufficiently weak it drops out of schema requirement completely</a:t>
            </a:r>
          </a:p>
          <a:p>
            <a:endParaRPr lang="en-US"/>
          </a:p>
          <a:p>
            <a:r>
              <a:rPr lang="en-US"/>
              <a:t>Will example of undergeneralization …. Fire truck = long with ladder, otherwise = red police car</a:t>
            </a:r>
          </a:p>
          <a:p>
            <a:endParaRPr lang="en-US"/>
          </a:p>
          <a:p>
            <a:r>
              <a:rPr lang="en-US"/>
              <a:t>Language development generally precedes from undergeneralization to gradual generalization</a:t>
            </a:r>
          </a:p>
          <a:p>
            <a:endParaRPr lang="en-US"/>
          </a:p>
          <a:p>
            <a:r>
              <a:rPr lang="en-US"/>
              <a:t>Overgeneralization less frequent</a:t>
            </a:r>
          </a:p>
          <a:p>
            <a:r>
              <a:rPr lang="en-US"/>
              <a:t>b/c not yet learned the words they need to express their intentions; not that child THINKS tiger is kittie..just that they don’t have the word to express it and notices broad similarities </a:t>
            </a:r>
          </a:p>
        </p:txBody>
      </p:sp>
    </p:spTree>
    <p:extLst>
      <p:ext uri="{BB962C8B-B14F-4D97-AF65-F5344CB8AC3E}">
        <p14:creationId xmlns:p14="http://schemas.microsoft.com/office/powerpoint/2010/main" val="377511665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32CDF3-717E-464F-BB85-FBC5B6962D56}" type="slidenum">
              <a:rPr lang="en-US"/>
              <a:pPr/>
              <a:t>108</a:t>
            </a:fld>
            <a:endParaRPr lang="en-US"/>
          </a:p>
        </p:txBody>
      </p:sp>
      <p:sp>
        <p:nvSpPr>
          <p:cNvPr id="427010" name="Rectangle 2"/>
          <p:cNvSpPr>
            <a:spLocks noGrp="1" noRot="1" noChangeAspect="1" noChangeArrowheads="1" noTextEdit="1"/>
          </p:cNvSpPr>
          <p:nvPr>
            <p:ph type="sldImg"/>
          </p:nvPr>
        </p:nvSpPr>
        <p:spPr>
          <a:ln/>
        </p:spPr>
      </p:sp>
      <p:sp>
        <p:nvSpPr>
          <p:cNvPr id="427011" name="Rectangle 3"/>
          <p:cNvSpPr>
            <a:spLocks noGrp="1" noChangeArrowheads="1"/>
          </p:cNvSpPr>
          <p:nvPr>
            <p:ph type="body" idx="1"/>
          </p:nvPr>
        </p:nvSpPr>
        <p:spPr/>
        <p:txBody>
          <a:bodyPr/>
          <a:lstStyle/>
          <a:p>
            <a:r>
              <a:rPr lang="en-US"/>
              <a:t>Temporal gap between words shortens with development to increase flow</a:t>
            </a:r>
          </a:p>
          <a:p>
            <a:endParaRPr lang="en-US"/>
          </a:p>
          <a:p>
            <a:r>
              <a:rPr lang="en-US"/>
              <a:t>Chimps can form successive single-word utterances; but can’t get beyond that</a:t>
            </a:r>
          </a:p>
        </p:txBody>
      </p:sp>
    </p:spTree>
    <p:extLst>
      <p:ext uri="{BB962C8B-B14F-4D97-AF65-F5344CB8AC3E}">
        <p14:creationId xmlns:p14="http://schemas.microsoft.com/office/powerpoint/2010/main" val="35861440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p:txBody>
          <a:bodyPr/>
          <a:lstStyle/>
          <a:p>
            <a:pPr>
              <a:defRPr/>
            </a:pPr>
            <a:fld id="{54EE41D8-3439-47FA-9BA3-2A8ADEE360E5}" type="slidenum">
              <a:rPr lang="en-US" smtClean="0"/>
              <a:pPr>
                <a:defRPr/>
              </a:pPr>
              <a:t>110</a:t>
            </a:fld>
            <a:endParaRPr lang="en-US"/>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43817955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35732BE-8F56-4612-AF34-BB05C245BCCD}" type="slidenum">
              <a:rPr lang="en-US"/>
              <a:pPr/>
              <a:t>111</a:t>
            </a:fld>
            <a:endParaRPr lang="en-US"/>
          </a:p>
        </p:txBody>
      </p:sp>
      <p:sp>
        <p:nvSpPr>
          <p:cNvPr id="429058" name="Rectangle 2"/>
          <p:cNvSpPr>
            <a:spLocks noGrp="1" noRot="1" noChangeAspect="1" noChangeArrowheads="1" noTextEdit="1"/>
          </p:cNvSpPr>
          <p:nvPr>
            <p:ph type="sldImg"/>
          </p:nvPr>
        </p:nvSpPr>
        <p:spPr>
          <a:ln/>
        </p:spPr>
      </p:sp>
      <p:sp>
        <p:nvSpPr>
          <p:cNvPr id="429059" name="Rectangle 3"/>
          <p:cNvSpPr>
            <a:spLocks noGrp="1" noChangeArrowheads="1"/>
          </p:cNvSpPr>
          <p:nvPr>
            <p:ph type="body" idx="1"/>
          </p:nvPr>
        </p:nvSpPr>
        <p:spPr/>
        <p:txBody>
          <a:bodyPr/>
          <a:lstStyle/>
          <a:p>
            <a:r>
              <a:rPr lang="en-US"/>
              <a:t>See website on p. 379</a:t>
            </a:r>
          </a:p>
          <a:p>
            <a:r>
              <a:rPr lang="en-US"/>
              <a:t>Neena/Liam interaction</a:t>
            </a:r>
          </a:p>
          <a:p>
            <a:endParaRPr lang="en-US"/>
          </a:p>
          <a:p>
            <a:r>
              <a:rPr lang="en-US"/>
              <a:t>Check website on 380</a:t>
            </a:r>
          </a:p>
          <a:p>
            <a:endParaRPr lang="en-US"/>
          </a:p>
          <a:p>
            <a:r>
              <a:rPr lang="en-US"/>
              <a:t>Chimps can form successive single-word utterances; but can’t get beyond that</a:t>
            </a:r>
          </a:p>
        </p:txBody>
      </p:sp>
    </p:spTree>
    <p:extLst>
      <p:ext uri="{BB962C8B-B14F-4D97-AF65-F5344CB8AC3E}">
        <p14:creationId xmlns:p14="http://schemas.microsoft.com/office/powerpoint/2010/main" val="112786961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9A95363-FF4E-4A09-B03E-7393CB3B2E8F}" type="slidenum">
              <a:rPr lang="en-US"/>
              <a:pPr/>
              <a:t>112</a:t>
            </a:fld>
            <a:endParaRPr lang="en-US"/>
          </a:p>
        </p:txBody>
      </p:sp>
      <p:sp>
        <p:nvSpPr>
          <p:cNvPr id="431106" name="Rectangle 2"/>
          <p:cNvSpPr>
            <a:spLocks noGrp="1" noRot="1" noChangeAspect="1" noChangeArrowheads="1" noTextEdit="1"/>
          </p:cNvSpPr>
          <p:nvPr>
            <p:ph type="sldImg"/>
          </p:nvPr>
        </p:nvSpPr>
        <p:spPr>
          <a:ln/>
        </p:spPr>
      </p:sp>
      <p:sp>
        <p:nvSpPr>
          <p:cNvPr id="431107" name="Rectangle 3"/>
          <p:cNvSpPr>
            <a:spLocks noGrp="1" noChangeArrowheads="1"/>
          </p:cNvSpPr>
          <p:nvPr>
            <p:ph type="body" idx="1"/>
          </p:nvPr>
        </p:nvSpPr>
        <p:spPr/>
        <p:txBody>
          <a:bodyPr/>
          <a:lstStyle/>
          <a:p>
            <a:r>
              <a:rPr lang="en-US" dirty="0"/>
              <a:t>Find ESCS examples</a:t>
            </a:r>
          </a:p>
          <a:p>
            <a:r>
              <a:rPr lang="en-US" dirty="0"/>
              <a:t>See website on p. 379</a:t>
            </a:r>
          </a:p>
          <a:p>
            <a:r>
              <a:rPr lang="en-US" dirty="0"/>
              <a:t>Neena/Liam interaction</a:t>
            </a:r>
          </a:p>
          <a:p>
            <a:endParaRPr lang="en-US" dirty="0"/>
          </a:p>
          <a:p>
            <a:r>
              <a:rPr lang="en-US" dirty="0"/>
              <a:t>Chimps can form successive single-word utterances; but can’t get beyond that</a:t>
            </a:r>
          </a:p>
          <a:p>
            <a:endParaRPr lang="en-US" dirty="0"/>
          </a:p>
          <a:p>
            <a:r>
              <a:rPr lang="en-US" dirty="0"/>
              <a:t>Language learning depends on construction of shared </a:t>
            </a:r>
            <a:r>
              <a:rPr lang="en-US" dirty="0" err="1"/>
              <a:t>intersubjective</a:t>
            </a:r>
            <a:r>
              <a:rPr lang="en-US" dirty="0"/>
              <a:t> understanding of parents’ intention</a:t>
            </a:r>
          </a:p>
        </p:txBody>
      </p:sp>
    </p:spTree>
    <p:extLst>
      <p:ext uri="{BB962C8B-B14F-4D97-AF65-F5344CB8AC3E}">
        <p14:creationId xmlns:p14="http://schemas.microsoft.com/office/powerpoint/2010/main" val="40908071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a:t>Click to edit Master title style</a:t>
            </a:r>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F2A3F5-8C59-4848-8490-C8A4B0913F81}"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9B7FBE-02EE-4C27-AE49-1816F48D0D4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a:t>Click to edit Master title style</a:t>
            </a:r>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A6E096-1C6C-4569-BC47-F93CD06CC6EC}"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C20995-2486-4762-999B-FB34B4D03C8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247C20-BCFD-429C-B067-29BD4D23FD9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E3D5D24-58C7-4290-8CA6-B401B30A491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080FE9-5834-4D99-A97C-0285798C7FA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a:t>Click to edit Master title style</a:t>
            </a:r>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96A418-D92C-48F6-81BA-144162084422}"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a:t>Click to edit Master title style</a:t>
            </a:r>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EBF06BC5-FDD8-4FE7-883B-6F85FF4D547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EE25B-BE97-452E-9164-F76544E9B0F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304800"/>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085D6034-0D4B-4027-8F75-A1FA454125BA}"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762000"/>
            <a:ext cx="6856214"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6952697" y="762000"/>
            <a:ext cx="2193989"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02386" y="1298448"/>
            <a:ext cx="5486400" cy="3255264"/>
          </a:xfrm>
        </p:spPr>
        <p:txBody>
          <a:bodyPr anchor="b">
            <a:normAutofit/>
          </a:bodyPr>
          <a:lstStyle>
            <a:lvl1pPr algn="l">
              <a:defRPr sz="4425" spc="-75"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825011" y="4670246"/>
            <a:ext cx="5486400" cy="914400"/>
          </a:xfrm>
        </p:spPr>
        <p:txBody>
          <a:bodyPr anchor="t">
            <a:normAutofit/>
          </a:bodyPr>
          <a:lstStyle>
            <a:lvl1pPr marL="0" indent="0" algn="l">
              <a:buNone/>
              <a:defRPr sz="1650" cap="none" spc="0" baseline="0">
                <a:solidFill>
                  <a:schemeClr val="accent1">
                    <a:lumMod val="20000"/>
                    <a:lumOff val="80000"/>
                  </a:schemeClr>
                </a:solidFill>
              </a:defRPr>
            </a:lvl1pPr>
            <a:lvl2pPr marL="342900" indent="0" algn="ctr">
              <a:buNone/>
              <a:defRPr sz="1650"/>
            </a:lvl2pPr>
            <a:lvl3pPr marL="685800" indent="0" algn="ctr">
              <a:buNone/>
              <a:defRPr sz="165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05060D6-CBB1-6E45-B647-190BB5422E5D}" type="datetimeFigureOut">
              <a:rPr lang="en-US" smtClean="0"/>
              <a:t>2/19/2025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CD7819-02E8-4B47-B588-E6E88015A92D}" type="slidenum">
              <a:rPr lang="en-US" smtClean="0"/>
              <a:t>‹#›</a:t>
            </a:fld>
            <a:endParaRPr lang="en-US"/>
          </a:p>
        </p:txBody>
      </p:sp>
    </p:spTree>
    <p:extLst>
      <p:ext uri="{BB962C8B-B14F-4D97-AF65-F5344CB8AC3E}">
        <p14:creationId xmlns:p14="http://schemas.microsoft.com/office/powerpoint/2010/main" val="30643227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05060D6-CBB1-6E45-B647-190BB5422E5D}" type="datetimeFigureOut">
              <a:rPr lang="en-US" smtClean="0"/>
              <a:t>2/19/2025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CD7819-02E8-4B47-B588-E6E88015A92D}" type="slidenum">
              <a:rPr lang="en-US" smtClean="0"/>
              <a:t>‹#›</a:t>
            </a:fld>
            <a:endParaRPr lang="en-US"/>
          </a:p>
        </p:txBody>
      </p:sp>
    </p:spTree>
    <p:extLst>
      <p:ext uri="{BB962C8B-B14F-4D97-AF65-F5344CB8AC3E}">
        <p14:creationId xmlns:p14="http://schemas.microsoft.com/office/powerpoint/2010/main" val="862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00934" y="1298448"/>
            <a:ext cx="5486400" cy="3255264"/>
          </a:xfrm>
        </p:spPr>
        <p:txBody>
          <a:bodyPr anchor="b">
            <a:normAutofit/>
          </a:bodyPr>
          <a:lstStyle>
            <a:lvl1pPr>
              <a:defRPr sz="4425" b="0" spc="-75"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2914650" y="4672584"/>
            <a:ext cx="5486400" cy="914400"/>
          </a:xfrm>
        </p:spPr>
        <p:txBody>
          <a:bodyPr anchor="t">
            <a:normAutofit/>
          </a:bodyPr>
          <a:lstStyle>
            <a:lvl1pPr marL="0" indent="0">
              <a:buNone/>
              <a:defRPr sz="1650" cap="none" spc="0" baseline="0">
                <a:solidFill>
                  <a:schemeClr val="tx1">
                    <a:lumMod val="65000"/>
                    <a:lumOff val="3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05060D6-CBB1-6E45-B647-190BB5422E5D}" type="datetimeFigureOut">
              <a:rPr lang="en-US" smtClean="0"/>
              <a:t>2/19/2025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CD7819-02E8-4B47-B588-E6E88015A92D}" type="slidenum">
              <a:rPr lang="en-US" smtClean="0"/>
              <a:t>‹#›</a:t>
            </a:fld>
            <a:endParaRPr lang="en-US"/>
          </a:p>
        </p:txBody>
      </p:sp>
    </p:spTree>
    <p:extLst>
      <p:ext uri="{BB962C8B-B14F-4D97-AF65-F5344CB8AC3E}">
        <p14:creationId xmlns:p14="http://schemas.microsoft.com/office/powerpoint/2010/main" val="33293299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00934" y="868680"/>
            <a:ext cx="2606040" cy="5120640"/>
          </a:xfrm>
        </p:spPr>
        <p:txBody>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63590" y="868680"/>
            <a:ext cx="2606040" cy="5120640"/>
          </a:xfrm>
        </p:spPr>
        <p:txBody>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005060D6-CBB1-6E45-B647-190BB5422E5D}" type="datetimeFigureOut">
              <a:rPr lang="en-US" smtClean="0"/>
              <a:t>2/19/2025</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EFCD7819-02E8-4B47-B588-E6E88015A92D}" type="slidenum">
              <a:rPr lang="en-US" smtClean="0"/>
              <a:t>‹#›</a:t>
            </a:fld>
            <a:endParaRPr lang="en-US"/>
          </a:p>
        </p:txBody>
      </p:sp>
    </p:spTree>
    <p:extLst>
      <p:ext uri="{BB962C8B-B14F-4D97-AF65-F5344CB8AC3E}">
        <p14:creationId xmlns:p14="http://schemas.microsoft.com/office/powerpoint/2010/main" val="28766337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00934" y="1023586"/>
            <a:ext cx="2606040" cy="807720"/>
          </a:xfrm>
        </p:spPr>
        <p:txBody>
          <a:bodyPr anchor="b">
            <a:normAutofit/>
          </a:bodyPr>
          <a:lstStyle>
            <a:lvl1pPr marL="0" indent="0">
              <a:spcBef>
                <a:spcPts val="0"/>
              </a:spcBef>
              <a:buNone/>
              <a:defRPr sz="1500" b="1">
                <a:solidFill>
                  <a:schemeClr val="tx1">
                    <a:lumMod val="65000"/>
                    <a:lumOff val="3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2900934" y="1930936"/>
            <a:ext cx="2606040" cy="4023360"/>
          </a:xfrm>
        </p:spPr>
        <p:txBody>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63847" y="1023587"/>
            <a:ext cx="2606040" cy="813171"/>
          </a:xfrm>
        </p:spPr>
        <p:txBody>
          <a:bodyPr anchor="b">
            <a:normAutofit/>
          </a:bodyPr>
          <a:lstStyle>
            <a:lvl1pPr marL="0" indent="0">
              <a:spcBef>
                <a:spcPts val="0"/>
              </a:spcBef>
              <a:buNone/>
              <a:defRPr sz="1500" b="1">
                <a:solidFill>
                  <a:schemeClr val="tx1">
                    <a:lumMod val="65000"/>
                    <a:lumOff val="3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5863847" y="1930936"/>
            <a:ext cx="2606040" cy="4023360"/>
          </a:xfrm>
        </p:spPr>
        <p:txBody>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005060D6-CBB1-6E45-B647-190BB5422E5D}" type="datetimeFigureOut">
              <a:rPr lang="en-US" smtClean="0"/>
              <a:t>2/19/2025</a:t>
            </a:fld>
            <a:endParaRPr lang="en-US"/>
          </a:p>
        </p:txBody>
      </p:sp>
      <p:sp>
        <p:nvSpPr>
          <p:cNvPr id="11" name="Footer Placeholder 10"/>
          <p:cNvSpPr>
            <a:spLocks noGrp="1"/>
          </p:cNvSpPr>
          <p:nvPr>
            <p:ph type="ftr" sz="quarter" idx="11"/>
          </p:nvPr>
        </p:nvSpPr>
        <p:spPr/>
        <p:txBody>
          <a:bodyPr/>
          <a:lstStyle/>
          <a:p>
            <a:endParaRPr lang="en-US"/>
          </a:p>
        </p:txBody>
      </p:sp>
      <p:sp>
        <p:nvSpPr>
          <p:cNvPr id="12" name="Slide Number Placeholder 11"/>
          <p:cNvSpPr>
            <a:spLocks noGrp="1"/>
          </p:cNvSpPr>
          <p:nvPr>
            <p:ph type="sldNum" sz="quarter" idx="12"/>
          </p:nvPr>
        </p:nvSpPr>
        <p:spPr/>
        <p:txBody>
          <a:bodyPr/>
          <a:lstStyle/>
          <a:p>
            <a:fld id="{EFCD7819-02E8-4B47-B588-E6E88015A92D}" type="slidenum">
              <a:rPr lang="en-US" smtClean="0"/>
              <a:t>‹#›</a:t>
            </a:fld>
            <a:endParaRPr lang="en-US"/>
          </a:p>
        </p:txBody>
      </p:sp>
    </p:spTree>
    <p:extLst>
      <p:ext uri="{BB962C8B-B14F-4D97-AF65-F5344CB8AC3E}">
        <p14:creationId xmlns:p14="http://schemas.microsoft.com/office/powerpoint/2010/main" val="39789334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005060D6-CBB1-6E45-B647-190BB5422E5D}" type="datetimeFigureOut">
              <a:rPr lang="en-US" smtClean="0"/>
              <a:t>2/19/2025</a:t>
            </a:fld>
            <a:endParaRPr lang="en-US"/>
          </a:p>
        </p:txBody>
      </p:sp>
      <p:sp>
        <p:nvSpPr>
          <p:cNvPr id="7" name="Footer Placeholder 6"/>
          <p:cNvSpPr>
            <a:spLocks noGrp="1"/>
          </p:cNvSpPr>
          <p:nvPr>
            <p:ph type="ftr" sz="quarter" idx="11"/>
          </p:nvPr>
        </p:nvSpPr>
        <p:spPr/>
        <p:txBody>
          <a:bodyPr/>
          <a:lstStyle/>
          <a:p>
            <a:endParaRPr lang="en-US"/>
          </a:p>
        </p:txBody>
      </p:sp>
      <p:sp>
        <p:nvSpPr>
          <p:cNvPr id="8" name="Slide Number Placeholder 7"/>
          <p:cNvSpPr>
            <a:spLocks noGrp="1"/>
          </p:cNvSpPr>
          <p:nvPr>
            <p:ph type="sldNum" sz="quarter" idx="12"/>
          </p:nvPr>
        </p:nvSpPr>
        <p:spPr/>
        <p:txBody>
          <a:bodyPr/>
          <a:lstStyle/>
          <a:p>
            <a:fld id="{EFCD7819-02E8-4B47-B588-E6E88015A92D}" type="slidenum">
              <a:rPr lang="en-US" smtClean="0"/>
              <a:t>‹#›</a:t>
            </a:fld>
            <a:endParaRPr lang="en-US"/>
          </a:p>
        </p:txBody>
      </p:sp>
    </p:spTree>
    <p:extLst>
      <p:ext uri="{BB962C8B-B14F-4D97-AF65-F5344CB8AC3E}">
        <p14:creationId xmlns:p14="http://schemas.microsoft.com/office/powerpoint/2010/main" val="7019138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005060D6-CBB1-6E45-B647-190BB5422E5D}" type="datetimeFigureOut">
              <a:rPr lang="en-US" smtClean="0"/>
              <a:t>2/19/2025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CD7819-02E8-4B47-B588-E6E88015A92D}" type="slidenum">
              <a:rPr lang="en-US" smtClean="0"/>
              <a:t>‹#›</a:t>
            </a:fld>
            <a:endParaRPr lang="en-US"/>
          </a:p>
        </p:txBody>
      </p:sp>
    </p:spTree>
    <p:extLst>
      <p:ext uri="{BB962C8B-B14F-4D97-AF65-F5344CB8AC3E}">
        <p14:creationId xmlns:p14="http://schemas.microsoft.com/office/powerpoint/2010/main" val="27514447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2024" y="1143000"/>
            <a:ext cx="2125980" cy="2377440"/>
          </a:xfrm>
        </p:spPr>
        <p:txBody>
          <a:bodyPr anchor="b">
            <a:normAutofit/>
          </a:bodyPr>
          <a:lstStyle>
            <a:lvl1pPr>
              <a:defRPr sz="2400" b="0" baseline="0"/>
            </a:lvl1pPr>
          </a:lstStyle>
          <a:p>
            <a:r>
              <a:rPr lang="en-US"/>
              <a:t>Click to edit Master title style</a:t>
            </a:r>
            <a:endParaRPr lang="en-US" dirty="0"/>
          </a:p>
        </p:txBody>
      </p:sp>
      <p:sp>
        <p:nvSpPr>
          <p:cNvPr id="3" name="Content Placeholder 2"/>
          <p:cNvSpPr>
            <a:spLocks noGrp="1"/>
          </p:cNvSpPr>
          <p:nvPr>
            <p:ph idx="1"/>
          </p:nvPr>
        </p:nvSpPr>
        <p:spPr>
          <a:xfrm>
            <a:off x="2900934" y="868680"/>
            <a:ext cx="5486400" cy="5120640"/>
          </a:xfrm>
        </p:spPr>
        <p:txBody>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2024" y="3494176"/>
            <a:ext cx="2125980" cy="2321990"/>
          </a:xfrm>
        </p:spPr>
        <p:txBody>
          <a:bodyPr anchor="t">
            <a:normAutofit/>
          </a:bodyPr>
          <a:lstStyle>
            <a:lvl1pPr marL="0" indent="0">
              <a:lnSpc>
                <a:spcPct val="100000"/>
              </a:lnSpc>
              <a:buNone/>
              <a:defRPr sz="1050">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8" name="Date Placeholder 7"/>
          <p:cNvSpPr>
            <a:spLocks noGrp="1"/>
          </p:cNvSpPr>
          <p:nvPr>
            <p:ph type="dt" sz="half" idx="10"/>
          </p:nvPr>
        </p:nvSpPr>
        <p:spPr/>
        <p:txBody>
          <a:bodyPr/>
          <a:lstStyle/>
          <a:p>
            <a:fld id="{005060D6-CBB1-6E45-B647-190BB5422E5D}" type="datetimeFigureOut">
              <a:rPr lang="en-US" smtClean="0"/>
              <a:t>2/19/2025</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EFCD7819-02E8-4B47-B588-E6E88015A92D}" type="slidenum">
              <a:rPr lang="en-US" smtClean="0"/>
              <a:t>‹#›</a:t>
            </a:fld>
            <a:endParaRPr lang="en-US"/>
          </a:p>
        </p:txBody>
      </p:sp>
    </p:spTree>
    <p:extLst>
      <p:ext uri="{BB962C8B-B14F-4D97-AF65-F5344CB8AC3E}">
        <p14:creationId xmlns:p14="http://schemas.microsoft.com/office/powerpoint/2010/main" val="14573658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2024" y="1143000"/>
            <a:ext cx="2125980" cy="2377440"/>
          </a:xfrm>
        </p:spPr>
        <p:txBody>
          <a:bodyPr anchor="b">
            <a:normAutofit/>
          </a:bodyPr>
          <a:lstStyle>
            <a:lvl1pP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677983" y="767419"/>
            <a:ext cx="6086423" cy="5330952"/>
          </a:xfrm>
          <a:solidFill>
            <a:schemeClr val="bg1">
              <a:lumMod val="75000"/>
            </a:schemeClr>
          </a:solidFill>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192024" y="3493008"/>
            <a:ext cx="2125980" cy="2322576"/>
          </a:xfrm>
        </p:spPr>
        <p:txBody>
          <a:bodyPr anchor="t">
            <a:normAutofit/>
          </a:bodyPr>
          <a:lstStyle>
            <a:lvl1pPr marL="0" indent="0">
              <a:lnSpc>
                <a:spcPct val="100000"/>
              </a:lnSpc>
              <a:buNone/>
              <a:defRPr sz="1050">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8" name="Date Placeholder 7"/>
          <p:cNvSpPr>
            <a:spLocks noGrp="1"/>
          </p:cNvSpPr>
          <p:nvPr>
            <p:ph type="dt" sz="half" idx="10"/>
          </p:nvPr>
        </p:nvSpPr>
        <p:spPr/>
        <p:txBody>
          <a:bodyPr/>
          <a:lstStyle/>
          <a:p>
            <a:fld id="{005060D6-CBB1-6E45-B647-190BB5422E5D}" type="datetimeFigureOut">
              <a:rPr lang="en-US" smtClean="0"/>
              <a:t>2/19/2025</a:t>
            </a:fld>
            <a:endParaRPr lang="en-US"/>
          </a:p>
        </p:txBody>
      </p:sp>
      <p:sp>
        <p:nvSpPr>
          <p:cNvPr id="9" name="Footer Placeholder 8"/>
          <p:cNvSpPr>
            <a:spLocks noGrp="1"/>
          </p:cNvSpPr>
          <p:nvPr>
            <p:ph type="ftr" sz="quarter" idx="11"/>
          </p:nvPr>
        </p:nvSpPr>
        <p:spPr>
          <a:xfrm>
            <a:off x="2624326" y="6356351"/>
            <a:ext cx="4433638" cy="365125"/>
          </a:xfrm>
        </p:spPr>
        <p:txBody>
          <a:bodyPr/>
          <a:lstStyle/>
          <a:p>
            <a:endParaRPr lang="en-US"/>
          </a:p>
        </p:txBody>
      </p:sp>
      <p:sp>
        <p:nvSpPr>
          <p:cNvPr id="10" name="Slide Number Placeholder 9"/>
          <p:cNvSpPr>
            <a:spLocks noGrp="1"/>
          </p:cNvSpPr>
          <p:nvPr>
            <p:ph type="sldNum" sz="quarter" idx="12"/>
          </p:nvPr>
        </p:nvSpPr>
        <p:spPr/>
        <p:txBody>
          <a:bodyPr/>
          <a:lstStyle/>
          <a:p>
            <a:fld id="{EFCD7819-02E8-4B47-B588-E6E88015A92D}" type="slidenum">
              <a:rPr lang="en-US" smtClean="0"/>
              <a:t>‹#›</a:t>
            </a:fld>
            <a:endParaRPr lang="en-US"/>
          </a:p>
        </p:txBody>
      </p:sp>
    </p:spTree>
    <p:extLst>
      <p:ext uri="{BB962C8B-B14F-4D97-AF65-F5344CB8AC3E}">
        <p14:creationId xmlns:p14="http://schemas.microsoft.com/office/powerpoint/2010/main" val="10445862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05060D6-CBB1-6E45-B647-190BB5422E5D}" type="datetimeFigureOut">
              <a:rPr lang="en-US" smtClean="0"/>
              <a:t>2/19/2025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FCD7819-02E8-4B47-B588-E6E88015A92D}" type="slidenum">
              <a:rPr lang="en-US" smtClean="0"/>
              <a:t>‹#›</a:t>
            </a:fld>
            <a:endParaRPr lang="en-US"/>
          </a:p>
        </p:txBody>
      </p:sp>
    </p:spTree>
    <p:extLst>
      <p:ext uri="{BB962C8B-B14F-4D97-AF65-F5344CB8AC3E}">
        <p14:creationId xmlns:p14="http://schemas.microsoft.com/office/powerpoint/2010/main" val="9238872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85750" y="990600"/>
            <a:ext cx="211455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00934" y="868680"/>
            <a:ext cx="54864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05060D6-CBB1-6E45-B647-190BB5422E5D}" type="datetimeFigureOut">
              <a:rPr lang="en-US" smtClean="0"/>
              <a:t>2/19/2025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FCD7819-02E8-4B47-B588-E6E88015A92D}" type="slidenum">
              <a:rPr lang="en-US" smtClean="0"/>
              <a:t>‹#›</a:t>
            </a:fld>
            <a:endParaRPr lang="en-US"/>
          </a:p>
        </p:txBody>
      </p:sp>
    </p:spTree>
    <p:extLst>
      <p:ext uri="{BB962C8B-B14F-4D97-AF65-F5344CB8AC3E}">
        <p14:creationId xmlns:p14="http://schemas.microsoft.com/office/powerpoint/2010/main" val="23662807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80902" y="1267730"/>
            <a:ext cx="7182197"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085851" y="1411615"/>
            <a:ext cx="69723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3851910" y="1267730"/>
            <a:ext cx="144018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3937635" y="1267731"/>
            <a:ext cx="126873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71281" y="2091263"/>
            <a:ext cx="6801440" cy="2590800"/>
          </a:xfrm>
        </p:spPr>
        <p:txBody>
          <a:bodyPr tIns="45720" bIns="45720" anchor="ctr">
            <a:noAutofit/>
          </a:bodyPr>
          <a:lstStyle>
            <a:lvl1pPr algn="ctr">
              <a:lnSpc>
                <a:spcPct val="83000"/>
              </a:lnSpc>
              <a:defRPr lang="en-US" sz="5400" b="0" kern="1200" cap="all" spc="-75"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171575" y="4682063"/>
            <a:ext cx="6803136" cy="457201"/>
          </a:xfrm>
        </p:spPr>
        <p:txBody>
          <a:bodyPr>
            <a:normAutofit/>
          </a:bodyPr>
          <a:lstStyle>
            <a:lvl1pPr marL="0" indent="0" algn="ctr">
              <a:spcBef>
                <a:spcPts val="0"/>
              </a:spcBef>
              <a:buNone/>
              <a:defRPr sz="1200" spc="60" baseline="0">
                <a:solidFill>
                  <a:schemeClr val="tx1"/>
                </a:solidFill>
              </a:defRPr>
            </a:lvl1pPr>
            <a:lvl2pPr marL="342900" indent="0" algn="ctr">
              <a:buNone/>
              <a:defRPr sz="1200"/>
            </a:lvl2pPr>
            <a:lvl3pPr marL="685800" indent="0" algn="ctr">
              <a:buNone/>
              <a:defRPr sz="12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20" name="Date Placeholder 19"/>
          <p:cNvSpPr>
            <a:spLocks noGrp="1"/>
          </p:cNvSpPr>
          <p:nvPr>
            <p:ph type="dt" sz="half" idx="10"/>
          </p:nvPr>
        </p:nvSpPr>
        <p:spPr>
          <a:xfrm>
            <a:off x="3989070" y="1341256"/>
            <a:ext cx="1165860" cy="527213"/>
          </a:xfrm>
        </p:spPr>
        <p:txBody>
          <a:bodyPr/>
          <a:lstStyle>
            <a:lvl1pPr algn="ctr">
              <a:defRPr sz="975" spc="0" baseline="0">
                <a:solidFill>
                  <a:schemeClr val="tx1"/>
                </a:solidFill>
                <a:latin typeface="+mn-lt"/>
              </a:defRPr>
            </a:lvl1pPr>
          </a:lstStyle>
          <a:p>
            <a:fld id="{FE0EA732-8773-444A-8A3C-DA687E044486}" type="datetime1">
              <a:rPr lang="en-US" smtClean="0">
                <a:solidFill>
                  <a:prstClr val="black"/>
                </a:solidFill>
              </a:rPr>
              <a:pPr/>
              <a:t>2/19/2025</a:t>
            </a:fld>
            <a:endParaRPr lang="en-US" dirty="0">
              <a:solidFill>
                <a:prstClr val="black"/>
              </a:solidFill>
            </a:endParaRPr>
          </a:p>
        </p:txBody>
      </p:sp>
      <p:sp>
        <p:nvSpPr>
          <p:cNvPr id="21" name="Footer Placeholder 20"/>
          <p:cNvSpPr>
            <a:spLocks noGrp="1"/>
          </p:cNvSpPr>
          <p:nvPr>
            <p:ph type="ftr" sz="quarter" idx="11"/>
          </p:nvPr>
        </p:nvSpPr>
        <p:spPr>
          <a:xfrm>
            <a:off x="1090422" y="5211060"/>
            <a:ext cx="4429125" cy="228600"/>
          </a:xfrm>
        </p:spPr>
        <p:txBody>
          <a:bodyPr/>
          <a:lstStyle>
            <a:lvl1pPr algn="l">
              <a:defRPr>
                <a:solidFill>
                  <a:schemeClr val="tx1">
                    <a:lumMod val="75000"/>
                    <a:lumOff val="25000"/>
                  </a:schemeClr>
                </a:solidFill>
              </a:defRPr>
            </a:lvl1pPr>
          </a:lstStyle>
          <a:p>
            <a:r>
              <a:rPr lang="en-US">
                <a:solidFill>
                  <a:prstClr val="black">
                    <a:lumMod val="75000"/>
                    <a:lumOff val="25000"/>
                  </a:prstClr>
                </a:solidFill>
              </a:rPr>
              <a:t>Mitsven</a:t>
            </a:r>
            <a:endParaRPr lang="en-US" dirty="0">
              <a:solidFill>
                <a:prstClr val="black">
                  <a:lumMod val="75000"/>
                  <a:lumOff val="25000"/>
                </a:prstClr>
              </a:solidFill>
            </a:endParaRPr>
          </a:p>
        </p:txBody>
      </p:sp>
      <p:sp>
        <p:nvSpPr>
          <p:cNvPr id="22" name="Slide Number Placeholder 21"/>
          <p:cNvSpPr>
            <a:spLocks noGrp="1"/>
          </p:cNvSpPr>
          <p:nvPr>
            <p:ph type="sldNum" sz="quarter" idx="12"/>
          </p:nvPr>
        </p:nvSpPr>
        <p:spPr>
          <a:xfrm>
            <a:off x="6455190" y="5212080"/>
            <a:ext cx="1583911" cy="228600"/>
          </a:xfrm>
        </p:spPr>
        <p:txBody>
          <a:bodyPr/>
          <a:lstStyle>
            <a:lvl1pPr>
              <a:defRPr>
                <a:solidFill>
                  <a:schemeClr val="tx1">
                    <a:lumMod val="75000"/>
                    <a:lumOff val="25000"/>
                  </a:schemeClr>
                </a:solidFill>
              </a:defRPr>
            </a:lvl1pPr>
          </a:lstStyle>
          <a:p>
            <a:fld id="{4FAB73BC-B049-4115-A692-8D63A059BFB8}" type="slidenum">
              <a:rPr lang="en-US" dirty="0">
                <a:solidFill>
                  <a:prstClr val="black">
                    <a:lumMod val="75000"/>
                    <a:lumOff val="25000"/>
                  </a:prstClr>
                </a:solidFill>
              </a:rPr>
              <a:pPr/>
              <a:t>‹#›</a:t>
            </a:fld>
            <a:endParaRPr lang="en-US" dirty="0">
              <a:solidFill>
                <a:prstClr val="black">
                  <a:lumMod val="75000"/>
                  <a:lumOff val="25000"/>
                </a:prstClr>
              </a:solidFill>
            </a:endParaRPr>
          </a:p>
        </p:txBody>
      </p:sp>
    </p:spTree>
    <p:extLst>
      <p:ext uri="{BB962C8B-B14F-4D97-AF65-F5344CB8AC3E}">
        <p14:creationId xmlns:p14="http://schemas.microsoft.com/office/powerpoint/2010/main" val="3167239102"/>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4E63F23-DDC1-2D42-999D-75DF631A41C8}" type="datetime1">
              <a:rPr lang="en-US" smtClean="0">
                <a:solidFill>
                  <a:prstClr val="black">
                    <a:lumMod val="75000"/>
                    <a:lumOff val="25000"/>
                  </a:prstClr>
                </a:solidFill>
              </a:rPr>
              <a:pPr/>
              <a:t>2/19/2025</a:t>
            </a:fld>
            <a:endParaRPr lang="en-US" dirty="0">
              <a:solidFill>
                <a:prstClr val="black">
                  <a:lumMod val="75000"/>
                  <a:lumOff val="25000"/>
                </a:prstClr>
              </a:solidFill>
            </a:endParaRPr>
          </a:p>
        </p:txBody>
      </p:sp>
      <p:sp>
        <p:nvSpPr>
          <p:cNvPr id="8" name="Footer Placeholder 7"/>
          <p:cNvSpPr>
            <a:spLocks noGrp="1"/>
          </p:cNvSpPr>
          <p:nvPr>
            <p:ph type="ftr" sz="quarter" idx="11"/>
          </p:nvPr>
        </p:nvSpPr>
        <p:spPr/>
        <p:txBody>
          <a:bodyPr/>
          <a:lstStyle/>
          <a:p>
            <a:r>
              <a:rPr lang="en-US">
                <a:solidFill>
                  <a:prstClr val="black">
                    <a:lumMod val="75000"/>
                    <a:lumOff val="25000"/>
                  </a:prstClr>
                </a:solidFill>
              </a:rPr>
              <a:t>Mitsven</a:t>
            </a:r>
            <a:endParaRPr lang="en-US" dirty="0">
              <a:solidFill>
                <a:prstClr val="black">
                  <a:lumMod val="75000"/>
                  <a:lumOff val="25000"/>
                </a:prstClr>
              </a:solidFill>
            </a:endParaRPr>
          </a:p>
        </p:txBody>
      </p:sp>
      <p:sp>
        <p:nvSpPr>
          <p:cNvPr id="9" name="Slide Number Placeholder 8"/>
          <p:cNvSpPr>
            <a:spLocks noGrp="1"/>
          </p:cNvSpPr>
          <p:nvPr>
            <p:ph type="sldNum" sz="quarter" idx="12"/>
          </p:nvPr>
        </p:nvSpPr>
        <p:spPr/>
        <p:txBody>
          <a:bodyPr/>
          <a:lstStyle/>
          <a:p>
            <a:fld id="{4FAB73BC-B049-4115-A692-8D63A059BFB8}" type="slidenum">
              <a:rPr lang="en-US" dirty="0">
                <a:solidFill>
                  <a:prstClr val="black">
                    <a:lumMod val="75000"/>
                    <a:lumOff val="25000"/>
                  </a:prstClr>
                </a:solidFill>
              </a:rPr>
              <a:pPr/>
              <a:t>‹#›</a:t>
            </a:fld>
            <a:endParaRPr lang="en-US" dirty="0">
              <a:solidFill>
                <a:prstClr val="black">
                  <a:lumMod val="75000"/>
                  <a:lumOff val="25000"/>
                </a:prstClr>
              </a:solidFill>
            </a:endParaRPr>
          </a:p>
        </p:txBody>
      </p:sp>
    </p:spTree>
    <p:extLst>
      <p:ext uri="{BB962C8B-B14F-4D97-AF65-F5344CB8AC3E}">
        <p14:creationId xmlns:p14="http://schemas.microsoft.com/office/powerpoint/2010/main" val="6163565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9144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980902" y="1267730"/>
            <a:ext cx="7182197"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085850" y="1411615"/>
            <a:ext cx="69723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3851910" y="1267730"/>
            <a:ext cx="144018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3937635" y="1267731"/>
            <a:ext cx="126873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172717" y="2094309"/>
            <a:ext cx="6803136" cy="2587752"/>
          </a:xfrm>
        </p:spPr>
        <p:txBody>
          <a:bodyPr anchor="ctr">
            <a:noAutofit/>
          </a:bodyPr>
          <a:lstStyle>
            <a:lvl1pPr algn="ctr">
              <a:lnSpc>
                <a:spcPct val="83000"/>
              </a:lnSpc>
              <a:defRPr lang="en-US" sz="5400" kern="1200" cap="all" spc="-75"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172718" y="4682062"/>
            <a:ext cx="6803136" cy="457200"/>
          </a:xfrm>
        </p:spPr>
        <p:txBody>
          <a:bodyPr anchor="t">
            <a:normAutofit/>
          </a:bodyPr>
          <a:lstStyle>
            <a:lvl1pPr marL="0" indent="0" algn="ctr">
              <a:buNone/>
              <a:defRPr sz="1200">
                <a:solidFill>
                  <a:schemeClr val="tx1"/>
                </a:solidFill>
                <a:effectLst/>
              </a:defRPr>
            </a:lvl1pPr>
            <a:lvl2pPr marL="342900" indent="0">
              <a:buNone/>
              <a:defRPr sz="120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3991356" y="1344502"/>
            <a:ext cx="1165860" cy="530352"/>
          </a:xfrm>
        </p:spPr>
        <p:txBody>
          <a:bodyPr/>
          <a:lstStyle>
            <a:lvl1pPr algn="ctr">
              <a:defRPr lang="en-US" sz="975" kern="1200" spc="0" baseline="0">
                <a:solidFill>
                  <a:schemeClr val="tx1"/>
                </a:solidFill>
                <a:latin typeface="+mn-lt"/>
                <a:ea typeface="+mn-ea"/>
                <a:cs typeface="+mn-cs"/>
              </a:defRPr>
            </a:lvl1pPr>
          </a:lstStyle>
          <a:p>
            <a:fld id="{E0BCDBDB-2D1A-1D45-B2D6-BFC32D2F2800}" type="datetime1">
              <a:rPr lang="en-US" smtClean="0">
                <a:solidFill>
                  <a:prstClr val="black"/>
                </a:solidFill>
              </a:rPr>
              <a:pPr/>
              <a:t>2/19/2025</a:t>
            </a:fld>
            <a:endParaRPr dirty="0">
              <a:solidFill>
                <a:prstClr val="black"/>
              </a:solidFill>
            </a:endParaRPr>
          </a:p>
        </p:txBody>
      </p:sp>
      <p:sp>
        <p:nvSpPr>
          <p:cNvPr id="5" name="Footer Placeholder 4"/>
          <p:cNvSpPr>
            <a:spLocks noGrp="1"/>
          </p:cNvSpPr>
          <p:nvPr>
            <p:ph type="ftr" sz="quarter" idx="11"/>
          </p:nvPr>
        </p:nvSpPr>
        <p:spPr>
          <a:xfrm>
            <a:off x="1090165" y="5211060"/>
            <a:ext cx="4430268" cy="228600"/>
          </a:xfrm>
        </p:spPr>
        <p:txBody>
          <a:bodyPr/>
          <a:lstStyle>
            <a:lvl1pPr algn="l">
              <a:defRPr/>
            </a:lvl1pPr>
          </a:lstStyle>
          <a:p>
            <a:r>
              <a:rPr lang="en-US">
                <a:solidFill>
                  <a:prstClr val="black">
                    <a:lumMod val="75000"/>
                    <a:lumOff val="25000"/>
                  </a:prstClr>
                </a:solidFill>
              </a:rPr>
              <a:t>Mitsven</a:t>
            </a:r>
            <a:endParaRPr lang="en-US" dirty="0">
              <a:solidFill>
                <a:prstClr val="black">
                  <a:lumMod val="75000"/>
                  <a:lumOff val="25000"/>
                </a:prstClr>
              </a:solidFill>
            </a:endParaRPr>
          </a:p>
        </p:txBody>
      </p:sp>
      <p:sp>
        <p:nvSpPr>
          <p:cNvPr id="6" name="Slide Number Placeholder 5"/>
          <p:cNvSpPr>
            <a:spLocks noGrp="1"/>
          </p:cNvSpPr>
          <p:nvPr>
            <p:ph type="sldNum" sz="quarter" idx="12"/>
          </p:nvPr>
        </p:nvSpPr>
        <p:spPr>
          <a:xfrm>
            <a:off x="6453378" y="5211060"/>
            <a:ext cx="1584198" cy="228600"/>
          </a:xfrm>
        </p:spPr>
        <p:txBody>
          <a:bodyPr/>
          <a:lstStyle/>
          <a:p>
            <a:fld id="{4FAB73BC-B049-4115-A692-8D63A059BFB8}" type="slidenum">
              <a:rPr lang="en-US" dirty="0">
                <a:solidFill>
                  <a:prstClr val="black">
                    <a:lumMod val="75000"/>
                    <a:lumOff val="25000"/>
                  </a:prstClr>
                </a:solidFill>
              </a:rPr>
              <a:pPr/>
              <a:t>‹#›</a:t>
            </a:fld>
            <a:endParaRPr lang="en-US" dirty="0">
              <a:solidFill>
                <a:prstClr val="black">
                  <a:lumMod val="75000"/>
                  <a:lumOff val="25000"/>
                </a:prstClr>
              </a:solidFill>
            </a:endParaRPr>
          </a:p>
        </p:txBody>
      </p:sp>
    </p:spTree>
    <p:extLst>
      <p:ext uri="{BB962C8B-B14F-4D97-AF65-F5344CB8AC3E}">
        <p14:creationId xmlns:p14="http://schemas.microsoft.com/office/powerpoint/2010/main" val="2691671169"/>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00100" y="2103120"/>
            <a:ext cx="3566160" cy="3749040"/>
          </a:xfrm>
        </p:spPr>
        <p:txBody>
          <a:bodyPr/>
          <a:lstStyle>
            <a:lvl1pPr>
              <a:defRPr sz="1350"/>
            </a:lvl1pPr>
            <a:lvl2pPr>
              <a:defRPr sz="1200"/>
            </a:lvl2pPr>
            <a:lvl3pPr>
              <a:defRPr sz="1050"/>
            </a:lvl3pPr>
            <a:lvl4pPr>
              <a:defRPr sz="1050"/>
            </a:lvl4pPr>
            <a:lvl5pPr>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77740" y="2103120"/>
            <a:ext cx="3566160" cy="3749040"/>
          </a:xfrm>
        </p:spPr>
        <p:txBody>
          <a:bodyPr/>
          <a:lstStyle>
            <a:lvl1pPr>
              <a:defRPr sz="1350"/>
            </a:lvl1pPr>
            <a:lvl2pPr>
              <a:defRPr sz="1200"/>
            </a:lvl2pPr>
            <a:lvl3pPr>
              <a:defRPr sz="1050"/>
            </a:lvl3pPr>
            <a:lvl4pPr>
              <a:defRPr sz="1050"/>
            </a:lvl4pPr>
            <a:lvl5pPr>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CBD4BA6-9D30-8443-9A1B-209B8818E96B}" type="datetime1">
              <a:rPr lang="en-US" smtClean="0">
                <a:solidFill>
                  <a:prstClr val="black">
                    <a:lumMod val="75000"/>
                    <a:lumOff val="25000"/>
                  </a:prstClr>
                </a:solidFill>
              </a:rPr>
              <a:pPr/>
              <a:t>2/19/2025</a:t>
            </a:fld>
            <a:endParaRPr lang="en-US" dirty="0">
              <a:solidFill>
                <a:prstClr val="black">
                  <a:lumMod val="75000"/>
                  <a:lumOff val="25000"/>
                </a:prstClr>
              </a:solidFill>
            </a:endParaRPr>
          </a:p>
        </p:txBody>
      </p:sp>
      <p:sp>
        <p:nvSpPr>
          <p:cNvPr id="6" name="Footer Placeholder 5"/>
          <p:cNvSpPr>
            <a:spLocks noGrp="1"/>
          </p:cNvSpPr>
          <p:nvPr>
            <p:ph type="ftr" sz="quarter" idx="11"/>
          </p:nvPr>
        </p:nvSpPr>
        <p:spPr/>
        <p:txBody>
          <a:bodyPr/>
          <a:lstStyle/>
          <a:p>
            <a:r>
              <a:rPr lang="en-US">
                <a:solidFill>
                  <a:prstClr val="black">
                    <a:lumMod val="75000"/>
                    <a:lumOff val="25000"/>
                  </a:prstClr>
                </a:solidFill>
              </a:rPr>
              <a:t>Mitsven</a:t>
            </a:r>
            <a:endParaRPr lang="en-US" dirty="0">
              <a:solidFill>
                <a:prstClr val="black">
                  <a:lumMod val="75000"/>
                  <a:lumOff val="25000"/>
                </a:prstClr>
              </a:solidFill>
            </a:endParaRPr>
          </a:p>
        </p:txBody>
      </p:sp>
      <p:sp>
        <p:nvSpPr>
          <p:cNvPr id="7" name="Slide Number Placeholder 6"/>
          <p:cNvSpPr>
            <a:spLocks noGrp="1"/>
          </p:cNvSpPr>
          <p:nvPr>
            <p:ph type="sldNum" sz="quarter" idx="12"/>
          </p:nvPr>
        </p:nvSpPr>
        <p:spPr/>
        <p:txBody>
          <a:bodyPr/>
          <a:lstStyle/>
          <a:p>
            <a:fld id="{4FAB73BC-B049-4115-A692-8D63A059BFB8}" type="slidenum">
              <a:rPr lang="en-US" dirty="0">
                <a:solidFill>
                  <a:prstClr val="black">
                    <a:lumMod val="75000"/>
                    <a:lumOff val="25000"/>
                  </a:prstClr>
                </a:solidFill>
              </a:rPr>
              <a:pPr/>
              <a:t>‹#›</a:t>
            </a:fld>
            <a:endParaRPr lang="en-US" dirty="0">
              <a:solidFill>
                <a:prstClr val="black">
                  <a:lumMod val="75000"/>
                  <a:lumOff val="25000"/>
                </a:prstClr>
              </a:solidFill>
            </a:endParaRPr>
          </a:p>
        </p:txBody>
      </p:sp>
    </p:spTree>
    <p:extLst>
      <p:ext uri="{BB962C8B-B14F-4D97-AF65-F5344CB8AC3E}">
        <p14:creationId xmlns:p14="http://schemas.microsoft.com/office/powerpoint/2010/main" val="42406694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802386" y="2074334"/>
            <a:ext cx="3566160" cy="640080"/>
          </a:xfrm>
        </p:spPr>
        <p:txBody>
          <a:bodyPr anchor="ctr">
            <a:normAutofit/>
          </a:bodyPr>
          <a:lstStyle>
            <a:lvl1pPr marL="0" indent="0" algn="ctr">
              <a:spcBef>
                <a:spcPts val="0"/>
              </a:spcBef>
              <a:buNone/>
              <a:defRPr sz="1425" b="0">
                <a:solidFill>
                  <a:schemeClr val="tx2"/>
                </a:solidFill>
                <a:latin typeface="+mn-lt"/>
              </a:defRPr>
            </a:lvl1pPr>
            <a:lvl2pPr marL="342900" indent="0">
              <a:buNone/>
              <a:defRPr sz="1425"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02386" y="2755898"/>
            <a:ext cx="3566160" cy="3200400"/>
          </a:xfrm>
        </p:spPr>
        <p:txBody>
          <a:bodyPr/>
          <a:lstStyle>
            <a:lvl1pPr>
              <a:defRPr sz="1350"/>
            </a:lvl1pPr>
            <a:lvl2pPr>
              <a:defRPr sz="1200"/>
            </a:lvl2pPr>
            <a:lvl3pPr>
              <a:defRPr sz="1050"/>
            </a:lvl3pPr>
            <a:lvl4pPr>
              <a:defRPr sz="1050"/>
            </a:lvl4pPr>
            <a:lvl5pPr>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80026" y="2074334"/>
            <a:ext cx="3566160" cy="640080"/>
          </a:xfrm>
        </p:spPr>
        <p:txBody>
          <a:bodyPr anchor="ctr">
            <a:normAutofit/>
          </a:bodyPr>
          <a:lstStyle>
            <a:lvl1pPr marL="0" indent="0" algn="ctr">
              <a:spcBef>
                <a:spcPts val="0"/>
              </a:spcBef>
              <a:buNone/>
              <a:defRPr sz="1425" b="0">
                <a:solidFill>
                  <a:schemeClr val="tx2"/>
                </a:solidFill>
              </a:defRPr>
            </a:lvl1pPr>
            <a:lvl2pPr marL="342900" indent="0">
              <a:buNone/>
              <a:defRPr sz="1425"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80026" y="2756581"/>
            <a:ext cx="3566160" cy="3200400"/>
          </a:xfrm>
        </p:spPr>
        <p:txBody>
          <a:bodyPr/>
          <a:lstStyle>
            <a:lvl1pPr>
              <a:defRPr sz="1350"/>
            </a:lvl1pPr>
            <a:lvl2pPr>
              <a:defRPr sz="1200"/>
            </a:lvl2pPr>
            <a:lvl3pPr>
              <a:defRPr sz="1050"/>
            </a:lvl3pPr>
            <a:lvl4pPr>
              <a:defRPr sz="1050"/>
            </a:lvl4pPr>
            <a:lvl5pPr>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C52B3F9-7C15-8040-B2D1-78EC1753A246}" type="datetime1">
              <a:rPr lang="en-US" smtClean="0">
                <a:solidFill>
                  <a:prstClr val="black">
                    <a:lumMod val="75000"/>
                    <a:lumOff val="25000"/>
                  </a:prstClr>
                </a:solidFill>
              </a:rPr>
              <a:pPr/>
              <a:t>2/19/2025</a:t>
            </a:fld>
            <a:endParaRPr lang="en-US" dirty="0">
              <a:solidFill>
                <a:prstClr val="black">
                  <a:lumMod val="75000"/>
                  <a:lumOff val="25000"/>
                </a:prstClr>
              </a:solidFill>
            </a:endParaRPr>
          </a:p>
        </p:txBody>
      </p:sp>
      <p:sp>
        <p:nvSpPr>
          <p:cNvPr id="8" name="Footer Placeholder 7"/>
          <p:cNvSpPr>
            <a:spLocks noGrp="1"/>
          </p:cNvSpPr>
          <p:nvPr>
            <p:ph type="ftr" sz="quarter" idx="11"/>
          </p:nvPr>
        </p:nvSpPr>
        <p:spPr/>
        <p:txBody>
          <a:bodyPr/>
          <a:lstStyle/>
          <a:p>
            <a:r>
              <a:rPr lang="en-US">
                <a:solidFill>
                  <a:prstClr val="black">
                    <a:lumMod val="75000"/>
                    <a:lumOff val="25000"/>
                  </a:prstClr>
                </a:solidFill>
              </a:rPr>
              <a:t>Mitsven</a:t>
            </a:r>
            <a:endParaRPr lang="en-US" dirty="0">
              <a:solidFill>
                <a:prstClr val="black">
                  <a:lumMod val="75000"/>
                  <a:lumOff val="25000"/>
                </a:prstClr>
              </a:solidFill>
            </a:endParaRPr>
          </a:p>
        </p:txBody>
      </p:sp>
      <p:sp>
        <p:nvSpPr>
          <p:cNvPr id="9" name="Slide Number Placeholder 8"/>
          <p:cNvSpPr>
            <a:spLocks noGrp="1"/>
          </p:cNvSpPr>
          <p:nvPr>
            <p:ph type="sldNum" sz="quarter" idx="12"/>
          </p:nvPr>
        </p:nvSpPr>
        <p:spPr/>
        <p:txBody>
          <a:bodyPr/>
          <a:lstStyle/>
          <a:p>
            <a:fld id="{4FAB73BC-B049-4115-A692-8D63A059BFB8}" type="slidenum">
              <a:rPr lang="en-US" dirty="0">
                <a:solidFill>
                  <a:prstClr val="black">
                    <a:lumMod val="75000"/>
                    <a:lumOff val="25000"/>
                  </a:prstClr>
                </a:solidFill>
              </a:rPr>
              <a:pPr/>
              <a:t>‹#›</a:t>
            </a:fld>
            <a:endParaRPr lang="en-US" dirty="0">
              <a:solidFill>
                <a:prstClr val="black">
                  <a:lumMod val="75000"/>
                  <a:lumOff val="25000"/>
                </a:prstClr>
              </a:solidFill>
            </a:endParaRPr>
          </a:p>
        </p:txBody>
      </p:sp>
    </p:spTree>
    <p:extLst>
      <p:ext uri="{BB962C8B-B14F-4D97-AF65-F5344CB8AC3E}">
        <p14:creationId xmlns:p14="http://schemas.microsoft.com/office/powerpoint/2010/main" val="1719828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E8EE82A-B61B-D247-BF74-1E7BFDED9A04}" type="datetime1">
              <a:rPr lang="en-US" smtClean="0">
                <a:solidFill>
                  <a:prstClr val="black">
                    <a:lumMod val="75000"/>
                    <a:lumOff val="25000"/>
                  </a:prstClr>
                </a:solidFill>
              </a:rPr>
              <a:pPr/>
              <a:t>2/19/2025</a:t>
            </a:fld>
            <a:endParaRPr lang="en-US" dirty="0">
              <a:solidFill>
                <a:prstClr val="black">
                  <a:lumMod val="75000"/>
                  <a:lumOff val="25000"/>
                </a:prstClr>
              </a:solidFill>
            </a:endParaRPr>
          </a:p>
        </p:txBody>
      </p:sp>
      <p:sp>
        <p:nvSpPr>
          <p:cNvPr id="4" name="Footer Placeholder 3"/>
          <p:cNvSpPr>
            <a:spLocks noGrp="1"/>
          </p:cNvSpPr>
          <p:nvPr>
            <p:ph type="ftr" sz="quarter" idx="11"/>
          </p:nvPr>
        </p:nvSpPr>
        <p:spPr/>
        <p:txBody>
          <a:bodyPr/>
          <a:lstStyle/>
          <a:p>
            <a:r>
              <a:rPr lang="en-US">
                <a:solidFill>
                  <a:prstClr val="black">
                    <a:lumMod val="75000"/>
                    <a:lumOff val="25000"/>
                  </a:prstClr>
                </a:solidFill>
              </a:rPr>
              <a:t>Mitsven</a:t>
            </a:r>
            <a:endParaRPr lang="en-US" dirty="0">
              <a:solidFill>
                <a:prstClr val="black">
                  <a:lumMod val="75000"/>
                  <a:lumOff val="25000"/>
                </a:prstClr>
              </a:solidFill>
            </a:endParaRPr>
          </a:p>
        </p:txBody>
      </p:sp>
      <p:sp>
        <p:nvSpPr>
          <p:cNvPr id="5" name="Slide Number Placeholder 4"/>
          <p:cNvSpPr>
            <a:spLocks noGrp="1"/>
          </p:cNvSpPr>
          <p:nvPr>
            <p:ph type="sldNum" sz="quarter" idx="12"/>
          </p:nvPr>
        </p:nvSpPr>
        <p:spPr/>
        <p:txBody>
          <a:bodyPr/>
          <a:lstStyle/>
          <a:p>
            <a:fld id="{4FAB73BC-B049-4115-A692-8D63A059BFB8}" type="slidenum">
              <a:rPr lang="en-US" dirty="0">
                <a:solidFill>
                  <a:prstClr val="black">
                    <a:lumMod val="75000"/>
                    <a:lumOff val="25000"/>
                  </a:prstClr>
                </a:solidFill>
              </a:rPr>
              <a:pPr/>
              <a:t>‹#›</a:t>
            </a:fld>
            <a:endParaRPr lang="en-US" dirty="0">
              <a:solidFill>
                <a:prstClr val="black">
                  <a:lumMod val="75000"/>
                  <a:lumOff val="25000"/>
                </a:prstClr>
              </a:solidFill>
            </a:endParaRPr>
          </a:p>
        </p:txBody>
      </p:sp>
    </p:spTree>
    <p:extLst>
      <p:ext uri="{BB962C8B-B14F-4D97-AF65-F5344CB8AC3E}">
        <p14:creationId xmlns:p14="http://schemas.microsoft.com/office/powerpoint/2010/main" val="229072004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84859C-EAFB-E64B-AFCC-7481219107EB}" type="datetime1">
              <a:rPr lang="en-US" smtClean="0">
                <a:solidFill>
                  <a:prstClr val="black">
                    <a:lumMod val="75000"/>
                    <a:lumOff val="25000"/>
                  </a:prstClr>
                </a:solidFill>
              </a:rPr>
              <a:pPr/>
              <a:t>2/19/2025</a:t>
            </a:fld>
            <a:endParaRPr lang="en-US" dirty="0">
              <a:solidFill>
                <a:prstClr val="black">
                  <a:lumMod val="75000"/>
                  <a:lumOff val="25000"/>
                </a:prstClr>
              </a:solidFill>
            </a:endParaRPr>
          </a:p>
        </p:txBody>
      </p:sp>
      <p:sp>
        <p:nvSpPr>
          <p:cNvPr id="3" name="Footer Placeholder 2"/>
          <p:cNvSpPr>
            <a:spLocks noGrp="1"/>
          </p:cNvSpPr>
          <p:nvPr>
            <p:ph type="ftr" sz="quarter" idx="11"/>
          </p:nvPr>
        </p:nvSpPr>
        <p:spPr/>
        <p:txBody>
          <a:bodyPr/>
          <a:lstStyle/>
          <a:p>
            <a:r>
              <a:rPr lang="en-US">
                <a:solidFill>
                  <a:prstClr val="black">
                    <a:lumMod val="75000"/>
                    <a:lumOff val="25000"/>
                  </a:prstClr>
                </a:solidFill>
              </a:rPr>
              <a:t>Mitsven</a:t>
            </a:r>
            <a:endParaRPr lang="en-US" dirty="0">
              <a:solidFill>
                <a:prstClr val="black">
                  <a:lumMod val="75000"/>
                  <a:lumOff val="25000"/>
                </a:prstClr>
              </a:solidFill>
            </a:endParaRPr>
          </a:p>
        </p:txBody>
      </p:sp>
      <p:sp>
        <p:nvSpPr>
          <p:cNvPr id="4" name="Slide Number Placeholder 3"/>
          <p:cNvSpPr>
            <a:spLocks noGrp="1"/>
          </p:cNvSpPr>
          <p:nvPr>
            <p:ph type="sldNum" sz="quarter" idx="12"/>
          </p:nvPr>
        </p:nvSpPr>
        <p:spPr/>
        <p:txBody>
          <a:bodyPr/>
          <a:lstStyle/>
          <a:p>
            <a:fld id="{4FAB73BC-B049-4115-A692-8D63A059BFB8}" type="slidenum">
              <a:rPr lang="en-US" dirty="0">
                <a:solidFill>
                  <a:prstClr val="black">
                    <a:lumMod val="75000"/>
                    <a:lumOff val="25000"/>
                  </a:prstClr>
                </a:solidFill>
              </a:rPr>
              <a:pPr/>
              <a:t>‹#›</a:t>
            </a:fld>
            <a:endParaRPr lang="en-US" dirty="0">
              <a:solidFill>
                <a:prstClr val="black">
                  <a:lumMod val="75000"/>
                  <a:lumOff val="25000"/>
                </a:prstClr>
              </a:solidFill>
            </a:endParaRPr>
          </a:p>
        </p:txBody>
      </p:sp>
    </p:spTree>
    <p:extLst>
      <p:ext uri="{BB962C8B-B14F-4D97-AF65-F5344CB8AC3E}">
        <p14:creationId xmlns:p14="http://schemas.microsoft.com/office/powerpoint/2010/main" val="210497335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184147" y="237744"/>
            <a:ext cx="6398514"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6765290" y="237744"/>
            <a:ext cx="219456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7392"/>
            <a:ext cx="1823085" cy="1645920"/>
          </a:xfrm>
        </p:spPr>
        <p:txBody>
          <a:bodyPr anchor="b">
            <a:normAutofit/>
          </a:bodyPr>
          <a:lstStyle>
            <a:lvl1pPr algn="l" defTabSz="685800" rtl="0" eaLnBrk="1" latinLnBrk="0" hangingPunct="1">
              <a:lnSpc>
                <a:spcPct val="90000"/>
              </a:lnSpc>
              <a:spcBef>
                <a:spcPct val="0"/>
              </a:spcBef>
              <a:buNone/>
              <a:defRPr lang="en-US" sz="21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514350" y="609600"/>
            <a:ext cx="5829300" cy="5334000"/>
          </a:xfrm>
        </p:spPr>
        <p:txBody>
          <a:bodyPr/>
          <a:lstStyle>
            <a:lvl1pPr>
              <a:defRPr sz="1350"/>
            </a:lvl1pPr>
            <a:lvl2pPr>
              <a:defRPr sz="1200"/>
            </a:lvl2pPr>
            <a:lvl3pPr>
              <a:defRPr sz="1050"/>
            </a:lvl3pPr>
            <a:lvl4pPr>
              <a:defRPr sz="1050"/>
            </a:lvl4pPr>
            <a:lvl5pPr>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972300" y="2286000"/>
            <a:ext cx="1823085" cy="3505200"/>
          </a:xfrm>
        </p:spPr>
        <p:txBody>
          <a:bodyPr>
            <a:normAutofit/>
          </a:bodyPr>
          <a:lstStyle>
            <a:lvl1pPr marL="0" indent="0">
              <a:lnSpc>
                <a:spcPct val="110000"/>
              </a:lnSpc>
              <a:spcBef>
                <a:spcPts val="600"/>
              </a:spcBef>
              <a:buNone/>
              <a:defRPr sz="1050">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8" name="Date Placeholder 7"/>
          <p:cNvSpPr>
            <a:spLocks noGrp="1"/>
          </p:cNvSpPr>
          <p:nvPr>
            <p:ph type="dt" sz="half" idx="10"/>
          </p:nvPr>
        </p:nvSpPr>
        <p:spPr/>
        <p:txBody>
          <a:bodyPr/>
          <a:lstStyle/>
          <a:p>
            <a:fld id="{42F1DBBB-BA79-D843-A620-2B9A4D335C1F}" type="datetime1">
              <a:rPr lang="en-US" smtClean="0">
                <a:solidFill>
                  <a:prstClr val="black">
                    <a:lumMod val="75000"/>
                    <a:lumOff val="25000"/>
                  </a:prstClr>
                </a:solidFill>
              </a:rPr>
              <a:pPr/>
              <a:t>2/19/2025</a:t>
            </a:fld>
            <a:endParaRPr lang="en-US" dirty="0">
              <a:solidFill>
                <a:prstClr val="black">
                  <a:lumMod val="75000"/>
                  <a:lumOff val="25000"/>
                </a:prstClr>
              </a:solidFill>
            </a:endParaRPr>
          </a:p>
        </p:txBody>
      </p:sp>
      <p:sp>
        <p:nvSpPr>
          <p:cNvPr id="9" name="Footer Placeholder 8"/>
          <p:cNvSpPr>
            <a:spLocks noGrp="1"/>
          </p:cNvSpPr>
          <p:nvPr>
            <p:ph type="ftr" sz="quarter" idx="11"/>
          </p:nvPr>
        </p:nvSpPr>
        <p:spPr/>
        <p:txBody>
          <a:bodyPr/>
          <a:lstStyle>
            <a:lvl1pPr algn="r">
              <a:defRPr/>
            </a:lvl1pPr>
          </a:lstStyle>
          <a:p>
            <a:r>
              <a:rPr lang="en-US">
                <a:solidFill>
                  <a:prstClr val="black">
                    <a:lumMod val="75000"/>
                    <a:lumOff val="25000"/>
                  </a:prstClr>
                </a:solidFill>
              </a:rPr>
              <a:t>Mitsven</a:t>
            </a:r>
            <a:endParaRPr lang="en-US" dirty="0">
              <a:solidFill>
                <a:prstClr val="black">
                  <a:lumMod val="75000"/>
                  <a:lumOff val="25000"/>
                </a:prstClr>
              </a:solidFill>
            </a:endParaRPr>
          </a:p>
        </p:txBody>
      </p:sp>
      <p:sp>
        <p:nvSpPr>
          <p:cNvPr id="11" name="Slide Number Placeholder 10"/>
          <p:cNvSpPr>
            <a:spLocks noGrp="1"/>
          </p:cNvSpPr>
          <p:nvPr>
            <p:ph type="sldNum" sz="quarter" idx="12"/>
          </p:nvPr>
        </p:nvSpPr>
        <p:spPr>
          <a:xfrm>
            <a:off x="7795258" y="6223002"/>
            <a:ext cx="109728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2" name="Rectangle 11"/>
          <p:cNvSpPr/>
          <p:nvPr/>
        </p:nvSpPr>
        <p:spPr>
          <a:xfrm>
            <a:off x="6868160" y="374904"/>
            <a:ext cx="198882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96185776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6765290" y="237744"/>
            <a:ext cx="219456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3504"/>
            <a:ext cx="1824228" cy="1645920"/>
          </a:xfrm>
        </p:spPr>
        <p:txBody>
          <a:bodyPr anchor="b">
            <a:noAutofit/>
          </a:bodyPr>
          <a:lstStyle>
            <a:lvl1pPr algn="l">
              <a:defRPr sz="21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71449" y="237744"/>
            <a:ext cx="6398514" cy="6382512"/>
          </a:xfrm>
          <a:solidFill>
            <a:schemeClr val="accent1">
              <a:lumMod val="60000"/>
              <a:lumOff val="40000"/>
            </a:schemeClr>
          </a:solidFill>
          <a:ln>
            <a:noFill/>
          </a:ln>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972300" y="2286000"/>
            <a:ext cx="1824228" cy="3502152"/>
          </a:xfrm>
        </p:spPr>
        <p:txBody>
          <a:bodyPr>
            <a:normAutofit/>
          </a:bodyPr>
          <a:lstStyle>
            <a:lvl1pPr marL="0" indent="0" algn="l">
              <a:lnSpc>
                <a:spcPct val="110000"/>
              </a:lnSpc>
              <a:spcBef>
                <a:spcPts val="600"/>
              </a:spcBef>
              <a:buNone/>
              <a:defRPr sz="1050">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4B760357-C000-6748-A3EB-AA61EF867FBE}" type="datetime1">
              <a:rPr lang="en-US" smtClean="0"/>
              <a:pPr/>
              <a:t>2/19/2025</a:t>
            </a:fld>
            <a:endParaRPr lang="en-US" dirty="0"/>
          </a:p>
        </p:txBody>
      </p:sp>
      <p:sp>
        <p:nvSpPr>
          <p:cNvPr id="6" name="Footer Placeholder 5"/>
          <p:cNvSpPr>
            <a:spLocks noGrp="1"/>
          </p:cNvSpPr>
          <p:nvPr>
            <p:ph type="ftr" sz="quarter" idx="11"/>
          </p:nvPr>
        </p:nvSpPr>
        <p:spPr/>
        <p:txBody>
          <a:bodyPr/>
          <a:lstStyle>
            <a:lvl1pPr marL="0" algn="r" defTabSz="685800" rtl="0" eaLnBrk="1" latinLnBrk="0" hangingPunct="1">
              <a:defRPr lang="en-US" sz="75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r>
              <a:t>Mitsven</a:t>
            </a:r>
          </a:p>
        </p:txBody>
      </p:sp>
      <p:sp>
        <p:nvSpPr>
          <p:cNvPr id="7" name="Slide Number Placeholder 6"/>
          <p:cNvSpPr>
            <a:spLocks noGrp="1"/>
          </p:cNvSpPr>
          <p:nvPr>
            <p:ph type="sldNum" sz="quarter" idx="12"/>
          </p:nvPr>
        </p:nvSpPr>
        <p:spPr>
          <a:xfrm>
            <a:off x="7797546" y="6227064"/>
            <a:ext cx="109728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0" name="Rectangle 9"/>
          <p:cNvSpPr/>
          <p:nvPr/>
        </p:nvSpPr>
        <p:spPr>
          <a:xfrm>
            <a:off x="6868160" y="374904"/>
            <a:ext cx="198882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74752842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836F3C1-655C-014B-A079-57B908C8588C}" type="datetime1">
              <a:rPr lang="en-US" smtClean="0">
                <a:solidFill>
                  <a:prstClr val="black">
                    <a:lumMod val="75000"/>
                    <a:lumOff val="25000"/>
                  </a:prstClr>
                </a:solidFill>
              </a:rPr>
              <a:pPr/>
              <a:t>2/19/2025</a:t>
            </a:fld>
            <a:endParaRPr lang="en-US" dirty="0">
              <a:solidFill>
                <a:prstClr val="black">
                  <a:lumMod val="75000"/>
                  <a:lumOff val="25000"/>
                </a:prstClr>
              </a:solidFill>
            </a:endParaRPr>
          </a:p>
        </p:txBody>
      </p:sp>
      <p:sp>
        <p:nvSpPr>
          <p:cNvPr id="5" name="Footer Placeholder 4"/>
          <p:cNvSpPr>
            <a:spLocks noGrp="1"/>
          </p:cNvSpPr>
          <p:nvPr>
            <p:ph type="ftr" sz="quarter" idx="11"/>
          </p:nvPr>
        </p:nvSpPr>
        <p:spPr/>
        <p:txBody>
          <a:bodyPr/>
          <a:lstStyle/>
          <a:p>
            <a:r>
              <a:rPr lang="en-US">
                <a:solidFill>
                  <a:prstClr val="black">
                    <a:lumMod val="75000"/>
                    <a:lumOff val="25000"/>
                  </a:prstClr>
                </a:solidFill>
              </a:rPr>
              <a:t>Mitsven</a:t>
            </a:r>
            <a:endParaRPr lang="en-US" dirty="0">
              <a:solidFill>
                <a:prstClr val="black">
                  <a:lumMod val="75000"/>
                  <a:lumOff val="25000"/>
                </a:prstClr>
              </a:solidFill>
            </a:endParaRPr>
          </a:p>
        </p:txBody>
      </p:sp>
      <p:sp>
        <p:nvSpPr>
          <p:cNvPr id="6" name="Slide Number Placeholder 5"/>
          <p:cNvSpPr>
            <a:spLocks noGrp="1"/>
          </p:cNvSpPr>
          <p:nvPr>
            <p:ph type="sldNum" sz="quarter" idx="12"/>
          </p:nvPr>
        </p:nvSpPr>
        <p:spPr/>
        <p:txBody>
          <a:bodyPr/>
          <a:lstStyle/>
          <a:p>
            <a:fld id="{4FAB73BC-B049-4115-A692-8D63A059BFB8}" type="slidenum">
              <a:rPr lang="en-US" dirty="0">
                <a:solidFill>
                  <a:prstClr val="black">
                    <a:lumMod val="75000"/>
                    <a:lumOff val="25000"/>
                  </a:prstClr>
                </a:solidFill>
              </a:rPr>
              <a:pPr/>
              <a:t>‹#›</a:t>
            </a:fld>
            <a:endParaRPr lang="en-US" dirty="0">
              <a:solidFill>
                <a:prstClr val="black">
                  <a:lumMod val="75000"/>
                  <a:lumOff val="25000"/>
                </a:prstClr>
              </a:solidFill>
            </a:endParaRPr>
          </a:p>
        </p:txBody>
      </p:sp>
    </p:spTree>
    <p:extLst>
      <p:ext uri="{BB962C8B-B14F-4D97-AF65-F5344CB8AC3E}">
        <p14:creationId xmlns:p14="http://schemas.microsoft.com/office/powerpoint/2010/main" val="370545786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762000"/>
            <a:ext cx="177165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762000"/>
            <a:ext cx="60579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6DD89A-38B7-BA4B-A7F7-2B91CE1E51F1}" type="datetime1">
              <a:rPr lang="en-US" smtClean="0">
                <a:solidFill>
                  <a:prstClr val="black">
                    <a:lumMod val="75000"/>
                    <a:lumOff val="25000"/>
                  </a:prstClr>
                </a:solidFill>
              </a:rPr>
              <a:pPr/>
              <a:t>2/19/2025</a:t>
            </a:fld>
            <a:endParaRPr lang="en-US" dirty="0">
              <a:solidFill>
                <a:prstClr val="black">
                  <a:lumMod val="75000"/>
                  <a:lumOff val="25000"/>
                </a:prstClr>
              </a:solidFill>
            </a:endParaRPr>
          </a:p>
        </p:txBody>
      </p:sp>
      <p:sp>
        <p:nvSpPr>
          <p:cNvPr id="5" name="Footer Placeholder 4"/>
          <p:cNvSpPr>
            <a:spLocks noGrp="1"/>
          </p:cNvSpPr>
          <p:nvPr>
            <p:ph type="ftr" sz="quarter" idx="11"/>
          </p:nvPr>
        </p:nvSpPr>
        <p:spPr/>
        <p:txBody>
          <a:bodyPr/>
          <a:lstStyle/>
          <a:p>
            <a:r>
              <a:rPr lang="en-US">
                <a:solidFill>
                  <a:prstClr val="black">
                    <a:lumMod val="75000"/>
                    <a:lumOff val="25000"/>
                  </a:prstClr>
                </a:solidFill>
              </a:rPr>
              <a:t>Mitsven</a:t>
            </a:r>
            <a:endParaRPr lang="en-US" dirty="0">
              <a:solidFill>
                <a:prstClr val="black">
                  <a:lumMod val="75000"/>
                  <a:lumOff val="25000"/>
                </a:prstClr>
              </a:solidFill>
            </a:endParaRPr>
          </a:p>
        </p:txBody>
      </p:sp>
      <p:sp>
        <p:nvSpPr>
          <p:cNvPr id="6" name="Slide Number Placeholder 5"/>
          <p:cNvSpPr>
            <a:spLocks noGrp="1"/>
          </p:cNvSpPr>
          <p:nvPr>
            <p:ph type="sldNum" sz="quarter" idx="12"/>
          </p:nvPr>
        </p:nvSpPr>
        <p:spPr/>
        <p:txBody>
          <a:bodyPr/>
          <a:lstStyle/>
          <a:p>
            <a:fld id="{4FAB73BC-B049-4115-A692-8D63A059BFB8}" type="slidenum">
              <a:rPr lang="en-US" dirty="0">
                <a:solidFill>
                  <a:prstClr val="black">
                    <a:lumMod val="75000"/>
                    <a:lumOff val="25000"/>
                  </a:prstClr>
                </a:solidFill>
              </a:rPr>
              <a:pPr/>
              <a:t>‹#›</a:t>
            </a:fld>
            <a:endParaRPr lang="en-US" dirty="0">
              <a:solidFill>
                <a:prstClr val="black">
                  <a:lumMod val="75000"/>
                  <a:lumOff val="25000"/>
                </a:prstClr>
              </a:solidFill>
            </a:endParaRPr>
          </a:p>
        </p:txBody>
      </p:sp>
    </p:spTree>
    <p:extLst>
      <p:ext uri="{BB962C8B-B14F-4D97-AF65-F5344CB8AC3E}">
        <p14:creationId xmlns:p14="http://schemas.microsoft.com/office/powerpoint/2010/main" val="239636106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36346" y="1788454"/>
            <a:ext cx="6270922" cy="2098226"/>
          </a:xfrm>
        </p:spPr>
        <p:txBody>
          <a:bodyPr anchor="b">
            <a:noAutofit/>
          </a:bodyPr>
          <a:lstStyle>
            <a:lvl1pPr algn="ctr">
              <a:defRPr sz="54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009930" y="3956280"/>
            <a:ext cx="5123755" cy="1086237"/>
          </a:xfrm>
        </p:spPr>
        <p:txBody>
          <a:bodyPr>
            <a:normAutofit/>
          </a:bodyPr>
          <a:lstStyle>
            <a:lvl1pPr marL="0" indent="0" algn="ctr">
              <a:lnSpc>
                <a:spcPct val="112000"/>
              </a:lnSpc>
              <a:spcBef>
                <a:spcPts val="0"/>
              </a:spcBef>
              <a:spcAft>
                <a:spcPts val="0"/>
              </a:spcAft>
              <a:buNone/>
              <a:defRPr sz="1725"/>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a:xfrm>
            <a:off x="564644" y="6453386"/>
            <a:ext cx="1205958" cy="404614"/>
          </a:xfrm>
        </p:spPr>
        <p:txBody>
          <a:bodyPr/>
          <a:lstStyle>
            <a:lvl1pPr>
              <a:defRPr baseline="0">
                <a:solidFill>
                  <a:schemeClr val="tx2"/>
                </a:solidFill>
              </a:defRPr>
            </a:lvl1pPr>
          </a:lstStyle>
          <a:p>
            <a:fld id="{9184DA70-C731-4C70-880D-CCD4705E623C}" type="datetime1">
              <a:rPr lang="en-US" smtClean="0"/>
              <a:t>2/19/2025</a:t>
            </a:fld>
            <a:endParaRPr lang="en-US" dirty="0"/>
          </a:p>
        </p:txBody>
      </p:sp>
      <p:sp>
        <p:nvSpPr>
          <p:cNvPr id="5" name="Footer Placeholder 4"/>
          <p:cNvSpPr>
            <a:spLocks noGrp="1"/>
          </p:cNvSpPr>
          <p:nvPr>
            <p:ph type="ftr" sz="quarter" idx="11"/>
          </p:nvPr>
        </p:nvSpPr>
        <p:spPr>
          <a:xfrm>
            <a:off x="1938041" y="6453386"/>
            <a:ext cx="5267533"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7373012" y="6453386"/>
            <a:ext cx="1197219" cy="404614"/>
          </a:xfrm>
        </p:spPr>
        <p:txBody>
          <a:bodyPr/>
          <a:lstStyle>
            <a:lvl1pPr>
              <a:defRPr baseline="0">
                <a:solidFill>
                  <a:schemeClr val="tx2"/>
                </a:solidFill>
              </a:defRPr>
            </a:lvl1pPr>
          </a:lstStyle>
          <a:p>
            <a:fld id="{3A98EE3D-8CD1-4C3F-BD1C-C98C9596463C}" type="slidenum">
              <a:rPr lang="en-US" smtClean="0"/>
              <a:t>‹#›</a:t>
            </a:fld>
            <a:endParaRPr lang="en-US" dirty="0"/>
          </a:p>
        </p:txBody>
      </p:sp>
      <p:grpSp>
        <p:nvGrpSpPr>
          <p:cNvPr id="7" name="Group 6"/>
          <p:cNvGrpSpPr/>
          <p:nvPr/>
        </p:nvGrpSpPr>
        <p:grpSpPr>
          <a:xfrm>
            <a:off x="564644" y="744470"/>
            <a:ext cx="8005588"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2118485944"/>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E1D723-8F53-4F53-90B0-1982A396982E}" type="datetime1">
              <a:rPr lang="en-US" smtClean="0"/>
              <a:t>2/19/2025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5400926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73769" y="1301361"/>
            <a:ext cx="7209728" cy="2852737"/>
          </a:xfrm>
        </p:spPr>
        <p:txBody>
          <a:bodyPr anchor="b">
            <a:normAutofit/>
          </a:bodyPr>
          <a:lstStyle>
            <a:lvl1pPr algn="r">
              <a:defRPr sz="54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573769" y="4216328"/>
            <a:ext cx="7209728" cy="1143324"/>
          </a:xfrm>
        </p:spPr>
        <p:txBody>
          <a:bodyPr/>
          <a:lstStyle>
            <a:lvl1pPr marL="0" indent="0" algn="r">
              <a:lnSpc>
                <a:spcPct val="112000"/>
              </a:lnSpc>
              <a:spcBef>
                <a:spcPts val="0"/>
              </a:spcBef>
              <a:spcAft>
                <a:spcPts val="0"/>
              </a:spcAft>
              <a:buNone/>
              <a:defRPr sz="1800">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54181" y="6453386"/>
            <a:ext cx="1216807" cy="404614"/>
          </a:xfrm>
        </p:spPr>
        <p:txBody>
          <a:bodyPr/>
          <a:lstStyle>
            <a:lvl1pPr>
              <a:defRPr>
                <a:solidFill>
                  <a:schemeClr val="tx2"/>
                </a:solidFill>
              </a:defRPr>
            </a:lvl1pPr>
          </a:lstStyle>
          <a:p>
            <a:fld id="{97669AF7-7BEB-44E4-9852-375E34362B5B}" type="datetime1">
              <a:rPr lang="en-US" smtClean="0"/>
              <a:t>2/19/2025</a:t>
            </a:fld>
            <a:endParaRPr lang="en-US" dirty="0"/>
          </a:p>
        </p:txBody>
      </p:sp>
      <p:sp>
        <p:nvSpPr>
          <p:cNvPr id="5" name="Footer Placeholder 4"/>
          <p:cNvSpPr>
            <a:spLocks noGrp="1"/>
          </p:cNvSpPr>
          <p:nvPr>
            <p:ph type="ftr" sz="quarter" idx="11"/>
          </p:nvPr>
        </p:nvSpPr>
        <p:spPr>
          <a:xfrm>
            <a:off x="1938234" y="6453386"/>
            <a:ext cx="5267533"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7373012" y="6453386"/>
            <a:ext cx="1197219" cy="404614"/>
          </a:xfrm>
        </p:spPr>
        <p:txBody>
          <a:bodyPr/>
          <a:lstStyle>
            <a:lvl1pPr>
              <a:defRPr>
                <a:solidFill>
                  <a:schemeClr val="tx2"/>
                </a:solidFill>
              </a:defRPr>
            </a:lvl1pPr>
          </a:lstStyle>
          <a:p>
            <a:fld id="{3A98EE3D-8CD1-4C3F-BD1C-C98C9596463C}" type="slidenum">
              <a:rPr lang="en-US" smtClean="0"/>
              <a:t>‹#›</a:t>
            </a:fld>
            <a:endParaRPr lang="en-US" dirty="0"/>
          </a:p>
        </p:txBody>
      </p:sp>
      <p:sp>
        <p:nvSpPr>
          <p:cNvPr id="7" name="Freeform 6" title="Crop Mark"/>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4084727814"/>
      </p:ext>
    </p:extLst>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028700" y="2286000"/>
            <a:ext cx="3335840"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94052" y="2286000"/>
            <a:ext cx="3335840"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AAAC38D-0552-4C82-B593-E6124DFADBE2}" type="datetime1">
              <a:rPr lang="en-US" smtClean="0"/>
              <a:t>2/19/2025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801775714"/>
      </p:ext>
    </p:extLst>
  </p:cSld>
  <p:clrMapOvr>
    <a:masterClrMapping/>
  </p:clrMapOvr>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28700" y="685800"/>
            <a:ext cx="72009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28700" y="2340864"/>
            <a:ext cx="3332988" cy="823912"/>
          </a:xfrm>
        </p:spPr>
        <p:txBody>
          <a:bodyPr anchor="b">
            <a:noAutofit/>
          </a:bodyPr>
          <a:lstStyle>
            <a:lvl1pPr marL="0" indent="0">
              <a:lnSpc>
                <a:spcPct val="84000"/>
              </a:lnSpc>
              <a:spcBef>
                <a:spcPts val="0"/>
              </a:spcBef>
              <a:spcAft>
                <a:spcPts val="0"/>
              </a:spcAft>
              <a:buNone/>
              <a:defRPr sz="225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028700" y="3305208"/>
            <a:ext cx="3332988"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93761" y="2340864"/>
            <a:ext cx="3332988" cy="823912"/>
          </a:xfrm>
        </p:spPr>
        <p:txBody>
          <a:bodyPr anchor="b">
            <a:noAutofit/>
          </a:bodyPr>
          <a:lstStyle>
            <a:lvl1pPr marL="0" indent="0">
              <a:lnSpc>
                <a:spcPct val="84000"/>
              </a:lnSpc>
              <a:spcBef>
                <a:spcPts val="0"/>
              </a:spcBef>
              <a:spcAft>
                <a:spcPts val="0"/>
              </a:spcAft>
              <a:buNone/>
              <a:defRPr sz="225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893761" y="3305208"/>
            <a:ext cx="3332988"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2D6E202-B606-4609-B914-27C9371A1F6D}" type="datetime1">
              <a:rPr lang="en-US" smtClean="0"/>
              <a:t>2/19/2025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73987252"/>
      </p:ext>
    </p:extLst>
  </p:cSld>
  <p:clrMapOvr>
    <a:masterClrMapping/>
  </p:clrMapOvr>
  <p:hf sldNum="0" hdr="0" ftr="0" dt="0"/>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775B394-D9F9-4F0C-B15D-605F45CB9E9F}" type="datetime1">
              <a:rPr lang="en-US" smtClean="0"/>
              <a:t>2/19/2025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99847319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667345-2558-425A-8533-9BFDBCE15005}" type="datetime1">
              <a:rPr lang="en-US" smtClean="0"/>
              <a:t>2/19/2025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358305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Autofit/>
          </a:bodyPr>
          <a:lstStyle>
            <a:lvl1pPr>
              <a:lnSpc>
                <a:spcPct val="84000"/>
              </a:lnSpc>
              <a:defRPr sz="36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4692015" y="685801"/>
            <a:ext cx="3909060" cy="5175250"/>
          </a:xfrm>
        </p:spPr>
        <p:txBody>
          <a:bodyPr/>
          <a:lstStyle>
            <a:lvl1pPr>
              <a:defRPr sz="1500"/>
            </a:lvl1pPr>
            <a:lvl2pPr>
              <a:defRPr sz="1500"/>
            </a:lvl2pPr>
            <a:lvl3pPr>
              <a:defRPr sz="1350"/>
            </a:lvl3pPr>
            <a:lvl4pPr>
              <a:defRPr sz="135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42925" y="2856344"/>
            <a:ext cx="2891790" cy="3011056"/>
          </a:xfrm>
        </p:spPr>
        <p:txBody>
          <a:bodyPr/>
          <a:lstStyle>
            <a:lvl1pPr marL="0" indent="0">
              <a:lnSpc>
                <a:spcPct val="113000"/>
              </a:lnSpc>
              <a:spcBef>
                <a:spcPts val="0"/>
              </a:spcBef>
              <a:spcAft>
                <a:spcPts val="1125"/>
              </a:spcAft>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92BEA474-078D-4E9B-9B14-09A87B19DC46}" type="datetime1">
              <a:rPr lang="en-US" smtClean="0"/>
              <a:t>2/19/2025</a:t>
            </a:fld>
            <a:endParaRPr lang="en-US" dirty="0"/>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3A98EE3D-8CD1-4C3F-BD1C-C98C9596463C}" type="slidenum">
              <a:rPr lang="en-US" smtClean="0"/>
              <a:pPr/>
              <a:t>‹#›</a:t>
            </a:fld>
            <a:endParaRPr lang="en-US" dirty="0"/>
          </a:p>
        </p:txBody>
      </p:sp>
      <p:sp>
        <p:nvSpPr>
          <p:cNvPr id="9" name="Rectangle 8"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816508973"/>
      </p:ext>
    </p:extLst>
  </p:cSld>
  <p:clrMapOvr>
    <a:masterClrMapping/>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rmAutofit/>
          </a:bodyPr>
          <a:lstStyle>
            <a:lvl1pPr>
              <a:lnSpc>
                <a:spcPct val="84000"/>
              </a:lnSpc>
              <a:defRPr sz="36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4149090" y="1"/>
            <a:ext cx="4994910" cy="6857999"/>
          </a:xfrm>
        </p:spPr>
        <p:txBody>
          <a:bodyPr anchor="t">
            <a:normAutofit/>
          </a:bodyPr>
          <a:lstStyle>
            <a:lvl1pPr marL="0" indent="0">
              <a:buNone/>
              <a:defRPr sz="1500"/>
            </a:lvl1pPr>
            <a:lvl2pPr marL="342900" indent="0">
              <a:buNone/>
              <a:defRPr sz="1500"/>
            </a:lvl2pPr>
            <a:lvl3pPr marL="685800" indent="0">
              <a:buNone/>
              <a:defRPr sz="15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542925" y="2855968"/>
            <a:ext cx="2891790" cy="3011432"/>
          </a:xfrm>
        </p:spPr>
        <p:txBody>
          <a:bodyPr/>
          <a:lstStyle>
            <a:lvl1pPr marL="0" indent="0">
              <a:lnSpc>
                <a:spcPct val="113000"/>
              </a:lnSpc>
              <a:spcBef>
                <a:spcPts val="0"/>
              </a:spcBef>
              <a:spcAft>
                <a:spcPts val="1125"/>
              </a:spcAft>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4907D986-8816-4272-A432-0437A28A9828}" type="datetime1">
              <a:rPr lang="en-US" smtClean="0"/>
              <a:t>2/19/2025</a:t>
            </a:fld>
            <a:endParaRPr lang="en-US" dirty="0"/>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pPr algn="l"/>
            <a:endParaRPr lang="en-US" dirty="0"/>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3A98EE3D-8CD1-4C3F-BD1C-C98C9596463C}" type="slidenum">
              <a:rPr lang="en-US" smtClean="0"/>
              <a:t>‹#›</a:t>
            </a:fld>
            <a:endParaRPr lang="en-US" dirty="0"/>
          </a:p>
        </p:txBody>
      </p:sp>
      <p:sp>
        <p:nvSpPr>
          <p:cNvPr id="9" name="Rectangle 8"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25885897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028700" y="2295526"/>
            <a:ext cx="7200900"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2A279-0833-481D-8C56-F67FD0AC6C50}" type="datetime1">
              <a:rPr lang="en-US" smtClean="0"/>
              <a:t>2/19/2025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27691118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97421" y="624156"/>
            <a:ext cx="1174325"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28700" y="624156"/>
            <a:ext cx="6134731"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587DA83-5663-4C9C-B9AA-0B40A3DAFF81}" type="datetime1">
              <a:rPr lang="en-US" smtClean="0"/>
              <a:t>2/19/2025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5697258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a:t>Click to edit Master title style</a:t>
            </a:r>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FA8BF006-A872-4FBD-BC7A-CF0DF1F168E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4003" r:id="rId1"/>
    <p:sldLayoutId id="2147484004" r:id="rId2"/>
    <p:sldLayoutId id="2147484005" r:id="rId3"/>
    <p:sldLayoutId id="2147484006" r:id="rId4"/>
    <p:sldLayoutId id="2147484007" r:id="rId5"/>
    <p:sldLayoutId id="2147484008" r:id="rId6"/>
    <p:sldLayoutId id="2147484009" r:id="rId7"/>
    <p:sldLayoutId id="2147484010" r:id="rId8"/>
    <p:sldLayoutId id="2147484011" r:id="rId9"/>
    <p:sldLayoutId id="2147484012" r:id="rId10"/>
    <p:sldLayoutId id="2147484013"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2582693"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89689" y="1123838"/>
            <a:ext cx="221061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8861898" y="758952"/>
            <a:ext cx="288036"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2901951" y="864108"/>
            <a:ext cx="54864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96849" y="6356351"/>
            <a:ext cx="2057400" cy="365125"/>
          </a:xfrm>
          <a:prstGeom prst="rect">
            <a:avLst/>
          </a:prstGeom>
        </p:spPr>
        <p:txBody>
          <a:bodyPr vert="horz" lIns="91440" tIns="45720" rIns="91440" bIns="45720" rtlCol="0" anchor="ctr"/>
          <a:lstStyle>
            <a:lvl1pPr algn="l">
              <a:defRPr sz="825">
                <a:solidFill>
                  <a:schemeClr val="tx1">
                    <a:lumMod val="50000"/>
                    <a:lumOff val="50000"/>
                  </a:schemeClr>
                </a:solidFill>
              </a:defRPr>
            </a:lvl1pPr>
          </a:lstStyle>
          <a:p>
            <a:fld id="{005060D6-CBB1-6E45-B647-190BB5422E5D}" type="datetimeFigureOut">
              <a:rPr lang="en-US" smtClean="0"/>
              <a:t>2/19/2025</a:t>
            </a:fld>
            <a:endParaRPr lang="en-US"/>
          </a:p>
        </p:txBody>
      </p:sp>
      <p:sp>
        <p:nvSpPr>
          <p:cNvPr id="5" name="Footer Placeholder 4"/>
          <p:cNvSpPr>
            <a:spLocks noGrp="1"/>
          </p:cNvSpPr>
          <p:nvPr>
            <p:ph type="ftr" sz="quarter" idx="3"/>
          </p:nvPr>
        </p:nvSpPr>
        <p:spPr>
          <a:xfrm>
            <a:off x="2901951" y="6356351"/>
            <a:ext cx="4433638" cy="365125"/>
          </a:xfrm>
          <a:prstGeom prst="rect">
            <a:avLst/>
          </a:prstGeom>
        </p:spPr>
        <p:txBody>
          <a:bodyPr vert="horz" lIns="91440" tIns="45720" rIns="91440" bIns="45720" rtlCol="0" anchor="ctr"/>
          <a:lstStyle>
            <a:lvl1pPr algn="l">
              <a:defRPr sz="825">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7975602" y="6356351"/>
            <a:ext cx="1148195" cy="365125"/>
          </a:xfrm>
          <a:prstGeom prst="rect">
            <a:avLst/>
          </a:prstGeom>
        </p:spPr>
        <p:txBody>
          <a:bodyPr vert="horz" lIns="91440" tIns="45720" rIns="91440" bIns="45720" rtlCol="0" anchor="ctr"/>
          <a:lstStyle>
            <a:lvl1pPr algn="r">
              <a:defRPr sz="900" b="1">
                <a:solidFill>
                  <a:schemeClr val="accent1"/>
                </a:solidFill>
              </a:defRPr>
            </a:lvl1pPr>
          </a:lstStyle>
          <a:p>
            <a:fld id="{EFCD7819-02E8-4B47-B588-E6E88015A92D}" type="slidenum">
              <a:rPr lang="en-US" smtClean="0"/>
              <a:t>‹#›</a:t>
            </a:fld>
            <a:endParaRPr lang="en-US"/>
          </a:p>
        </p:txBody>
      </p:sp>
    </p:spTree>
    <p:extLst>
      <p:ext uri="{BB962C8B-B14F-4D97-AF65-F5344CB8AC3E}">
        <p14:creationId xmlns:p14="http://schemas.microsoft.com/office/powerpoint/2010/main" val="1284052722"/>
      </p:ext>
    </p:extLst>
  </p:cSld>
  <p:clrMap bg1="lt1" tx1="dk1" bg2="lt2" tx2="dk2" accent1="accent1" accent2="accent2" accent3="accent3" accent4="accent4" accent5="accent5" accent6="accent6" hlink="hlink" folHlink="folHlink"/>
  <p:sldLayoutIdLst>
    <p:sldLayoutId id="2147484087" r:id="rId1"/>
    <p:sldLayoutId id="2147484088" r:id="rId2"/>
    <p:sldLayoutId id="2147484089" r:id="rId3"/>
    <p:sldLayoutId id="2147484090" r:id="rId4"/>
    <p:sldLayoutId id="2147484091" r:id="rId5"/>
    <p:sldLayoutId id="2147484092" r:id="rId6"/>
    <p:sldLayoutId id="2147484093" r:id="rId7"/>
    <p:sldLayoutId id="2147484094" r:id="rId8"/>
    <p:sldLayoutId id="2147484095" r:id="rId9"/>
    <p:sldLayoutId id="2147484096" r:id="rId10"/>
    <p:sldLayoutId id="2147484097" r:id="rId11"/>
  </p:sldLayoutIdLst>
  <p:txStyles>
    <p:titleStyle>
      <a:lvl1pPr algn="l" defTabSz="685800" rtl="0" eaLnBrk="1" latinLnBrk="0" hangingPunct="1">
        <a:lnSpc>
          <a:spcPct val="90000"/>
        </a:lnSpc>
        <a:spcBef>
          <a:spcPct val="0"/>
        </a:spcBef>
        <a:buNone/>
        <a:defRPr sz="2700" kern="1200" spc="-45" baseline="0">
          <a:solidFill>
            <a:srgbClr val="FFFFFF"/>
          </a:solidFill>
          <a:latin typeface="+mj-lt"/>
          <a:ea typeface="+mj-ea"/>
          <a:cs typeface="+mj-cs"/>
        </a:defRPr>
      </a:lvl1pPr>
    </p:titleStyle>
    <p:bodyStyle>
      <a:lvl1pPr marL="137160" indent="-137160" algn="l" defTabSz="685800" rtl="0" eaLnBrk="1" latinLnBrk="0" hangingPunct="1">
        <a:lnSpc>
          <a:spcPct val="90000"/>
        </a:lnSpc>
        <a:spcBef>
          <a:spcPts val="900"/>
        </a:spcBef>
        <a:buClr>
          <a:schemeClr val="accent1"/>
        </a:buClr>
        <a:buFont typeface="Wingdings 2" pitchFamily="18" charset="2"/>
        <a:buChar char=""/>
        <a:defRPr sz="1500" kern="1200">
          <a:solidFill>
            <a:schemeClr val="tx1">
              <a:lumMod val="65000"/>
              <a:lumOff val="35000"/>
            </a:schemeClr>
          </a:solidFill>
          <a:latin typeface="+mn-lt"/>
          <a:ea typeface="+mn-ea"/>
          <a:cs typeface="+mn-cs"/>
        </a:defRPr>
      </a:lvl1pPr>
      <a:lvl2pPr marL="514350" indent="-137160" algn="l" defTabSz="685800" rtl="0" eaLnBrk="1" latinLnBrk="0" hangingPunct="1">
        <a:lnSpc>
          <a:spcPct val="90000"/>
        </a:lnSpc>
        <a:spcBef>
          <a:spcPts val="188"/>
        </a:spcBef>
        <a:spcAft>
          <a:spcPts val="188"/>
        </a:spcAft>
        <a:buClr>
          <a:schemeClr val="accent1"/>
        </a:buClr>
        <a:buFont typeface="Wingdings 2" pitchFamily="18" charset="2"/>
        <a:buChar char=""/>
        <a:defRPr sz="1350" kern="1200">
          <a:solidFill>
            <a:schemeClr val="tx1">
              <a:lumMod val="65000"/>
              <a:lumOff val="35000"/>
            </a:schemeClr>
          </a:solidFill>
          <a:latin typeface="+mn-lt"/>
          <a:ea typeface="+mn-ea"/>
          <a:cs typeface="+mn-cs"/>
        </a:defRPr>
      </a:lvl2pPr>
      <a:lvl3pPr marL="857250" indent="-137160" algn="l" defTabSz="685800" rtl="0" eaLnBrk="1" latinLnBrk="0" hangingPunct="1">
        <a:lnSpc>
          <a:spcPct val="90000"/>
        </a:lnSpc>
        <a:spcBef>
          <a:spcPts val="188"/>
        </a:spcBef>
        <a:spcAft>
          <a:spcPts val="188"/>
        </a:spcAft>
        <a:buClr>
          <a:schemeClr val="accent1"/>
        </a:buClr>
        <a:buFont typeface="Wingdings 2" pitchFamily="18" charset="2"/>
        <a:buChar char=""/>
        <a:defRPr sz="1200" kern="1200">
          <a:solidFill>
            <a:schemeClr val="tx1">
              <a:lumMod val="65000"/>
              <a:lumOff val="35000"/>
            </a:schemeClr>
          </a:solidFill>
          <a:latin typeface="+mn-lt"/>
          <a:ea typeface="+mn-ea"/>
          <a:cs typeface="+mn-cs"/>
        </a:defRPr>
      </a:lvl3pPr>
      <a:lvl4pPr marL="1200150" indent="-137160" algn="l" defTabSz="685800" rtl="0" eaLnBrk="1" latinLnBrk="0" hangingPunct="1">
        <a:lnSpc>
          <a:spcPct val="90000"/>
        </a:lnSpc>
        <a:spcBef>
          <a:spcPts val="188"/>
        </a:spcBef>
        <a:spcAft>
          <a:spcPts val="188"/>
        </a:spcAft>
        <a:buClr>
          <a:schemeClr val="accent1"/>
        </a:buClr>
        <a:buFont typeface="Wingdings 2" pitchFamily="18" charset="2"/>
        <a:buChar char=""/>
        <a:defRPr sz="1050" kern="1200">
          <a:solidFill>
            <a:schemeClr val="tx1">
              <a:lumMod val="65000"/>
              <a:lumOff val="35000"/>
            </a:schemeClr>
          </a:solidFill>
          <a:latin typeface="+mn-lt"/>
          <a:ea typeface="+mn-ea"/>
          <a:cs typeface="+mn-cs"/>
        </a:defRPr>
      </a:lvl4pPr>
      <a:lvl5pPr marL="1543050" indent="-137160" algn="l" defTabSz="685800" rtl="0" eaLnBrk="1" latinLnBrk="0" hangingPunct="1">
        <a:lnSpc>
          <a:spcPct val="90000"/>
        </a:lnSpc>
        <a:spcBef>
          <a:spcPts val="188"/>
        </a:spcBef>
        <a:spcAft>
          <a:spcPts val="188"/>
        </a:spcAft>
        <a:buClr>
          <a:schemeClr val="accent1"/>
        </a:buClr>
        <a:buFont typeface="Wingdings 2" pitchFamily="18" charset="2"/>
        <a:buChar char=""/>
        <a:defRPr sz="1050" kern="1200">
          <a:solidFill>
            <a:schemeClr val="tx1">
              <a:lumMod val="65000"/>
              <a:lumOff val="35000"/>
            </a:schemeClr>
          </a:solidFill>
          <a:latin typeface="+mn-lt"/>
          <a:ea typeface="+mn-ea"/>
          <a:cs typeface="+mn-cs"/>
        </a:defRPr>
      </a:lvl5pPr>
      <a:lvl6pPr marL="1885950" indent="-171450" algn="l" defTabSz="685800" rtl="0" eaLnBrk="1" latinLnBrk="0" hangingPunct="1">
        <a:lnSpc>
          <a:spcPct val="90000"/>
        </a:lnSpc>
        <a:spcBef>
          <a:spcPts val="188"/>
        </a:spcBef>
        <a:spcAft>
          <a:spcPts val="188"/>
        </a:spcAft>
        <a:buClr>
          <a:schemeClr val="accent1"/>
        </a:buClr>
        <a:buFont typeface="Wingdings 2" pitchFamily="18" charset="2"/>
        <a:buChar char=""/>
        <a:defRPr sz="1050" kern="1200">
          <a:solidFill>
            <a:schemeClr val="tx1">
              <a:lumMod val="65000"/>
              <a:lumOff val="35000"/>
            </a:schemeClr>
          </a:solidFill>
          <a:latin typeface="+mn-lt"/>
          <a:ea typeface="+mn-ea"/>
          <a:cs typeface="+mn-cs"/>
        </a:defRPr>
      </a:lvl6pPr>
      <a:lvl7pPr marL="2228850" indent="-171450" algn="l" defTabSz="685800" rtl="0" eaLnBrk="1" latinLnBrk="0" hangingPunct="1">
        <a:lnSpc>
          <a:spcPct val="90000"/>
        </a:lnSpc>
        <a:spcBef>
          <a:spcPts val="188"/>
        </a:spcBef>
        <a:spcAft>
          <a:spcPts val="188"/>
        </a:spcAft>
        <a:buClr>
          <a:schemeClr val="accent1"/>
        </a:buClr>
        <a:buFont typeface="Wingdings 2" pitchFamily="18" charset="2"/>
        <a:buChar char=""/>
        <a:defRPr sz="1050" kern="1200">
          <a:solidFill>
            <a:schemeClr val="tx1">
              <a:lumMod val="65000"/>
              <a:lumOff val="35000"/>
            </a:schemeClr>
          </a:solidFill>
          <a:latin typeface="+mn-lt"/>
          <a:ea typeface="+mn-ea"/>
          <a:cs typeface="+mn-cs"/>
        </a:defRPr>
      </a:lvl7pPr>
      <a:lvl8pPr marL="2571750" indent="-171450" algn="l" defTabSz="685800" rtl="0" eaLnBrk="1" latinLnBrk="0" hangingPunct="1">
        <a:lnSpc>
          <a:spcPct val="90000"/>
        </a:lnSpc>
        <a:spcBef>
          <a:spcPts val="188"/>
        </a:spcBef>
        <a:spcAft>
          <a:spcPts val="188"/>
        </a:spcAft>
        <a:buClr>
          <a:schemeClr val="accent1"/>
        </a:buClr>
        <a:buFont typeface="Wingdings 2" pitchFamily="18" charset="2"/>
        <a:buChar char=""/>
        <a:defRPr sz="1050" kern="1200">
          <a:solidFill>
            <a:schemeClr val="tx1">
              <a:lumMod val="65000"/>
              <a:lumOff val="35000"/>
            </a:schemeClr>
          </a:solidFill>
          <a:latin typeface="+mn-lt"/>
          <a:ea typeface="+mn-ea"/>
          <a:cs typeface="+mn-cs"/>
        </a:defRPr>
      </a:lvl8pPr>
      <a:lvl9pPr marL="2914650" indent="-171450" algn="l" defTabSz="685800" rtl="0" eaLnBrk="1" latinLnBrk="0" hangingPunct="1">
        <a:lnSpc>
          <a:spcPct val="90000"/>
        </a:lnSpc>
        <a:spcBef>
          <a:spcPts val="188"/>
        </a:spcBef>
        <a:spcAft>
          <a:spcPts val="188"/>
        </a:spcAft>
        <a:buClr>
          <a:schemeClr val="accent1"/>
        </a:buClr>
        <a:buFont typeface="Wingdings 2" pitchFamily="18" charset="2"/>
        <a:buChar char=""/>
        <a:defRPr sz="1050" kern="1200">
          <a:solidFill>
            <a:schemeClr val="tx1">
              <a:lumMod val="65000"/>
              <a:lumOff val="3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176022" y="237744"/>
            <a:ext cx="8791956"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800100" y="642594"/>
            <a:ext cx="75438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00100" y="2103120"/>
            <a:ext cx="7543800" cy="39319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05740" y="6307672"/>
            <a:ext cx="2057400" cy="274320"/>
          </a:xfrm>
          <a:prstGeom prst="rect">
            <a:avLst/>
          </a:prstGeom>
        </p:spPr>
        <p:txBody>
          <a:bodyPr vert="horz" lIns="91440" tIns="45720" rIns="91440" bIns="45720" rtlCol="0" anchor="b"/>
          <a:lstStyle>
            <a:lvl1pPr algn="l">
              <a:defRPr sz="750">
                <a:solidFill>
                  <a:schemeClr val="tx1">
                    <a:lumMod val="75000"/>
                    <a:lumOff val="25000"/>
                  </a:schemeClr>
                </a:solidFill>
              </a:defRPr>
            </a:lvl1pPr>
          </a:lstStyle>
          <a:p>
            <a:pPr defTabSz="342900" eaLnBrk="1" fontAlgn="auto" hangingPunct="1">
              <a:spcBef>
                <a:spcPts val="0"/>
              </a:spcBef>
              <a:spcAft>
                <a:spcPts val="0"/>
              </a:spcAft>
            </a:pPr>
            <a:fld id="{0700AC48-E4FD-0A48-A96F-400D50B93AA2}" type="datetime1">
              <a:rPr lang="en-US" smtClean="0">
                <a:solidFill>
                  <a:prstClr val="black">
                    <a:lumMod val="75000"/>
                    <a:lumOff val="25000"/>
                  </a:prstClr>
                </a:solidFill>
                <a:latin typeface="Century Gothic"/>
              </a:rPr>
              <a:pPr defTabSz="342900" eaLnBrk="1" fontAlgn="auto" hangingPunct="1">
                <a:spcBef>
                  <a:spcPts val="0"/>
                </a:spcBef>
                <a:spcAft>
                  <a:spcPts val="0"/>
                </a:spcAft>
              </a:pPr>
              <a:t>2/19/2025</a:t>
            </a:fld>
            <a:endParaRPr lang="en-US" dirty="0">
              <a:solidFill>
                <a:prstClr val="black">
                  <a:lumMod val="75000"/>
                  <a:lumOff val="25000"/>
                </a:prstClr>
              </a:solidFill>
              <a:latin typeface="Century Gothic"/>
            </a:endParaRPr>
          </a:p>
        </p:txBody>
      </p:sp>
      <p:sp>
        <p:nvSpPr>
          <p:cNvPr id="5" name="Footer Placeholder 4"/>
          <p:cNvSpPr>
            <a:spLocks noGrp="1"/>
          </p:cNvSpPr>
          <p:nvPr>
            <p:ph type="ftr" sz="quarter" idx="3"/>
          </p:nvPr>
        </p:nvSpPr>
        <p:spPr>
          <a:xfrm>
            <a:off x="2617470" y="6307672"/>
            <a:ext cx="3909060" cy="274320"/>
          </a:xfrm>
          <a:prstGeom prst="rect">
            <a:avLst/>
          </a:prstGeom>
        </p:spPr>
        <p:txBody>
          <a:bodyPr vert="horz" lIns="91440" tIns="45720" rIns="91440" bIns="45720" rtlCol="0" anchor="b"/>
          <a:lstStyle>
            <a:lvl1pPr algn="ctr">
              <a:defRPr sz="750">
                <a:solidFill>
                  <a:schemeClr val="tx1">
                    <a:lumMod val="75000"/>
                    <a:lumOff val="25000"/>
                  </a:schemeClr>
                </a:solidFill>
              </a:defRPr>
            </a:lvl1pPr>
          </a:lstStyle>
          <a:p>
            <a:pPr defTabSz="342900" eaLnBrk="1" fontAlgn="auto" hangingPunct="1">
              <a:spcBef>
                <a:spcPts val="0"/>
              </a:spcBef>
              <a:spcAft>
                <a:spcPts val="0"/>
              </a:spcAft>
            </a:pPr>
            <a:r>
              <a:rPr lang="en-US">
                <a:solidFill>
                  <a:prstClr val="black">
                    <a:lumMod val="75000"/>
                    <a:lumOff val="25000"/>
                  </a:prstClr>
                </a:solidFill>
                <a:latin typeface="Century Gothic"/>
              </a:rPr>
              <a:t>Mitsven</a:t>
            </a:r>
            <a:endParaRPr lang="en-US" dirty="0">
              <a:solidFill>
                <a:prstClr val="black">
                  <a:lumMod val="75000"/>
                  <a:lumOff val="25000"/>
                </a:prstClr>
              </a:solidFill>
              <a:latin typeface="Century Gothic"/>
            </a:endParaRPr>
          </a:p>
        </p:txBody>
      </p:sp>
      <p:sp>
        <p:nvSpPr>
          <p:cNvPr id="6" name="Slide Number Placeholder 5"/>
          <p:cNvSpPr>
            <a:spLocks noGrp="1"/>
          </p:cNvSpPr>
          <p:nvPr>
            <p:ph type="sldNum" sz="quarter" idx="4"/>
          </p:nvPr>
        </p:nvSpPr>
        <p:spPr>
          <a:xfrm>
            <a:off x="7852410" y="6307672"/>
            <a:ext cx="1097280" cy="274320"/>
          </a:xfrm>
          <a:prstGeom prst="rect">
            <a:avLst/>
          </a:prstGeom>
        </p:spPr>
        <p:txBody>
          <a:bodyPr vert="horz" lIns="91440" tIns="45720" rIns="91440" bIns="45720" rtlCol="0" anchor="b"/>
          <a:lstStyle>
            <a:lvl1pPr algn="r">
              <a:defRPr sz="750">
                <a:solidFill>
                  <a:schemeClr val="tx1">
                    <a:lumMod val="75000"/>
                    <a:lumOff val="25000"/>
                  </a:schemeClr>
                </a:solidFill>
              </a:defRPr>
            </a:lvl1pPr>
          </a:lstStyle>
          <a:p>
            <a:pPr defTabSz="342900" eaLnBrk="1" fontAlgn="auto" hangingPunct="1">
              <a:spcBef>
                <a:spcPts val="0"/>
              </a:spcBef>
              <a:spcAft>
                <a:spcPts val="0"/>
              </a:spcAft>
            </a:pPr>
            <a:fld id="{4FAB73BC-B049-4115-A692-8D63A059BFB8}" type="slidenum">
              <a:rPr lang="en-US" smtClean="0">
                <a:solidFill>
                  <a:prstClr val="black">
                    <a:lumMod val="75000"/>
                    <a:lumOff val="25000"/>
                  </a:prstClr>
                </a:solidFill>
                <a:latin typeface="Century Gothic"/>
              </a:rPr>
              <a:pPr defTabSz="342900" eaLnBrk="1" fontAlgn="auto" hangingPunct="1">
                <a:spcBef>
                  <a:spcPts val="0"/>
                </a:spcBef>
                <a:spcAft>
                  <a:spcPts val="0"/>
                </a:spcAft>
              </a:pPr>
              <a:t>‹#›</a:t>
            </a:fld>
            <a:endParaRPr lang="en-US" dirty="0">
              <a:solidFill>
                <a:prstClr val="black">
                  <a:lumMod val="75000"/>
                  <a:lumOff val="25000"/>
                </a:prstClr>
              </a:solidFill>
              <a:latin typeface="Century Gothic"/>
            </a:endParaRPr>
          </a:p>
        </p:txBody>
      </p:sp>
    </p:spTree>
    <p:extLst>
      <p:ext uri="{BB962C8B-B14F-4D97-AF65-F5344CB8AC3E}">
        <p14:creationId xmlns:p14="http://schemas.microsoft.com/office/powerpoint/2010/main" val="97044415"/>
      </p:ext>
    </p:extLst>
  </p:cSld>
  <p:clrMap bg1="lt1" tx1="dk1" bg2="lt2" tx2="dk2" accent1="accent1" accent2="accent2" accent3="accent3" accent4="accent4" accent5="accent5" accent6="accent6" hlink="hlink" folHlink="folHlink"/>
  <p:sldLayoutIdLst>
    <p:sldLayoutId id="2147484099" r:id="rId1"/>
    <p:sldLayoutId id="2147484100" r:id="rId2"/>
    <p:sldLayoutId id="2147484101" r:id="rId3"/>
    <p:sldLayoutId id="2147484102" r:id="rId4"/>
    <p:sldLayoutId id="2147484103" r:id="rId5"/>
    <p:sldLayoutId id="2147484104" r:id="rId6"/>
    <p:sldLayoutId id="2147484105" r:id="rId7"/>
    <p:sldLayoutId id="2147484106" r:id="rId8"/>
    <p:sldLayoutId id="2147484107" r:id="rId9"/>
    <p:sldLayoutId id="2147484108" r:id="rId10"/>
    <p:sldLayoutId id="2147484109" r:id="rId11"/>
  </p:sldLayoutIdLst>
  <p:hf sldNum="0" hdr="0" dt="0"/>
  <p:txStyles>
    <p:titleStyle>
      <a:lvl1pPr algn="l" defTabSz="685800" rtl="0" eaLnBrk="1" latinLnBrk="0" hangingPunct="1">
        <a:lnSpc>
          <a:spcPct val="90000"/>
        </a:lnSpc>
        <a:spcBef>
          <a:spcPct val="0"/>
        </a:spcBef>
        <a:buNone/>
        <a:defRPr lang="en-US" sz="3600" kern="1200" cap="none" spc="0" baseline="0" dirty="0">
          <a:solidFill>
            <a:schemeClr val="tx1">
              <a:lumMod val="85000"/>
              <a:lumOff val="15000"/>
            </a:schemeClr>
          </a:solidFill>
          <a:effectLst/>
          <a:latin typeface="+mj-lt"/>
          <a:ea typeface="+mn-ea"/>
          <a:cs typeface="+mn-cs"/>
        </a:defRPr>
      </a:lvl1pPr>
    </p:titleStyle>
    <p:bodyStyle>
      <a:lvl1pPr marL="137160" indent="-137160" algn="l" defTabSz="685800" rtl="0" eaLnBrk="1" latinLnBrk="0" hangingPunct="1">
        <a:lnSpc>
          <a:spcPct val="100000"/>
        </a:lnSpc>
        <a:spcBef>
          <a:spcPts val="675"/>
        </a:spcBef>
        <a:spcAft>
          <a:spcPts val="0"/>
        </a:spcAft>
        <a:buClr>
          <a:schemeClr val="tx1">
            <a:lumMod val="85000"/>
            <a:lumOff val="15000"/>
          </a:schemeClr>
        </a:buClr>
        <a:buFont typeface="Garamond" pitchFamily="18" charset="0"/>
        <a:buChar char="◦"/>
        <a:defRPr sz="1350" kern="1200">
          <a:solidFill>
            <a:schemeClr val="tx1"/>
          </a:solidFill>
          <a:latin typeface="+mn-lt"/>
          <a:ea typeface="+mn-ea"/>
          <a:cs typeface="+mn-cs"/>
        </a:defRPr>
      </a:lvl1pPr>
      <a:lvl2pPr marL="342900" indent="-137160" algn="l" defTabSz="685800" rtl="0" eaLnBrk="1" latinLnBrk="0" hangingPunct="1">
        <a:lnSpc>
          <a:spcPct val="100000"/>
        </a:lnSpc>
        <a:spcBef>
          <a:spcPts val="375"/>
        </a:spcBef>
        <a:buClr>
          <a:schemeClr val="tx1">
            <a:lumMod val="85000"/>
            <a:lumOff val="15000"/>
          </a:schemeClr>
        </a:buClr>
        <a:buFont typeface="Garamond" pitchFamily="18" charset="0"/>
        <a:buChar char="◦"/>
        <a:defRPr sz="1200" kern="1200">
          <a:solidFill>
            <a:schemeClr val="tx1"/>
          </a:solidFill>
          <a:latin typeface="+mn-lt"/>
          <a:ea typeface="+mn-ea"/>
          <a:cs typeface="+mn-cs"/>
        </a:defRPr>
      </a:lvl2pPr>
      <a:lvl3pPr marL="548640" indent="-137160" algn="l" defTabSz="685800" rtl="0" eaLnBrk="1" latinLnBrk="0" hangingPunct="1">
        <a:lnSpc>
          <a:spcPct val="100000"/>
        </a:lnSpc>
        <a:spcBef>
          <a:spcPts val="375"/>
        </a:spcBef>
        <a:buClr>
          <a:schemeClr val="tx1">
            <a:lumMod val="85000"/>
            <a:lumOff val="15000"/>
          </a:schemeClr>
        </a:buClr>
        <a:buFont typeface="Garamond" pitchFamily="18" charset="0"/>
        <a:buChar char="◦"/>
        <a:defRPr sz="1050" kern="1200">
          <a:solidFill>
            <a:schemeClr val="tx1"/>
          </a:solidFill>
          <a:latin typeface="+mn-lt"/>
          <a:ea typeface="+mn-ea"/>
          <a:cs typeface="+mn-cs"/>
        </a:defRPr>
      </a:lvl3pPr>
      <a:lvl4pPr marL="754380" indent="-137160" algn="l" defTabSz="685800" rtl="0" eaLnBrk="1" latinLnBrk="0" hangingPunct="1">
        <a:lnSpc>
          <a:spcPct val="100000"/>
        </a:lnSpc>
        <a:spcBef>
          <a:spcPts val="375"/>
        </a:spcBef>
        <a:buClr>
          <a:schemeClr val="tx1">
            <a:lumMod val="85000"/>
            <a:lumOff val="15000"/>
          </a:schemeClr>
        </a:buClr>
        <a:buFont typeface="Garamond" pitchFamily="18" charset="0"/>
        <a:buChar char="◦"/>
        <a:defRPr sz="1050" kern="1200">
          <a:solidFill>
            <a:schemeClr val="tx1"/>
          </a:solidFill>
          <a:latin typeface="+mn-lt"/>
          <a:ea typeface="+mn-ea"/>
          <a:cs typeface="+mn-cs"/>
        </a:defRPr>
      </a:lvl4pPr>
      <a:lvl5pPr marL="960120" indent="-137160" algn="l" defTabSz="685800" rtl="0" eaLnBrk="1" latinLnBrk="0" hangingPunct="1">
        <a:lnSpc>
          <a:spcPct val="100000"/>
        </a:lnSpc>
        <a:spcBef>
          <a:spcPts val="375"/>
        </a:spcBef>
        <a:buClr>
          <a:schemeClr val="tx1">
            <a:lumMod val="85000"/>
            <a:lumOff val="15000"/>
          </a:schemeClr>
        </a:buClr>
        <a:buFont typeface="Garamond" pitchFamily="18" charset="0"/>
        <a:buChar char="◦"/>
        <a:defRPr sz="1050" kern="1200">
          <a:solidFill>
            <a:schemeClr val="tx1"/>
          </a:solidFill>
          <a:latin typeface="+mn-lt"/>
          <a:ea typeface="+mn-ea"/>
          <a:cs typeface="+mn-cs"/>
        </a:defRPr>
      </a:lvl5pPr>
      <a:lvl6pPr marL="1200000" indent="-171450" algn="l" defTabSz="685800" rtl="0" eaLnBrk="1" latinLnBrk="0" hangingPunct="1">
        <a:lnSpc>
          <a:spcPct val="100000"/>
        </a:lnSpc>
        <a:spcBef>
          <a:spcPts val="375"/>
        </a:spcBef>
        <a:buClr>
          <a:schemeClr val="tx1">
            <a:lumMod val="85000"/>
            <a:lumOff val="15000"/>
          </a:schemeClr>
        </a:buClr>
        <a:buFont typeface="Garamond" pitchFamily="18" charset="0"/>
        <a:buChar char="◦"/>
        <a:defRPr sz="1050" kern="1200">
          <a:solidFill>
            <a:schemeClr val="tx1"/>
          </a:solidFill>
          <a:latin typeface="+mn-lt"/>
          <a:ea typeface="+mn-ea"/>
          <a:cs typeface="+mn-cs"/>
        </a:defRPr>
      </a:lvl6pPr>
      <a:lvl7pPr marL="1425000" indent="-171450" algn="l" defTabSz="685800" rtl="0" eaLnBrk="1" latinLnBrk="0" hangingPunct="1">
        <a:lnSpc>
          <a:spcPct val="100000"/>
        </a:lnSpc>
        <a:spcBef>
          <a:spcPts val="375"/>
        </a:spcBef>
        <a:buClr>
          <a:schemeClr val="tx1">
            <a:lumMod val="85000"/>
            <a:lumOff val="15000"/>
          </a:schemeClr>
        </a:buClr>
        <a:buFont typeface="Garamond" pitchFamily="18" charset="0"/>
        <a:buChar char="◦"/>
        <a:defRPr sz="1050" kern="1200">
          <a:solidFill>
            <a:schemeClr val="tx1"/>
          </a:solidFill>
          <a:latin typeface="+mn-lt"/>
          <a:ea typeface="+mn-ea"/>
          <a:cs typeface="+mn-cs"/>
        </a:defRPr>
      </a:lvl7pPr>
      <a:lvl8pPr marL="1650000" indent="-171450" algn="l" defTabSz="685800" rtl="0" eaLnBrk="1" latinLnBrk="0" hangingPunct="1">
        <a:lnSpc>
          <a:spcPct val="100000"/>
        </a:lnSpc>
        <a:spcBef>
          <a:spcPts val="375"/>
        </a:spcBef>
        <a:buClr>
          <a:schemeClr val="tx1">
            <a:lumMod val="85000"/>
            <a:lumOff val="15000"/>
          </a:schemeClr>
        </a:buClr>
        <a:buFont typeface="Garamond" pitchFamily="18" charset="0"/>
        <a:buChar char="◦"/>
        <a:defRPr sz="1050" kern="1200">
          <a:solidFill>
            <a:schemeClr val="tx1"/>
          </a:solidFill>
          <a:latin typeface="+mn-lt"/>
          <a:ea typeface="+mn-ea"/>
          <a:cs typeface="+mn-cs"/>
        </a:defRPr>
      </a:lvl8pPr>
      <a:lvl9pPr marL="1875000" indent="-171450" algn="l" defTabSz="685800" rtl="0" eaLnBrk="1" latinLnBrk="0" hangingPunct="1">
        <a:lnSpc>
          <a:spcPct val="100000"/>
        </a:lnSpc>
        <a:spcBef>
          <a:spcPts val="375"/>
        </a:spcBef>
        <a:buClr>
          <a:schemeClr val="tx1">
            <a:lumMod val="85000"/>
            <a:lumOff val="15000"/>
          </a:schemeClr>
        </a:buClr>
        <a:buFont typeface="Garamond" pitchFamily="18" charset="0"/>
        <a:buChar char="◦"/>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8700" y="685800"/>
            <a:ext cx="72009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028700" y="2286000"/>
            <a:ext cx="72009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42987" y="6453386"/>
            <a:ext cx="903429" cy="404614"/>
          </a:xfrm>
          <a:prstGeom prst="rect">
            <a:avLst/>
          </a:prstGeom>
        </p:spPr>
        <p:txBody>
          <a:bodyPr vert="horz" lIns="91440" tIns="45720" rIns="91440" bIns="45720" rtlCol="0" anchor="ctr"/>
          <a:lstStyle>
            <a:lvl1pPr algn="l">
              <a:defRPr sz="900" baseline="0">
                <a:solidFill>
                  <a:schemeClr val="tx2"/>
                </a:solidFill>
              </a:defRPr>
            </a:lvl1pPr>
          </a:lstStyle>
          <a:p>
            <a:fld id="{62D6E202-B606-4609-B914-27C9371A1F6D}" type="datetime1">
              <a:rPr lang="en-US" smtClean="0"/>
              <a:t>2/19/2025</a:t>
            </a:fld>
            <a:endParaRPr lang="en-US" dirty="0"/>
          </a:p>
        </p:txBody>
      </p:sp>
      <p:sp>
        <p:nvSpPr>
          <p:cNvPr id="5" name="Footer Placeholder 4"/>
          <p:cNvSpPr>
            <a:spLocks noGrp="1"/>
          </p:cNvSpPr>
          <p:nvPr>
            <p:ph type="ftr" sz="quarter" idx="3"/>
          </p:nvPr>
        </p:nvSpPr>
        <p:spPr>
          <a:xfrm>
            <a:off x="2170173" y="6453386"/>
            <a:ext cx="4710623" cy="404614"/>
          </a:xfrm>
          <a:prstGeom prst="rect">
            <a:avLst/>
          </a:prstGeom>
        </p:spPr>
        <p:txBody>
          <a:bodyPr vert="horz" lIns="91440" tIns="45720" rIns="91440" bIns="45720" rtlCol="0" anchor="ctr"/>
          <a:lstStyle>
            <a:lvl1pPr algn="l">
              <a:defRPr sz="9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7104552" y="6453386"/>
            <a:ext cx="1197219" cy="404614"/>
          </a:xfrm>
          <a:prstGeom prst="rect">
            <a:avLst/>
          </a:prstGeom>
        </p:spPr>
        <p:txBody>
          <a:bodyPr vert="horz" lIns="91440" tIns="45720" rIns="91440" bIns="45720" rtlCol="0" anchor="ctr"/>
          <a:lstStyle>
            <a:lvl1pPr algn="r">
              <a:defRPr sz="900" baseline="0">
                <a:solidFill>
                  <a:schemeClr val="tx2"/>
                </a:solidFill>
              </a:defRPr>
            </a:lvl1pPr>
          </a:lstStyle>
          <a:p>
            <a:fld id="{3A98EE3D-8CD1-4C3F-BD1C-C98C9596463C}" type="slidenum">
              <a:rPr lang="en-US" smtClean="0"/>
              <a:t>‹#›</a:t>
            </a:fld>
            <a:endParaRPr lang="en-US" dirty="0"/>
          </a:p>
        </p:txBody>
      </p:sp>
      <p:sp>
        <p:nvSpPr>
          <p:cNvPr id="9" name="Rectangle 8" title="Side bar"/>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64877921"/>
      </p:ext>
    </p:extLst>
  </p:cSld>
  <p:clrMap bg1="lt1" tx1="dk1" bg2="lt2" tx2="dk2" accent1="accent1" accent2="accent2" accent3="accent3" accent4="accent4" accent5="accent5" accent6="accent6" hlink="hlink" folHlink="folHlink"/>
  <p:sldLayoutIdLst>
    <p:sldLayoutId id="2147484111" r:id="rId1"/>
    <p:sldLayoutId id="2147484112" r:id="rId2"/>
    <p:sldLayoutId id="2147484113" r:id="rId3"/>
    <p:sldLayoutId id="2147484114" r:id="rId4"/>
    <p:sldLayoutId id="2147484115" r:id="rId5"/>
    <p:sldLayoutId id="2147484116" r:id="rId6"/>
    <p:sldLayoutId id="2147484117" r:id="rId7"/>
    <p:sldLayoutId id="2147484118" r:id="rId8"/>
    <p:sldLayoutId id="2147484119" r:id="rId9"/>
    <p:sldLayoutId id="2147484120" r:id="rId10"/>
    <p:sldLayoutId id="2147484121" r:id="rId11"/>
  </p:sldLayoutIdLst>
  <p:hf sldNum="0" hdr="0" ftr="0" dt="0"/>
  <p:txStyles>
    <p:titleStyle>
      <a:lvl1pPr algn="l" defTabSz="685800" rtl="0" eaLnBrk="1" latinLnBrk="0" hangingPunct="1">
        <a:lnSpc>
          <a:spcPct val="89000"/>
        </a:lnSpc>
        <a:spcBef>
          <a:spcPct val="0"/>
        </a:spcBef>
        <a:buNone/>
        <a:defRPr sz="3300" kern="1200" baseline="0">
          <a:solidFill>
            <a:schemeClr val="tx2"/>
          </a:solidFill>
          <a:latin typeface="+mj-lt"/>
          <a:ea typeface="+mj-ea"/>
          <a:cs typeface="+mj-cs"/>
        </a:defRPr>
      </a:lvl1pPr>
    </p:titleStyle>
    <p:bodyStyle>
      <a:lvl1pPr marL="288036" indent="-288036" algn="l" defTabSz="685800" rtl="0" eaLnBrk="1" latinLnBrk="0" hangingPunct="1">
        <a:lnSpc>
          <a:spcPct val="94000"/>
        </a:lnSpc>
        <a:spcBef>
          <a:spcPts val="750"/>
        </a:spcBef>
        <a:spcAft>
          <a:spcPts val="150"/>
        </a:spcAft>
        <a:buFont typeface="Franklin Gothic Book" panose="020B0503020102020204" pitchFamily="34" charset="0"/>
        <a:buChar char="■"/>
        <a:defRPr sz="1500" kern="1200" baseline="0">
          <a:solidFill>
            <a:schemeClr val="tx2"/>
          </a:solidFill>
          <a:latin typeface="+mn-lt"/>
          <a:ea typeface="+mn-ea"/>
          <a:cs typeface="+mn-cs"/>
        </a:defRPr>
      </a:lvl1pPr>
      <a:lvl2pPr marL="6858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500" i="1" kern="1200" baseline="0">
          <a:solidFill>
            <a:schemeClr val="tx2"/>
          </a:solidFill>
          <a:latin typeface="+mn-lt"/>
          <a:ea typeface="+mn-ea"/>
          <a:cs typeface="+mn-cs"/>
        </a:defRPr>
      </a:lvl2pPr>
      <a:lvl3pPr marL="10287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350" kern="1200" baseline="0">
          <a:solidFill>
            <a:schemeClr val="tx2"/>
          </a:solidFill>
          <a:latin typeface="+mn-lt"/>
          <a:ea typeface="+mn-ea"/>
          <a:cs typeface="+mn-cs"/>
        </a:defRPr>
      </a:lvl3pPr>
      <a:lvl4pPr marL="13716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350" i="1" kern="1200" baseline="0">
          <a:solidFill>
            <a:schemeClr val="tx2"/>
          </a:solidFill>
          <a:latin typeface="+mn-lt"/>
          <a:ea typeface="+mn-ea"/>
          <a:cs typeface="+mn-cs"/>
        </a:defRPr>
      </a:lvl4pPr>
      <a:lvl5pPr marL="17145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200" kern="1200" baseline="0">
          <a:solidFill>
            <a:schemeClr val="tx2"/>
          </a:solidFill>
          <a:latin typeface="+mn-lt"/>
          <a:ea typeface="+mn-ea"/>
          <a:cs typeface="+mn-cs"/>
        </a:defRPr>
      </a:lvl5pPr>
      <a:lvl6pPr marL="20574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200" i="1" kern="1200" baseline="0">
          <a:solidFill>
            <a:schemeClr val="tx2"/>
          </a:solidFill>
          <a:latin typeface="+mn-lt"/>
          <a:ea typeface="+mn-ea"/>
          <a:cs typeface="+mn-cs"/>
        </a:defRPr>
      </a:lvl6pPr>
      <a:lvl7pPr marL="24003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050" kern="1200" baseline="0">
          <a:solidFill>
            <a:schemeClr val="tx2"/>
          </a:solidFill>
          <a:latin typeface="+mn-lt"/>
          <a:ea typeface="+mn-ea"/>
          <a:cs typeface="+mn-cs"/>
        </a:defRPr>
      </a:lvl7pPr>
      <a:lvl8pPr marL="27432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050" i="1" kern="1200" baseline="0">
          <a:solidFill>
            <a:schemeClr val="tx2"/>
          </a:solidFill>
          <a:latin typeface="+mn-lt"/>
          <a:ea typeface="+mn-ea"/>
          <a:cs typeface="+mn-cs"/>
        </a:defRPr>
      </a:lvl8pPr>
      <a:lvl9pPr marL="30861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050" kern="1200" baseline="0">
          <a:solidFill>
            <a:schemeClr val="tx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dx.doi.org/10.1523/JNEUROSCI.1206-18.2018"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jpeg"/></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9.emf"/></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www.psy.miami.edu/faculty/dmessinger/c_c/rsrcs/video_audio/oller_infant_sounds.mp3"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5" Type="http://schemas.openxmlformats.org/officeDocument/2006/relationships/image" Target="../media/image25.png"/><Relationship Id="rId4" Type="http://schemas.openxmlformats.org/officeDocument/2006/relationships/notesSlide" Target="../notesSlides/notesSlide27.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5" Type="http://schemas.openxmlformats.org/officeDocument/2006/relationships/image" Target="../media/image25.png"/><Relationship Id="rId4" Type="http://schemas.openxmlformats.org/officeDocument/2006/relationships/notesSlide" Target="../notesSlides/notesSlide2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www.youtube.com/watch?v=_JmA2ClUvUY"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www.wimp.com/babyboys/"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s://na01.safelinks.protection.outlook.com/?url=http://www.indiana.edu/~aviary/baby_vocalizaitons.htm&amp;data=02|01||536c042dd0924ba61b7608d6241967a5|2a144b72f23942d48c0e6f0f17c48e33|0|0|636736088851610240&amp;sdata=oWZSOuyrl50rCtrMzn/Rf3KvsUqw/b14mrkIdMLxXpc%3D&amp;reserved=0" TargetMode="External"/><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7.xml"/><Relationship Id="rId1" Type="http://schemas.openxmlformats.org/officeDocument/2006/relationships/slideLayout" Target="../slideLayouts/slideLayout6.xml"/><Relationship Id="rId5" Type="http://schemas.openxmlformats.org/officeDocument/2006/relationships/image" Target="../media/image34.png"/><Relationship Id="rId4" Type="http://schemas.openxmlformats.org/officeDocument/2006/relationships/image" Target="../media/image33.jpg"/></Relationships>
</file>

<file path=ppt/slides/_rels/slide5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5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6.xml"/><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themeOverride" Target="../theme/themeOverride2.xml"/><Relationship Id="rId5" Type="http://schemas.openxmlformats.org/officeDocument/2006/relationships/image" Target="../media/image45.png"/><Relationship Id="rId4" Type="http://schemas.openxmlformats.org/officeDocument/2006/relationships/image" Target="../media/image44.png"/></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themeOverride" Target="../theme/themeOverride3.xml"/><Relationship Id="rId4" Type="http://schemas.openxmlformats.org/officeDocument/2006/relationships/image" Target="../media/image46.png"/></Relationships>
</file>

<file path=ppt/slides/_rels/slide6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9.xml"/><Relationship Id="rId1" Type="http://schemas.openxmlformats.org/officeDocument/2006/relationships/slideLayout" Target="../slideLayouts/slideLayout24.xml"/><Relationship Id="rId4" Type="http://schemas.openxmlformats.org/officeDocument/2006/relationships/image" Target="../media/image48.png"/></Relationships>
</file>

<file path=ppt/slides/_rels/slide6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7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0.xml"/><Relationship Id="rId1" Type="http://schemas.openxmlformats.org/officeDocument/2006/relationships/slideLayout" Target="../slideLayouts/slideLayout4.xml"/><Relationship Id="rId4" Type="http://schemas.openxmlformats.org/officeDocument/2006/relationships/image" Target="../media/image51.png"/></Relationships>
</file>

<file path=ppt/slides/_rels/slide7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1.xml"/><Relationship Id="rId1" Type="http://schemas.openxmlformats.org/officeDocument/2006/relationships/slideLayout" Target="../slideLayouts/slideLayout13.xml"/><Relationship Id="rId4" Type="http://schemas.openxmlformats.org/officeDocument/2006/relationships/image" Target="../media/image54.png"/></Relationships>
</file>

<file path=ppt/slides/_rels/slide7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2.xml"/><Relationship Id="rId1" Type="http://schemas.openxmlformats.org/officeDocument/2006/relationships/slideLayout" Target="../slideLayouts/slideLayout24.xml"/></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2.xml"/><Relationship Id="rId1" Type="http://schemas.openxmlformats.org/officeDocument/2006/relationships/themeOverride" Target="../theme/themeOverride4.xml"/><Relationship Id="rId4" Type="http://schemas.openxmlformats.org/officeDocument/2006/relationships/image" Target="../media/image43.png"/></Relationships>
</file>

<file path=ppt/slides/_rels/slide7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4.xml"/><Relationship Id="rId1" Type="http://schemas.openxmlformats.org/officeDocument/2006/relationships/slideLayout" Target="../slideLayouts/slideLayout13.xml"/><Relationship Id="rId4" Type="http://schemas.openxmlformats.org/officeDocument/2006/relationships/image" Target="../media/image57.png"/></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6.xml"/><Relationship Id="rId1" Type="http://schemas.openxmlformats.org/officeDocument/2006/relationships/slideLayout" Target="../slideLayouts/slideLayout34.xml"/></Relationships>
</file>

<file path=ppt/slides/_rels/slide7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7.xml"/><Relationship Id="rId1" Type="http://schemas.openxmlformats.org/officeDocument/2006/relationships/slideLayout" Target="../slideLayouts/slideLayout3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8.xml"/><Relationship Id="rId1" Type="http://schemas.openxmlformats.org/officeDocument/2006/relationships/slideLayout" Target="../slideLayouts/slideLayout3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9.xml"/><Relationship Id="rId1" Type="http://schemas.openxmlformats.org/officeDocument/2006/relationships/slideLayout" Target="../slideLayouts/slideLayout35.xml"/></Relationships>
</file>

<file path=ppt/slides/_rels/slide8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0.xml"/><Relationship Id="rId1" Type="http://schemas.openxmlformats.org/officeDocument/2006/relationships/slideLayout" Target="../slideLayouts/slideLayout3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1.xml"/><Relationship Id="rId1" Type="http://schemas.openxmlformats.org/officeDocument/2006/relationships/slideLayout" Target="../slideLayouts/slideLayout35.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2.xml"/><Relationship Id="rId1" Type="http://schemas.openxmlformats.org/officeDocument/2006/relationships/slideLayout" Target="../slideLayouts/slideLayout35.xml"/></Relationships>
</file>

<file path=ppt/slides/_rels/slide8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63.xml"/><Relationship Id="rId1" Type="http://schemas.openxmlformats.org/officeDocument/2006/relationships/slideLayout" Target="../slideLayouts/slideLayout35.xml"/></Relationships>
</file>

<file path=ppt/slides/_rels/slide8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64.xml"/><Relationship Id="rId1" Type="http://schemas.openxmlformats.org/officeDocument/2006/relationships/slideLayout" Target="../slideLayouts/slideLayout35.xml"/></Relationships>
</file>

<file path=ppt/slides/_rels/slide8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35.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6.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5.xml"/><Relationship Id="rId1" Type="http://schemas.openxmlformats.org/officeDocument/2006/relationships/slideLayout" Target="../slideLayouts/slideLayout35.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3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69.xml"/><Relationship Id="rId1" Type="http://schemas.openxmlformats.org/officeDocument/2006/relationships/slideLayout" Target="../slideLayouts/slideLayout2.xml"/><Relationship Id="rId5" Type="http://schemas.openxmlformats.org/officeDocument/2006/relationships/image" Target="../media/image64.png"/><Relationship Id="rId4" Type="http://schemas.openxmlformats.org/officeDocument/2006/relationships/image" Target="../media/image63.png"/></Relationships>
</file>

<file path=ppt/slides/_rels/slide9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70.xml"/><Relationship Id="rId1" Type="http://schemas.openxmlformats.org/officeDocument/2006/relationships/slideLayout" Target="../slideLayouts/slideLayout2.xml"/><Relationship Id="rId4" Type="http://schemas.openxmlformats.org/officeDocument/2006/relationships/image" Target="../media/image66.png"/></Relationships>
</file>

<file path=ppt/slides/_rels/slide9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71.xml"/><Relationship Id="rId1" Type="http://schemas.openxmlformats.org/officeDocument/2006/relationships/slideLayout" Target="../slideLayouts/slideLayout2.xml"/><Relationship Id="rId6" Type="http://schemas.openxmlformats.org/officeDocument/2006/relationships/image" Target="../media/image65.png"/><Relationship Id="rId5" Type="http://schemas.openxmlformats.org/officeDocument/2006/relationships/image" Target="../media/image68.png"/><Relationship Id="rId4" Type="http://schemas.openxmlformats.org/officeDocument/2006/relationships/image" Target="../media/image67.png"/></Relationships>
</file>

<file path=ppt/slides/_rels/slide9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73.xml"/><Relationship Id="rId1" Type="http://schemas.openxmlformats.org/officeDocument/2006/relationships/slideLayout" Target="../slideLayouts/slideLayout2.xml"/><Relationship Id="rId5" Type="http://schemas.openxmlformats.org/officeDocument/2006/relationships/image" Target="../media/image71.png"/><Relationship Id="rId4" Type="http://schemas.openxmlformats.org/officeDocument/2006/relationships/image" Target="../media/image70.png"/></Relationships>
</file>

<file path=ppt/slides/_rels/slide9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hyperlink" Target="http://doi.org/10.1017/S0305000900013817" TargetMode="External"/><Relationship Id="rId2" Type="http://schemas.openxmlformats.org/officeDocument/2006/relationships/hyperlink" Target="https://nyu.databrary.org/volume/44" TargetMode="Externa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82.xml"/><Relationship Id="rId1" Type="http://schemas.openxmlformats.org/officeDocument/2006/relationships/slideLayout" Target="../slideLayouts/slideLayout4.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hyperlink" Target="https://www.youtube.com/watch?v=cSCXMfeo74Q" TargetMode="External"/><Relationship Id="rId2" Type="http://schemas.openxmlformats.org/officeDocument/2006/relationships/notesSlide" Target="../notesSlides/notesSlide87.xml"/><Relationship Id="rId1" Type="http://schemas.openxmlformats.org/officeDocument/2006/relationships/slideLayout" Target="../slideLayouts/slideLayout2.xml"/><Relationship Id="rId4" Type="http://schemas.openxmlformats.org/officeDocument/2006/relationships/hyperlink" Target="http://www.psy.miami.edu/faculty/dmessinger/c_c/rsrcs/rdgs/emot/CurrentDirectionsinPsychologicalScience-2015-Golinkoff-339-44.pdf" TargetMode="Externa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62000" y="1981200"/>
            <a:ext cx="8001000" cy="609600"/>
          </a:xfrm>
        </p:spPr>
        <p:txBody>
          <a:bodyPr>
            <a:noAutofit/>
          </a:bodyPr>
          <a:lstStyle/>
          <a:p>
            <a:pPr algn="ctr"/>
            <a:r>
              <a:rPr lang="en-US" sz="6000" dirty="0"/>
              <a:t>Advanced Developmental Psychology</a:t>
            </a:r>
          </a:p>
        </p:txBody>
      </p:sp>
      <p:sp>
        <p:nvSpPr>
          <p:cNvPr id="2051" name="Rectangle 3"/>
          <p:cNvSpPr>
            <a:spLocks noGrp="1" noChangeArrowheads="1"/>
          </p:cNvSpPr>
          <p:nvPr>
            <p:ph type="subTitle" idx="1"/>
          </p:nvPr>
        </p:nvSpPr>
        <p:spPr>
          <a:xfrm>
            <a:off x="1600200" y="4648200"/>
            <a:ext cx="6400800" cy="1752600"/>
          </a:xfrm>
        </p:spPr>
        <p:txBody>
          <a:bodyPr>
            <a:normAutofit/>
          </a:bodyPr>
          <a:lstStyle/>
          <a:p>
            <a:pPr algn="ctr">
              <a:lnSpc>
                <a:spcPct val="90000"/>
              </a:lnSpc>
            </a:pPr>
            <a:r>
              <a:rPr lang="en-US" sz="2400" dirty="0"/>
              <a:t>Daniel Messinger, PhD</a:t>
            </a:r>
          </a:p>
          <a:p>
            <a:pPr algn="ctr">
              <a:lnSpc>
                <a:spcPct val="90000"/>
              </a:lnSpc>
            </a:pPr>
            <a:r>
              <a:rPr lang="en-US" sz="2400" dirty="0"/>
              <a:t>PSY 620</a:t>
            </a:r>
          </a:p>
        </p:txBody>
      </p:sp>
    </p:spTree>
    <p:extLst>
      <p:ext uri="{BB962C8B-B14F-4D97-AF65-F5344CB8AC3E}">
        <p14:creationId xmlns:p14="http://schemas.microsoft.com/office/powerpoint/2010/main" val="26448839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Rectangle 2"/>
          <p:cNvSpPr>
            <a:spLocks noGrp="1" noChangeArrowheads="1"/>
          </p:cNvSpPr>
          <p:nvPr>
            <p:ph type="title"/>
          </p:nvPr>
        </p:nvSpPr>
        <p:spPr/>
        <p:txBody>
          <a:bodyPr/>
          <a:lstStyle/>
          <a:p>
            <a:r>
              <a:rPr lang="en-US"/>
              <a:t>Domains of Development</a:t>
            </a:r>
          </a:p>
        </p:txBody>
      </p:sp>
      <p:sp>
        <p:nvSpPr>
          <p:cNvPr id="337923" name="Rectangle 3"/>
          <p:cNvSpPr>
            <a:spLocks noGrp="1" noChangeArrowheads="1"/>
          </p:cNvSpPr>
          <p:nvPr>
            <p:ph type="body" idx="4294967295"/>
          </p:nvPr>
        </p:nvSpPr>
        <p:spPr>
          <a:xfrm>
            <a:off x="457200" y="1646237"/>
            <a:ext cx="8229600" cy="4526280"/>
          </a:xfrm>
          <a:prstGeom prst="rect">
            <a:avLst/>
          </a:prstGeom>
        </p:spPr>
        <p:txBody>
          <a:bodyPr/>
          <a:lstStyle/>
          <a:p>
            <a:r>
              <a:rPr lang="en-US"/>
              <a:t>Perception</a:t>
            </a:r>
          </a:p>
          <a:p>
            <a:r>
              <a:rPr lang="en-US"/>
              <a:t>Cognition</a:t>
            </a:r>
          </a:p>
          <a:p>
            <a:r>
              <a:rPr lang="en-US">
                <a:solidFill>
                  <a:srgbClr val="FF0000"/>
                </a:solidFill>
              </a:rPr>
              <a:t>Language </a:t>
            </a:r>
          </a:p>
          <a:p>
            <a:r>
              <a:rPr lang="en-US"/>
              <a:t>Social/Emotional</a:t>
            </a:r>
            <a:endParaRPr lang="en-US">
              <a:solidFill>
                <a:srgbClr val="FF0000"/>
              </a:solidFill>
            </a:endParaRPr>
          </a:p>
        </p:txBody>
      </p:sp>
      <p:pic>
        <p:nvPicPr>
          <p:cNvPr id="337924" name="Picture 4" descr="Bronfenbrenner-systems 1979"/>
          <p:cNvPicPr>
            <a:picLocks noChangeAspect="1" noChangeArrowheads="1"/>
          </p:cNvPicPr>
          <p:nvPr/>
        </p:nvPicPr>
        <p:blipFill>
          <a:blip r:embed="rId3" cstate="print"/>
          <a:srcRect/>
          <a:stretch>
            <a:fillRect/>
          </a:stretch>
        </p:blipFill>
        <p:spPr bwMode="auto">
          <a:xfrm>
            <a:off x="4267200" y="3629025"/>
            <a:ext cx="4267200" cy="2924175"/>
          </a:xfrm>
          <a:prstGeom prst="rect">
            <a:avLst/>
          </a:prstGeom>
          <a:noFill/>
        </p:spPr>
      </p:pic>
      <p:sp>
        <p:nvSpPr>
          <p:cNvPr id="337925" name="Rectangle 5"/>
          <p:cNvSpPr>
            <a:spLocks noChangeArrowheads="1"/>
          </p:cNvSpPr>
          <p:nvPr/>
        </p:nvSpPr>
        <p:spPr bwMode="auto">
          <a:xfrm>
            <a:off x="6172200" y="4978400"/>
            <a:ext cx="457200" cy="457200"/>
          </a:xfrm>
          <a:prstGeom prst="rect">
            <a:avLst/>
          </a:prstGeom>
          <a:noFill/>
          <a:ln w="50800">
            <a:solidFill>
              <a:srgbClr val="FF0000"/>
            </a:solidFill>
            <a:miter lim="800000"/>
            <a:headEnd/>
            <a:tailEnd/>
          </a:ln>
          <a:effectLst/>
        </p:spPr>
        <p:txBody>
          <a:bodyPr wrap="none" anchor="ctr"/>
          <a:lstStyle/>
          <a:p>
            <a:endParaRPr lang="en-US"/>
          </a:p>
        </p:txBody>
      </p:sp>
    </p:spTree>
    <p:extLst>
      <p:ext uri="{BB962C8B-B14F-4D97-AF65-F5344CB8AC3E}">
        <p14:creationId xmlns:p14="http://schemas.microsoft.com/office/powerpoint/2010/main" val="4912934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Overview</a:t>
            </a:r>
          </a:p>
        </p:txBody>
      </p:sp>
      <p:sp>
        <p:nvSpPr>
          <p:cNvPr id="3" name="Content Placeholder 2"/>
          <p:cNvSpPr>
            <a:spLocks noGrp="1"/>
          </p:cNvSpPr>
          <p:nvPr>
            <p:ph idx="1"/>
          </p:nvPr>
        </p:nvSpPr>
        <p:spPr/>
        <p:txBody>
          <a:bodyPr>
            <a:normAutofit fontScale="55000" lnSpcReduction="20000"/>
          </a:bodyPr>
          <a:lstStyle/>
          <a:p>
            <a:r>
              <a:rPr lang="en-US" dirty="0"/>
              <a:t>Definitions (and gestures)</a:t>
            </a:r>
          </a:p>
          <a:p>
            <a:r>
              <a:rPr lang="en-US" dirty="0"/>
              <a:t>Behaviorist vs. nativist</a:t>
            </a:r>
          </a:p>
          <a:p>
            <a:pPr lvl="1"/>
            <a:r>
              <a:rPr lang="en-US" dirty="0"/>
              <a:t>Critiques and data</a:t>
            </a:r>
          </a:p>
          <a:p>
            <a:r>
              <a:rPr lang="en-US" dirty="0"/>
              <a:t>Interactionist</a:t>
            </a:r>
          </a:p>
          <a:p>
            <a:pPr lvl="1"/>
            <a:r>
              <a:rPr lang="en-US" dirty="0"/>
              <a:t>Beginnings</a:t>
            </a:r>
          </a:p>
          <a:p>
            <a:r>
              <a:rPr lang="en-US" dirty="0"/>
              <a:t>Vocal development</a:t>
            </a:r>
          </a:p>
          <a:p>
            <a:pPr lvl="1"/>
            <a:r>
              <a:rPr lang="en-US" dirty="0"/>
              <a:t>Cries</a:t>
            </a:r>
          </a:p>
          <a:p>
            <a:pPr lvl="1"/>
            <a:r>
              <a:rPr lang="en-US" dirty="0"/>
              <a:t>Expansion stage freedom</a:t>
            </a:r>
          </a:p>
          <a:p>
            <a:r>
              <a:rPr lang="en-US" b="1" dirty="0"/>
              <a:t>Borjon</a:t>
            </a:r>
          </a:p>
          <a:p>
            <a:r>
              <a:rPr lang="en-US" dirty="0"/>
              <a:t>Interactive effects on infant vocal production</a:t>
            </a:r>
          </a:p>
          <a:p>
            <a:r>
              <a:rPr lang="en-US" dirty="0"/>
              <a:t>Big data vocalization distinction of ASD</a:t>
            </a:r>
          </a:p>
          <a:p>
            <a:r>
              <a:rPr lang="en-US" dirty="0"/>
              <a:t>Back to interaction: ASD vocal development and interaction</a:t>
            </a:r>
          </a:p>
          <a:p>
            <a:r>
              <a:rPr lang="en-US" dirty="0"/>
              <a:t>Classroom inclusion language learning, the case of phonemes</a:t>
            </a:r>
          </a:p>
          <a:p>
            <a:endParaRPr lang="en-US" dirty="0"/>
          </a:p>
          <a:p>
            <a:r>
              <a:rPr lang="en-US" dirty="0"/>
              <a:t>First word learning</a:t>
            </a:r>
          </a:p>
          <a:p>
            <a:pPr lvl="1"/>
            <a:r>
              <a:rPr lang="en-US" dirty="0"/>
              <a:t>Syntax </a:t>
            </a:r>
          </a:p>
          <a:p>
            <a:pPr lvl="1"/>
            <a:r>
              <a:rPr lang="en-US" dirty="0"/>
              <a:t>Statistics  </a:t>
            </a:r>
          </a:p>
          <a:p>
            <a:r>
              <a:rPr lang="en-US" dirty="0"/>
              <a:t>2 words and MLU</a:t>
            </a:r>
          </a:p>
        </p:txBody>
      </p:sp>
    </p:spTree>
    <p:extLst>
      <p:ext uri="{BB962C8B-B14F-4D97-AF65-F5344CB8AC3E}">
        <p14:creationId xmlns:p14="http://schemas.microsoft.com/office/powerpoint/2010/main" val="28482689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75088-E593-8CA1-B51C-C5812B9DD45C}"/>
              </a:ext>
            </a:extLst>
          </p:cNvPr>
          <p:cNvSpPr>
            <a:spLocks noGrp="1"/>
          </p:cNvSpPr>
          <p:nvPr>
            <p:ph type="title"/>
          </p:nvPr>
        </p:nvSpPr>
        <p:spPr/>
        <p:txBody>
          <a:bodyPr/>
          <a:lstStyle/>
          <a:p>
            <a:r>
              <a:rPr lang="en-US" dirty="0"/>
              <a:t>Poetic summary</a:t>
            </a:r>
          </a:p>
        </p:txBody>
      </p:sp>
      <p:sp>
        <p:nvSpPr>
          <p:cNvPr id="3" name="Content Placeholder 2">
            <a:extLst>
              <a:ext uri="{FF2B5EF4-FFF2-40B4-BE49-F238E27FC236}">
                <a16:creationId xmlns:a16="http://schemas.microsoft.com/office/drawing/2014/main" id="{62CBEF1C-A989-A3A0-589F-2E5E628EC76A}"/>
              </a:ext>
            </a:extLst>
          </p:cNvPr>
          <p:cNvSpPr>
            <a:spLocks noGrp="1"/>
          </p:cNvSpPr>
          <p:nvPr>
            <p:ph idx="1"/>
          </p:nvPr>
        </p:nvSpPr>
        <p:spPr/>
        <p:txBody>
          <a:bodyPr>
            <a:normAutofit fontScale="62500" lnSpcReduction="20000"/>
          </a:bodyPr>
          <a:lstStyle/>
          <a:p>
            <a:pPr>
              <a:spcBef>
                <a:spcPts val="600"/>
              </a:spcBef>
              <a:spcAft>
                <a:spcPts val="600"/>
              </a:spcAft>
            </a:pPr>
            <a:r>
              <a:rPr lang="en-US" b="1" dirty="0"/>
              <a:t>The Words began -- as Whispers do -- In Infant's tender Mind -- A precious Sound -- a Mother's "coo" -- The first of Human Kind </a:t>
            </a:r>
          </a:p>
          <a:p>
            <a:pPr>
              <a:spcBef>
                <a:spcPts val="600"/>
              </a:spcBef>
              <a:spcAft>
                <a:spcPts val="600"/>
              </a:spcAft>
            </a:pPr>
            <a:r>
              <a:rPr lang="en-US" b="1" dirty="0"/>
              <a:t>Then Syllables -- like Morning Dew -- Emerged through practice sweet -- "Ma-ma" and "Da-da" breaking through -- Made Meaning feel complete -</a:t>
            </a:r>
          </a:p>
          <a:p>
            <a:pPr>
              <a:spcBef>
                <a:spcPts val="600"/>
              </a:spcBef>
              <a:spcAft>
                <a:spcPts val="600"/>
              </a:spcAft>
            </a:pPr>
            <a:r>
              <a:rPr lang="en-US" b="1" dirty="0"/>
              <a:t>The Sentences -- at first so small -- grew bolder day by day -- Until Expression's waterfall Found new and wondrous way --</a:t>
            </a:r>
          </a:p>
          <a:p>
            <a:pPr>
              <a:spcBef>
                <a:spcPts val="600"/>
              </a:spcBef>
              <a:spcAft>
                <a:spcPts val="600"/>
              </a:spcAft>
            </a:pPr>
            <a:r>
              <a:rPr lang="en-US" b="1" dirty="0"/>
              <a:t>Grammar's Rules -- like Garden walls -- Give structure to the Voice -- While Vocabulary recalls New words -- to give us Choice --</a:t>
            </a:r>
          </a:p>
          <a:p>
            <a:pPr>
              <a:spcBef>
                <a:spcPts val="600"/>
              </a:spcBef>
              <a:spcAft>
                <a:spcPts val="600"/>
              </a:spcAft>
            </a:pPr>
            <a:r>
              <a:rPr lang="en-US" b="1" dirty="0"/>
              <a:t>Each Stage unfolds -- a Butterfly -- From Nature's perfect Plan -- Till Language blooms -- beneath the Sky -- As only Language can --</a:t>
            </a:r>
          </a:p>
          <a:p>
            <a:pPr>
              <a:spcBef>
                <a:spcPts val="600"/>
              </a:spcBef>
              <a:spcAft>
                <a:spcPts val="600"/>
              </a:spcAft>
            </a:pPr>
            <a:r>
              <a:rPr lang="en-US" b="1" dirty="0"/>
              <a:t>Complex Thoughts -- once locked within -- Now dance upon the Tongue -- The Greatest Gift -- that might have been -- To pass -- from Old -- to Young --</a:t>
            </a:r>
          </a:p>
          <a:p>
            <a:endParaRPr lang="en-US" dirty="0"/>
          </a:p>
        </p:txBody>
      </p:sp>
    </p:spTree>
    <p:extLst>
      <p:ext uri="{BB962C8B-B14F-4D97-AF65-F5344CB8AC3E}">
        <p14:creationId xmlns:p14="http://schemas.microsoft.com/office/powerpoint/2010/main" val="37103875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1026"/>
          <p:cNvSpPr>
            <a:spLocks noGrp="1" noChangeArrowheads="1"/>
          </p:cNvSpPr>
          <p:nvPr>
            <p:ph type="title"/>
          </p:nvPr>
        </p:nvSpPr>
        <p:spPr/>
        <p:txBody>
          <a:bodyPr/>
          <a:lstStyle/>
          <a:p>
            <a:r>
              <a:rPr lang="en-US" altLang="en-US" dirty="0"/>
              <a:t>Gesture to symbol</a:t>
            </a:r>
          </a:p>
        </p:txBody>
      </p:sp>
      <p:sp>
        <p:nvSpPr>
          <p:cNvPr id="28675" name="Rectangle 1027"/>
          <p:cNvSpPr>
            <a:spLocks noGrp="1" noChangeArrowheads="1"/>
          </p:cNvSpPr>
          <p:nvPr>
            <p:ph idx="1"/>
          </p:nvPr>
        </p:nvSpPr>
        <p:spPr bwMode="auto"/>
        <p:txBody>
          <a:bodyPr wrap="square" numCol="1" anchor="t" anchorCtr="0" compatLnSpc="1">
            <a:prstTxWarp prst="textNoShape">
              <a:avLst/>
            </a:prstTxWarp>
          </a:bodyPr>
          <a:lstStyle/>
          <a:p>
            <a:r>
              <a:rPr lang="en-US" altLang="en-US"/>
              <a:t>Gestures</a:t>
            </a:r>
          </a:p>
          <a:p>
            <a:pPr lvl="1"/>
            <a:r>
              <a:rPr lang="en-US" altLang="en-US"/>
              <a:t>Movements with meaning</a:t>
            </a:r>
          </a:p>
          <a:p>
            <a:r>
              <a:rPr lang="en-US" altLang="en-US"/>
              <a:t>Conventional gestures</a:t>
            </a:r>
          </a:p>
          <a:p>
            <a:pPr lvl="1"/>
            <a:r>
              <a:rPr lang="en-US" altLang="en-US"/>
              <a:t>Movements with shared meaning</a:t>
            </a:r>
          </a:p>
          <a:p>
            <a:r>
              <a:rPr lang="en-US" altLang="en-US"/>
              <a:t>Symbols</a:t>
            </a:r>
          </a:p>
          <a:p>
            <a:pPr lvl="1"/>
            <a:r>
              <a:rPr lang="en-US" altLang="en-US"/>
              <a:t>Signs that represent the world</a:t>
            </a:r>
          </a:p>
          <a:p>
            <a:pPr lvl="1"/>
            <a:r>
              <a:rPr lang="en-US" altLang="en-US"/>
              <a:t>Distance between referent object and sign</a:t>
            </a:r>
          </a:p>
          <a:p>
            <a:pPr lvl="1"/>
            <a:r>
              <a:rPr lang="en-US" altLang="en-US"/>
              <a:t>Which can be made with hand or mouth</a:t>
            </a:r>
          </a:p>
        </p:txBody>
      </p:sp>
      <p:sp>
        <p:nvSpPr>
          <p:cNvPr id="28676"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fld id="{661E5D13-82E4-4954-9E4F-0AE2F1C4039F}" type="slidenum">
              <a:rPr lang="en-US" altLang="en-US" sz="1400"/>
              <a:pPr/>
              <a:t>5</a:t>
            </a:fld>
            <a:endParaRPr lang="en-US" altLang="en-US" sz="1400"/>
          </a:p>
        </p:txBody>
      </p:sp>
    </p:spTree>
    <p:extLst>
      <p:ext uri="{BB962C8B-B14F-4D97-AF65-F5344CB8AC3E}">
        <p14:creationId xmlns:p14="http://schemas.microsoft.com/office/powerpoint/2010/main" val="379309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ltLang="en-US"/>
              <a:t>Some definitions </a:t>
            </a:r>
          </a:p>
        </p:txBody>
      </p:sp>
      <p:sp>
        <p:nvSpPr>
          <p:cNvPr id="4099" name="Rectangle 3"/>
          <p:cNvSpPr>
            <a:spLocks noGrp="1" noChangeArrowheads="1"/>
          </p:cNvSpPr>
          <p:nvPr>
            <p:ph type="body" idx="1"/>
          </p:nvPr>
        </p:nvSpPr>
        <p:spPr/>
        <p:txBody>
          <a:bodyPr/>
          <a:lstStyle/>
          <a:p>
            <a:pPr>
              <a:lnSpc>
                <a:spcPct val="90000"/>
              </a:lnSpc>
            </a:pPr>
            <a:r>
              <a:rPr lang="en-US" altLang="en-US" dirty="0"/>
              <a:t>Language - a socially shared code or conventional system for representing concepts through use of arbitrary symbols and the rule governed combinations of those symbols </a:t>
            </a:r>
          </a:p>
          <a:p>
            <a:pPr lvl="1">
              <a:lnSpc>
                <a:spcPct val="90000"/>
              </a:lnSpc>
            </a:pPr>
            <a:r>
              <a:rPr lang="en-US" altLang="en-US" dirty="0"/>
              <a:t>Speech - a verbal means of communicating or conveying meaning</a:t>
            </a:r>
          </a:p>
          <a:p>
            <a:pPr lvl="2">
              <a:lnSpc>
                <a:spcPct val="90000"/>
              </a:lnSpc>
            </a:pPr>
            <a:r>
              <a:rPr lang="en-US" altLang="en-US" dirty="0"/>
              <a:t>Gestural forms of speech</a:t>
            </a:r>
          </a:p>
          <a:p>
            <a:pPr lvl="2">
              <a:lnSpc>
                <a:spcPct val="90000"/>
              </a:lnSpc>
            </a:pPr>
            <a:r>
              <a:rPr lang="en-US" altLang="en-US" dirty="0"/>
              <a:t>Gestural precursors to speech </a:t>
            </a:r>
          </a:p>
        </p:txBody>
      </p:sp>
    </p:spTree>
    <p:extLst>
      <p:ext uri="{BB962C8B-B14F-4D97-AF65-F5344CB8AC3E}">
        <p14:creationId xmlns:p14="http://schemas.microsoft.com/office/powerpoint/2010/main" val="3709472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38946" name="Rectangle 2"/>
          <p:cNvSpPr>
            <a:spLocks noGrp="1" noChangeArrowheads="1"/>
          </p:cNvSpPr>
          <p:nvPr>
            <p:ph type="title"/>
          </p:nvPr>
        </p:nvSpPr>
        <p:spPr/>
        <p:txBody>
          <a:bodyPr/>
          <a:lstStyle/>
          <a:p>
            <a:r>
              <a:rPr lang="en-US"/>
              <a:t>Language Development</a:t>
            </a:r>
          </a:p>
        </p:txBody>
      </p:sp>
      <p:sp>
        <p:nvSpPr>
          <p:cNvPr id="338947" name="Rectangle 3"/>
          <p:cNvSpPr>
            <a:spLocks noGrp="1" noChangeArrowheads="1"/>
          </p:cNvSpPr>
          <p:nvPr>
            <p:ph type="body" idx="4294967295"/>
          </p:nvPr>
        </p:nvSpPr>
        <p:spPr>
          <a:xfrm>
            <a:off x="457200" y="1646237"/>
            <a:ext cx="8229600" cy="4526280"/>
          </a:xfrm>
          <a:prstGeom prst="rect">
            <a:avLst/>
          </a:prstGeom>
        </p:spPr>
        <p:txBody>
          <a:bodyPr>
            <a:normAutofit lnSpcReduction="10000"/>
          </a:bodyPr>
          <a:lstStyle/>
          <a:p>
            <a:pPr>
              <a:lnSpc>
                <a:spcPct val="90000"/>
              </a:lnSpc>
            </a:pPr>
            <a:r>
              <a:rPr lang="en-US" dirty="0"/>
              <a:t>Traditional Theories of Language Development</a:t>
            </a:r>
          </a:p>
          <a:p>
            <a:pPr>
              <a:lnSpc>
                <a:spcPct val="90000"/>
              </a:lnSpc>
              <a:buNone/>
            </a:pPr>
            <a:endParaRPr lang="en-US" dirty="0"/>
          </a:p>
          <a:p>
            <a:pPr>
              <a:lnSpc>
                <a:spcPct val="90000"/>
              </a:lnSpc>
            </a:pPr>
            <a:r>
              <a:rPr lang="en-US" dirty="0"/>
              <a:t>Six dimensions of Language Learning</a:t>
            </a:r>
          </a:p>
          <a:p>
            <a:pPr lvl="1">
              <a:lnSpc>
                <a:spcPct val="90000"/>
              </a:lnSpc>
            </a:pPr>
            <a:r>
              <a:rPr lang="en-US" dirty="0"/>
              <a:t>Audition</a:t>
            </a:r>
          </a:p>
          <a:p>
            <a:pPr lvl="1">
              <a:lnSpc>
                <a:spcPct val="90000"/>
              </a:lnSpc>
            </a:pPr>
            <a:r>
              <a:rPr lang="en-US" dirty="0"/>
              <a:t>Articulation</a:t>
            </a:r>
          </a:p>
          <a:p>
            <a:pPr lvl="1">
              <a:lnSpc>
                <a:spcPct val="90000"/>
              </a:lnSpc>
            </a:pPr>
            <a:r>
              <a:rPr lang="en-US" dirty="0"/>
              <a:t>Words</a:t>
            </a:r>
          </a:p>
          <a:p>
            <a:pPr lvl="1">
              <a:lnSpc>
                <a:spcPct val="90000"/>
              </a:lnSpc>
            </a:pPr>
            <a:r>
              <a:rPr lang="en-US" dirty="0"/>
              <a:t>Grammar</a:t>
            </a:r>
          </a:p>
          <a:p>
            <a:pPr lvl="1">
              <a:lnSpc>
                <a:spcPct val="90000"/>
              </a:lnSpc>
            </a:pPr>
            <a:r>
              <a:rPr lang="en-US" dirty="0"/>
              <a:t>Communication</a:t>
            </a:r>
          </a:p>
          <a:p>
            <a:pPr lvl="1">
              <a:lnSpc>
                <a:spcPct val="90000"/>
              </a:lnSpc>
            </a:pPr>
            <a:r>
              <a:rPr lang="en-US" dirty="0"/>
              <a:t>Literacy</a:t>
            </a:r>
          </a:p>
          <a:p>
            <a:pPr>
              <a:lnSpc>
                <a:spcPct val="90000"/>
              </a:lnSpc>
            </a:pPr>
            <a:endParaRPr lang="en-US" dirty="0"/>
          </a:p>
        </p:txBody>
      </p:sp>
    </p:spTree>
    <p:extLst>
      <p:ext uri="{BB962C8B-B14F-4D97-AF65-F5344CB8AC3E}">
        <p14:creationId xmlns:p14="http://schemas.microsoft.com/office/powerpoint/2010/main" val="35210521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8" name="Rectangle 2"/>
          <p:cNvSpPr>
            <a:spLocks noGrp="1" noChangeArrowheads="1"/>
          </p:cNvSpPr>
          <p:nvPr>
            <p:ph type="title"/>
          </p:nvPr>
        </p:nvSpPr>
        <p:spPr>
          <a:xfrm>
            <a:off x="381000" y="152400"/>
            <a:ext cx="8562975" cy="1143000"/>
          </a:xfrm>
        </p:spPr>
        <p:txBody>
          <a:bodyPr>
            <a:normAutofit fontScale="90000"/>
          </a:bodyPr>
          <a:lstStyle/>
          <a:p>
            <a:pPr algn="ctr"/>
            <a:r>
              <a:rPr lang="en-US" dirty="0"/>
              <a:t>Language Development – </a:t>
            </a:r>
            <a:br>
              <a:rPr lang="en-US" dirty="0"/>
            </a:br>
            <a:r>
              <a:rPr lang="en-US" dirty="0"/>
              <a:t>two perspectives</a:t>
            </a:r>
          </a:p>
        </p:txBody>
      </p:sp>
      <p:sp>
        <p:nvSpPr>
          <p:cNvPr id="439299" name="Rectangle 3"/>
          <p:cNvSpPr>
            <a:spLocks noGrp="1" noChangeArrowheads="1"/>
          </p:cNvSpPr>
          <p:nvPr>
            <p:ph type="body" idx="4294967295"/>
          </p:nvPr>
        </p:nvSpPr>
        <p:spPr>
          <a:xfrm>
            <a:off x="457200" y="1752600"/>
            <a:ext cx="8497888" cy="4114800"/>
          </a:xfrm>
          <a:prstGeom prst="rect">
            <a:avLst/>
          </a:prstGeom>
        </p:spPr>
        <p:txBody>
          <a:bodyPr>
            <a:normAutofit/>
          </a:bodyPr>
          <a:lstStyle/>
          <a:p>
            <a:r>
              <a:rPr lang="en-US" sz="2800" dirty="0"/>
              <a:t>Nativist Perspective (Noam Chomsky)</a:t>
            </a:r>
          </a:p>
          <a:p>
            <a:pPr lvl="1"/>
            <a:r>
              <a:rPr lang="en-US" sz="2400" dirty="0"/>
              <a:t>Language (grammar, sentence organization) too complex to be directly taught or acquired by young child </a:t>
            </a:r>
          </a:p>
          <a:p>
            <a:pPr lvl="2"/>
            <a:r>
              <a:rPr lang="en-US" sz="2000" dirty="0"/>
              <a:t>must be innate</a:t>
            </a:r>
          </a:p>
          <a:p>
            <a:pPr lvl="1"/>
            <a:r>
              <a:rPr lang="en-US" sz="2400" dirty="0"/>
              <a:t>Proposed a Language Acquisition Device (LAD)</a:t>
            </a:r>
          </a:p>
          <a:p>
            <a:r>
              <a:rPr lang="en-US" sz="2800" dirty="0"/>
              <a:t>Behaviorist Perspective</a:t>
            </a:r>
          </a:p>
          <a:p>
            <a:pPr lvl="1"/>
            <a:r>
              <a:rPr lang="en-US" sz="2400" dirty="0"/>
              <a:t>Language acquired via operant conditioning</a:t>
            </a:r>
          </a:p>
          <a:p>
            <a:pPr lvl="1"/>
            <a:r>
              <a:rPr lang="en-US" sz="2400" dirty="0"/>
              <a:t>Enough to explain complexities of language development?</a:t>
            </a:r>
          </a:p>
          <a:p>
            <a:r>
              <a:rPr lang="en-US" sz="2800" dirty="0"/>
              <a:t>Interactionist perspective</a:t>
            </a:r>
          </a:p>
          <a:p>
            <a:pPr lvl="1">
              <a:buNone/>
            </a:pPr>
            <a:endParaRPr lang="en-US" sz="2400" dirty="0"/>
          </a:p>
          <a:p>
            <a:endParaRPr lang="en-US" sz="2800" dirty="0"/>
          </a:p>
          <a:p>
            <a:pPr lvl="1"/>
            <a:endParaRPr lang="en-US" sz="2400" dirty="0"/>
          </a:p>
        </p:txBody>
      </p:sp>
    </p:spTree>
    <p:extLst>
      <p:ext uri="{BB962C8B-B14F-4D97-AF65-F5344CB8AC3E}">
        <p14:creationId xmlns:p14="http://schemas.microsoft.com/office/powerpoint/2010/main" val="42487970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2" name="Rectangle 2"/>
          <p:cNvSpPr>
            <a:spLocks noGrp="1" noChangeArrowheads="1"/>
          </p:cNvSpPr>
          <p:nvPr>
            <p:ph type="title"/>
          </p:nvPr>
        </p:nvSpPr>
        <p:spPr/>
        <p:txBody>
          <a:bodyPr>
            <a:normAutofit fontScale="90000"/>
          </a:bodyPr>
          <a:lstStyle/>
          <a:p>
            <a:r>
              <a:rPr lang="en-US" dirty="0"/>
              <a:t>Evidence for a biological preparedness for language learning</a:t>
            </a:r>
          </a:p>
        </p:txBody>
      </p:sp>
      <p:sp>
        <p:nvSpPr>
          <p:cNvPr id="440323" name="Rectangle 3"/>
          <p:cNvSpPr>
            <a:spLocks noGrp="1" noChangeArrowheads="1"/>
          </p:cNvSpPr>
          <p:nvPr>
            <p:ph type="body" idx="4294967295"/>
          </p:nvPr>
        </p:nvSpPr>
        <p:spPr>
          <a:xfrm>
            <a:off x="457200" y="1646237"/>
            <a:ext cx="8229600" cy="4526280"/>
          </a:xfrm>
          <a:prstGeom prst="rect">
            <a:avLst/>
          </a:prstGeom>
        </p:spPr>
        <p:txBody>
          <a:bodyPr/>
          <a:lstStyle/>
          <a:p>
            <a:pPr marL="1051560" indent="-457200"/>
            <a:r>
              <a:rPr lang="en-US" dirty="0"/>
              <a:t>Cross-cultural similarities in timing and sequence of language milestones</a:t>
            </a:r>
          </a:p>
          <a:p>
            <a:pPr marL="1051560" indent="-457200"/>
            <a:r>
              <a:rPr lang="en-US" dirty="0"/>
              <a:t>Very difficult to teach nonhuman primates language (esp. complex grammatical forms)</a:t>
            </a:r>
          </a:p>
          <a:p>
            <a:pPr marL="1051560" indent="-457200"/>
            <a:r>
              <a:rPr lang="en-US" dirty="0"/>
              <a:t> Specialized language areas in the brain</a:t>
            </a:r>
          </a:p>
          <a:p>
            <a:pPr marL="1051560" indent="-457200"/>
            <a:r>
              <a:rPr lang="en-US" dirty="0"/>
              <a:t> Sensitive periods for language development</a:t>
            </a:r>
          </a:p>
          <a:p>
            <a:pPr marL="1784350" lvl="3" indent="-412750">
              <a:buFontTx/>
              <a:buNone/>
            </a:pPr>
            <a:endParaRPr lang="en-US" dirty="0"/>
          </a:p>
          <a:p>
            <a:pPr marL="660400" indent="-660400"/>
            <a:endParaRPr lang="en-US" dirty="0"/>
          </a:p>
        </p:txBody>
      </p:sp>
    </p:spTree>
    <p:extLst>
      <p:ext uri="{BB962C8B-B14F-4D97-AF65-F5344CB8AC3E}">
        <p14:creationId xmlns:p14="http://schemas.microsoft.com/office/powerpoint/2010/main" val="36330439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6" name="Rectangle 2"/>
          <p:cNvSpPr>
            <a:spLocks noGrp="1" noChangeArrowheads="1"/>
          </p:cNvSpPr>
          <p:nvPr>
            <p:ph type="title"/>
          </p:nvPr>
        </p:nvSpPr>
        <p:spPr/>
        <p:txBody>
          <a:bodyPr>
            <a:normAutofit/>
          </a:bodyPr>
          <a:lstStyle/>
          <a:p>
            <a:pPr marL="660400" indent="-660400"/>
            <a:r>
              <a:rPr lang="en-US" b="0" dirty="0"/>
              <a:t>Criticisms of Chomsky’s model</a:t>
            </a:r>
          </a:p>
        </p:txBody>
      </p:sp>
      <p:sp>
        <p:nvSpPr>
          <p:cNvPr id="441347" name="Rectangle 3"/>
          <p:cNvSpPr>
            <a:spLocks noGrp="1" noChangeArrowheads="1"/>
          </p:cNvSpPr>
          <p:nvPr>
            <p:ph type="body" idx="4294967295"/>
          </p:nvPr>
        </p:nvSpPr>
        <p:spPr>
          <a:xfrm>
            <a:off x="457200" y="1600200"/>
            <a:ext cx="8229600" cy="4525963"/>
          </a:xfrm>
          <a:prstGeom prst="rect">
            <a:avLst/>
          </a:prstGeom>
        </p:spPr>
        <p:txBody>
          <a:bodyPr/>
          <a:lstStyle/>
          <a:p>
            <a:pPr marL="851916" indent="-495300"/>
            <a:r>
              <a:rPr lang="en-US" dirty="0"/>
              <a:t>Language acquisition more gradual and variable than predicted, suggesting greater role of learning</a:t>
            </a:r>
          </a:p>
          <a:p>
            <a:pPr marL="851916" indent="-495300"/>
            <a:r>
              <a:rPr lang="en-US" dirty="0"/>
              <a:t>Hard to localize the LAD at a neural level</a:t>
            </a:r>
          </a:p>
          <a:p>
            <a:pPr marL="356616" indent="0">
              <a:buNone/>
            </a:pPr>
            <a:endParaRPr lang="en-US" dirty="0"/>
          </a:p>
        </p:txBody>
      </p:sp>
      <p:pic>
        <p:nvPicPr>
          <p:cNvPr id="4" name="Content Placeholder 3"/>
          <p:cNvPicPr>
            <a:picLocks noGrp="1" noChangeAspect="1"/>
          </p:cNvPicPr>
          <p:nvPr>
            <p:ph idx="1"/>
          </p:nvPr>
        </p:nvPicPr>
        <p:blipFill rotWithShape="1">
          <a:blip r:embed="rId3"/>
          <a:srcRect t="15554"/>
          <a:stretch/>
        </p:blipFill>
        <p:spPr>
          <a:xfrm>
            <a:off x="164916" y="4343400"/>
            <a:ext cx="8979084" cy="2547395"/>
          </a:xfrm>
          <a:prstGeom prst="rect">
            <a:avLst/>
          </a:prstGeom>
        </p:spPr>
      </p:pic>
    </p:spTree>
    <p:extLst>
      <p:ext uri="{BB962C8B-B14F-4D97-AF65-F5344CB8AC3E}">
        <p14:creationId xmlns:p14="http://schemas.microsoft.com/office/powerpoint/2010/main" val="5228799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But…(ongoing research)</a:t>
            </a:r>
          </a:p>
        </p:txBody>
      </p:sp>
      <p:sp>
        <p:nvSpPr>
          <p:cNvPr id="3" name="Content Placeholder 2"/>
          <p:cNvSpPr>
            <a:spLocks noGrp="1"/>
          </p:cNvSpPr>
          <p:nvPr>
            <p:ph idx="1"/>
          </p:nvPr>
        </p:nvSpPr>
        <p:spPr/>
        <p:txBody>
          <a:bodyPr>
            <a:normAutofit fontScale="92500" lnSpcReduction="10000"/>
          </a:bodyPr>
          <a:lstStyle/>
          <a:p>
            <a:r>
              <a:rPr lang="en-US" dirty="0"/>
              <a:t>"The precentral cortex would represent movements (gestures) of the lips, tongue, palate and larynx, and the higher level cortical areas would represent the phonemes to a greater extent."</a:t>
            </a:r>
          </a:p>
          <a:p>
            <a:pPr lvl="6"/>
            <a:r>
              <a:rPr lang="en-US" dirty="0">
                <a:solidFill>
                  <a:srgbClr val="333333"/>
                </a:solidFill>
                <a:latin typeface="Helvetica Neue"/>
              </a:rPr>
              <a:t>Emily M. </a:t>
            </a:r>
            <a:r>
              <a:rPr lang="en-US" dirty="0" err="1">
                <a:solidFill>
                  <a:srgbClr val="333333"/>
                </a:solidFill>
                <a:latin typeface="Helvetica Neue"/>
              </a:rPr>
              <a:t>Mugler</a:t>
            </a:r>
            <a:r>
              <a:rPr lang="en-US" dirty="0">
                <a:solidFill>
                  <a:srgbClr val="333333"/>
                </a:solidFill>
                <a:latin typeface="Helvetica Neue"/>
              </a:rPr>
              <a:t>, Matthew C. Tate, Karen </a:t>
            </a:r>
            <a:r>
              <a:rPr lang="en-US" dirty="0" err="1">
                <a:solidFill>
                  <a:srgbClr val="333333"/>
                </a:solidFill>
                <a:latin typeface="Helvetica Neue"/>
              </a:rPr>
              <a:t>Livescu</a:t>
            </a:r>
            <a:r>
              <a:rPr lang="en-US" dirty="0">
                <a:solidFill>
                  <a:srgbClr val="333333"/>
                </a:solidFill>
                <a:latin typeface="Helvetica Neue"/>
              </a:rPr>
              <a:t>, Jessica W. </a:t>
            </a:r>
            <a:r>
              <a:rPr lang="en-US" dirty="0" err="1">
                <a:solidFill>
                  <a:srgbClr val="333333"/>
                </a:solidFill>
                <a:latin typeface="Helvetica Neue"/>
              </a:rPr>
              <a:t>Templer</a:t>
            </a:r>
            <a:r>
              <a:rPr lang="en-US" dirty="0">
                <a:solidFill>
                  <a:srgbClr val="333333"/>
                </a:solidFill>
                <a:latin typeface="Helvetica Neue"/>
              </a:rPr>
              <a:t>, Matthew A. </a:t>
            </a:r>
            <a:r>
              <a:rPr lang="en-US" dirty="0" err="1">
                <a:solidFill>
                  <a:srgbClr val="333333"/>
                </a:solidFill>
                <a:latin typeface="Helvetica Neue"/>
              </a:rPr>
              <a:t>Goldrick</a:t>
            </a:r>
            <a:r>
              <a:rPr lang="en-US" dirty="0">
                <a:solidFill>
                  <a:srgbClr val="333333"/>
                </a:solidFill>
                <a:latin typeface="Helvetica Neue"/>
              </a:rPr>
              <a:t>, Marc W. </a:t>
            </a:r>
            <a:r>
              <a:rPr lang="en-US" dirty="0" err="1">
                <a:solidFill>
                  <a:srgbClr val="333333"/>
                </a:solidFill>
                <a:latin typeface="Helvetica Neue"/>
              </a:rPr>
              <a:t>Slutzky</a:t>
            </a:r>
            <a:r>
              <a:rPr lang="en-US" dirty="0">
                <a:solidFill>
                  <a:srgbClr val="333333"/>
                </a:solidFill>
                <a:latin typeface="Helvetica Neue"/>
              </a:rPr>
              <a:t>. </a:t>
            </a:r>
            <a:r>
              <a:rPr lang="en-US" b="1" dirty="0">
                <a:solidFill>
                  <a:srgbClr val="333333"/>
                </a:solidFill>
                <a:latin typeface="Helvetica Neue"/>
              </a:rPr>
              <a:t>Differential Representation of Articulatory Gestures and Phonemes in Precentral and Inferior Frontal Gyri</a:t>
            </a:r>
            <a:r>
              <a:rPr lang="en-US" dirty="0">
                <a:solidFill>
                  <a:srgbClr val="333333"/>
                </a:solidFill>
                <a:latin typeface="Helvetica Neue"/>
              </a:rPr>
              <a:t>. </a:t>
            </a:r>
            <a:r>
              <a:rPr lang="en-US" i="1" dirty="0">
                <a:solidFill>
                  <a:srgbClr val="333333"/>
                </a:solidFill>
                <a:latin typeface="Helvetica Neue"/>
              </a:rPr>
              <a:t>Journal of Neuroscience</a:t>
            </a:r>
            <a:r>
              <a:rPr lang="en-US" dirty="0">
                <a:solidFill>
                  <a:srgbClr val="333333"/>
                </a:solidFill>
                <a:latin typeface="Helvetica Neue"/>
              </a:rPr>
              <a:t>, 2018; DOI: </a:t>
            </a:r>
            <a:r>
              <a:rPr lang="en-US" dirty="0">
                <a:solidFill>
                  <a:srgbClr val="4C7A9F"/>
                </a:solidFill>
                <a:latin typeface="Helvetica Neue"/>
                <a:hlinkClick r:id="rId2"/>
              </a:rPr>
              <a:t>10.1523/JNEUROSCI.1206-18.2018</a:t>
            </a:r>
            <a:endParaRPr lang="en-US" dirty="0">
              <a:solidFill>
                <a:srgbClr val="333333"/>
              </a:solidFill>
              <a:latin typeface="Helvetica Neue"/>
            </a:endParaRPr>
          </a:p>
          <a:p>
            <a:br>
              <a:rPr lang="en-US" dirty="0"/>
            </a:br>
            <a:endParaRPr lang="en-US" dirty="0"/>
          </a:p>
        </p:txBody>
      </p:sp>
    </p:spTree>
    <p:extLst>
      <p:ext uri="{BB962C8B-B14F-4D97-AF65-F5344CB8AC3E}">
        <p14:creationId xmlns:p14="http://schemas.microsoft.com/office/powerpoint/2010/main" val="33078363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C5BAE-3763-29FC-73C0-453E818831C9}"/>
              </a:ext>
            </a:extLst>
          </p:cNvPr>
          <p:cNvSpPr>
            <a:spLocks noGrp="1"/>
          </p:cNvSpPr>
          <p:nvPr>
            <p:ph type="title"/>
          </p:nvPr>
        </p:nvSpPr>
        <p:spPr/>
        <p:txBody>
          <a:bodyPr>
            <a:normAutofit fontScale="90000"/>
          </a:bodyPr>
          <a:lstStyle/>
          <a:p>
            <a:r>
              <a:rPr lang="en-US" dirty="0"/>
              <a:t>A humanized NOVA1 splicing factor alters mouse vocal communications</a:t>
            </a:r>
          </a:p>
        </p:txBody>
      </p:sp>
      <p:sp>
        <p:nvSpPr>
          <p:cNvPr id="3" name="Content Placeholder 2">
            <a:extLst>
              <a:ext uri="{FF2B5EF4-FFF2-40B4-BE49-F238E27FC236}">
                <a16:creationId xmlns:a16="http://schemas.microsoft.com/office/drawing/2014/main" id="{F3854C3A-AAAD-8AC4-EB74-A7C88737A964}"/>
              </a:ext>
            </a:extLst>
          </p:cNvPr>
          <p:cNvSpPr>
            <a:spLocks noGrp="1"/>
          </p:cNvSpPr>
          <p:nvPr>
            <p:ph idx="1"/>
          </p:nvPr>
        </p:nvSpPr>
        <p:spPr/>
        <p:txBody>
          <a:bodyPr>
            <a:normAutofit fontScale="55000" lnSpcReduction="20000"/>
          </a:bodyPr>
          <a:lstStyle/>
          <a:p>
            <a:r>
              <a:rPr lang="en-US" i="1" dirty="0"/>
              <a:t>NOVA1, a neuronal RNA-binding protein expressed in the central nervous system, is essential for survival in mice and normal development in humans</a:t>
            </a:r>
            <a:r>
              <a:rPr lang="en-US" dirty="0"/>
              <a:t>. A single amino acid change (I197V) in NOVA1’s second RNA binding domain is unique to modern humans. To study its physiological effects, we generated mice carrying the human-specific I197V variant (Nova1hu/hu) and analyzed the molecular and behavioral consequences. While the I197V substitution had minimal impact on NOVA1’s RNA binding capacity, it led to specific effects on alternative splicing, and CLIP revealed multiple binding peaks in mouse brain transcripts involved in vocalization. </a:t>
            </a:r>
            <a:r>
              <a:rPr lang="en-US" i="1" dirty="0"/>
              <a:t>These molecular findings were associated with behavioral differences in vocalization patterns in Nova1hu/hu mice as pups and adults.</a:t>
            </a:r>
            <a:r>
              <a:rPr lang="en-US" b="1" dirty="0"/>
              <a:t> Our findings suggest that this human-specific NOVA1 substitution may have been part of an ancient evolutionary selective sweep in a common ancestral population of Homo sapiens, possibly contributing to the development of spoken language through differential RNA regulation during brain development.</a:t>
            </a:r>
          </a:p>
          <a:p>
            <a:r>
              <a:rPr lang="en-US" dirty="0"/>
              <a:t>Nature Communications volume 16, Article number: 1542 (2025).</a:t>
            </a:r>
          </a:p>
          <a:p>
            <a:r>
              <a:rPr lang="en-US" dirty="0"/>
              <a:t> Yoko Tajima, César D. M. Vargas, Keiichi Ito, Wei Wang, Ji-Dung Luo, Jiawei Xing, </a:t>
            </a:r>
            <a:r>
              <a:rPr lang="en-US" dirty="0" err="1"/>
              <a:t>Nurdan</a:t>
            </a:r>
            <a:r>
              <a:rPr lang="en-US" dirty="0"/>
              <a:t> Kuru, Luiz Carlos Machado, Adam </a:t>
            </a:r>
            <a:r>
              <a:rPr lang="en-US" dirty="0" err="1"/>
              <a:t>Siepel</a:t>
            </a:r>
            <a:r>
              <a:rPr lang="en-US" dirty="0"/>
              <a:t>, Thomas S. Carroll, Erich D. Jarvis &amp; Robert B. Darnell </a:t>
            </a:r>
          </a:p>
          <a:p>
            <a:endParaRPr lang="en-US" dirty="0"/>
          </a:p>
        </p:txBody>
      </p:sp>
    </p:spTree>
    <p:extLst>
      <p:ext uri="{BB962C8B-B14F-4D97-AF65-F5344CB8AC3E}">
        <p14:creationId xmlns:p14="http://schemas.microsoft.com/office/powerpoint/2010/main" val="3919564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528B5-E762-65A7-3CAE-5773AEA607D6}"/>
              </a:ext>
            </a:extLst>
          </p:cNvPr>
          <p:cNvSpPr>
            <a:spLocks noGrp="1"/>
          </p:cNvSpPr>
          <p:nvPr>
            <p:ph type="title"/>
          </p:nvPr>
        </p:nvSpPr>
        <p:spPr/>
        <p:txBody>
          <a:bodyPr>
            <a:normAutofit fontScale="90000"/>
          </a:bodyPr>
          <a:lstStyle/>
          <a:p>
            <a:r>
              <a:rPr lang="en-US" dirty="0"/>
              <a:t>Wait, aren’t large language models learning language from scratch</a:t>
            </a:r>
          </a:p>
        </p:txBody>
      </p:sp>
      <p:pic>
        <p:nvPicPr>
          <p:cNvPr id="5" name="Content Placeholder 4">
            <a:extLst>
              <a:ext uri="{FF2B5EF4-FFF2-40B4-BE49-F238E27FC236}">
                <a16:creationId xmlns:a16="http://schemas.microsoft.com/office/drawing/2014/main" id="{0D974FBE-B47C-0066-074F-2EBD10385AC7}"/>
              </a:ext>
            </a:extLst>
          </p:cNvPr>
          <p:cNvPicPr>
            <a:picLocks noGrp="1" noChangeAspect="1"/>
          </p:cNvPicPr>
          <p:nvPr>
            <p:ph idx="1"/>
          </p:nvPr>
        </p:nvPicPr>
        <p:blipFill>
          <a:blip r:embed="rId2"/>
          <a:stretch>
            <a:fillRect/>
          </a:stretch>
        </p:blipFill>
        <p:spPr>
          <a:xfrm>
            <a:off x="152400" y="1600200"/>
            <a:ext cx="5217493" cy="4625975"/>
          </a:xfrm>
        </p:spPr>
      </p:pic>
      <p:pic>
        <p:nvPicPr>
          <p:cNvPr id="7" name="Picture 6">
            <a:extLst>
              <a:ext uri="{FF2B5EF4-FFF2-40B4-BE49-F238E27FC236}">
                <a16:creationId xmlns:a16="http://schemas.microsoft.com/office/drawing/2014/main" id="{700A3D20-3666-9866-FFD9-46BC4655BD60}"/>
              </a:ext>
            </a:extLst>
          </p:cNvPr>
          <p:cNvPicPr>
            <a:picLocks noChangeAspect="1"/>
          </p:cNvPicPr>
          <p:nvPr/>
        </p:nvPicPr>
        <p:blipFill>
          <a:blip r:embed="rId3"/>
          <a:stretch>
            <a:fillRect/>
          </a:stretch>
        </p:blipFill>
        <p:spPr>
          <a:xfrm>
            <a:off x="5486400" y="4876800"/>
            <a:ext cx="3124200" cy="1208300"/>
          </a:xfrm>
          <a:prstGeom prst="rect">
            <a:avLst/>
          </a:prstGeom>
        </p:spPr>
      </p:pic>
      <p:sp>
        <p:nvSpPr>
          <p:cNvPr id="8" name="Title 1">
            <a:extLst>
              <a:ext uri="{FF2B5EF4-FFF2-40B4-BE49-F238E27FC236}">
                <a16:creationId xmlns:a16="http://schemas.microsoft.com/office/drawing/2014/main" id="{494E36F3-F819-6406-7547-3645287D13D0}"/>
              </a:ext>
            </a:extLst>
          </p:cNvPr>
          <p:cNvSpPr txBox="1">
            <a:spLocks/>
          </p:cNvSpPr>
          <p:nvPr/>
        </p:nvSpPr>
        <p:spPr>
          <a:xfrm>
            <a:off x="5791200" y="1600200"/>
            <a:ext cx="2819400" cy="2700528"/>
          </a:xfrm>
          <a:prstGeom prst="rect">
            <a:avLst/>
          </a:prstGeom>
        </p:spPr>
        <p:txBody>
          <a:bodyPr vert="horz" lIns="91440" rIns="45720" rtlCol="0" anchor="ctr">
            <a:normAutofit fontScale="97500" lnSpcReduction="100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a:lstStyle>
          <a:p>
            <a:pPr fontAlgn="auto">
              <a:spcAft>
                <a:spcPts val="0"/>
              </a:spcAft>
            </a:pPr>
            <a:r>
              <a:rPr lang="en-US" dirty="0"/>
              <a:t>Without  dedicated neural structures</a:t>
            </a:r>
          </a:p>
        </p:txBody>
      </p:sp>
    </p:spTree>
    <p:extLst>
      <p:ext uri="{BB962C8B-B14F-4D97-AF65-F5344CB8AC3E}">
        <p14:creationId xmlns:p14="http://schemas.microsoft.com/office/powerpoint/2010/main" val="2853549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EBCD8-6D79-8EB3-3A88-73229F203ADB}"/>
              </a:ext>
            </a:extLst>
          </p:cNvPr>
          <p:cNvSpPr>
            <a:spLocks noGrp="1"/>
          </p:cNvSpPr>
          <p:nvPr>
            <p:ph type="title"/>
          </p:nvPr>
        </p:nvSpPr>
        <p:spPr/>
        <p:txBody>
          <a:bodyPr/>
          <a:lstStyle/>
          <a:p>
            <a:r>
              <a:rPr lang="en-US" dirty="0"/>
              <a:t>Claude wrote this</a:t>
            </a:r>
          </a:p>
        </p:txBody>
      </p:sp>
      <p:pic>
        <p:nvPicPr>
          <p:cNvPr id="6" name="Picture 5">
            <a:extLst>
              <a:ext uri="{FF2B5EF4-FFF2-40B4-BE49-F238E27FC236}">
                <a16:creationId xmlns:a16="http://schemas.microsoft.com/office/drawing/2014/main" id="{0F9B2089-E7BF-E52A-8956-8C6790B0611F}"/>
              </a:ext>
            </a:extLst>
          </p:cNvPr>
          <p:cNvPicPr>
            <a:picLocks noChangeAspect="1"/>
          </p:cNvPicPr>
          <p:nvPr/>
        </p:nvPicPr>
        <p:blipFill rotWithShape="1">
          <a:blip r:embed="rId2"/>
          <a:srcRect l="55834"/>
          <a:stretch/>
        </p:blipFill>
        <p:spPr>
          <a:xfrm>
            <a:off x="10363200" y="2667000"/>
            <a:ext cx="4038600" cy="4922361"/>
          </a:xfrm>
          <a:prstGeom prst="rect">
            <a:avLst/>
          </a:prstGeom>
        </p:spPr>
      </p:pic>
      <p:pic>
        <p:nvPicPr>
          <p:cNvPr id="5" name="Picture 4">
            <a:extLst>
              <a:ext uri="{FF2B5EF4-FFF2-40B4-BE49-F238E27FC236}">
                <a16:creationId xmlns:a16="http://schemas.microsoft.com/office/drawing/2014/main" id="{A2C9D19E-9BEE-F67D-FD32-E548BEE2E93B}"/>
              </a:ext>
            </a:extLst>
          </p:cNvPr>
          <p:cNvPicPr>
            <a:picLocks noChangeAspect="1"/>
          </p:cNvPicPr>
          <p:nvPr/>
        </p:nvPicPr>
        <p:blipFill rotWithShape="1">
          <a:blip r:embed="rId2"/>
          <a:srcRect r="50833" b="89907"/>
          <a:stretch/>
        </p:blipFill>
        <p:spPr>
          <a:xfrm>
            <a:off x="2507120" y="5867400"/>
            <a:ext cx="5874880" cy="649224"/>
          </a:xfrm>
          <a:prstGeom prst="rect">
            <a:avLst/>
          </a:prstGeom>
        </p:spPr>
      </p:pic>
      <p:sp>
        <p:nvSpPr>
          <p:cNvPr id="7" name="Content Placeholder 2">
            <a:extLst>
              <a:ext uri="{FF2B5EF4-FFF2-40B4-BE49-F238E27FC236}">
                <a16:creationId xmlns:a16="http://schemas.microsoft.com/office/drawing/2014/main" id="{727A535C-F053-F48F-F8BD-7578761D61E7}"/>
              </a:ext>
            </a:extLst>
          </p:cNvPr>
          <p:cNvSpPr>
            <a:spLocks noGrp="1"/>
          </p:cNvSpPr>
          <p:nvPr>
            <p:ph idx="1"/>
          </p:nvPr>
        </p:nvSpPr>
        <p:spPr>
          <a:xfrm>
            <a:off x="457200" y="1775191"/>
            <a:ext cx="8229600" cy="4625609"/>
          </a:xfrm>
        </p:spPr>
        <p:txBody>
          <a:bodyPr>
            <a:normAutofit fontScale="62500" lnSpcReduction="20000"/>
          </a:bodyPr>
          <a:lstStyle/>
          <a:p>
            <a:pPr>
              <a:spcBef>
                <a:spcPts val="600"/>
              </a:spcBef>
              <a:spcAft>
                <a:spcPts val="600"/>
              </a:spcAft>
            </a:pPr>
            <a:r>
              <a:rPr lang="en-US" b="1" dirty="0"/>
              <a:t>The Words began -- as Whispers do -- In Infant's tender Mind -- A precious Sound -- a Mother's "coo" -- The first of Human Kind </a:t>
            </a:r>
          </a:p>
          <a:p>
            <a:pPr>
              <a:spcBef>
                <a:spcPts val="600"/>
              </a:spcBef>
              <a:spcAft>
                <a:spcPts val="600"/>
              </a:spcAft>
            </a:pPr>
            <a:r>
              <a:rPr lang="en-US" b="1" dirty="0"/>
              <a:t>Then Syllables -- like Morning Dew -- Emerged through practice sweet -- "Ma-ma" and "Da-da" breaking through -- Made Meaning feel complete -</a:t>
            </a:r>
          </a:p>
          <a:p>
            <a:pPr>
              <a:spcBef>
                <a:spcPts val="600"/>
              </a:spcBef>
              <a:spcAft>
                <a:spcPts val="600"/>
              </a:spcAft>
            </a:pPr>
            <a:r>
              <a:rPr lang="en-US" b="1" dirty="0"/>
              <a:t>The Sentences -- at first so small -- grew bolder day by day -- Until Expression's waterfall Found new and wondrous way --</a:t>
            </a:r>
          </a:p>
          <a:p>
            <a:pPr>
              <a:spcBef>
                <a:spcPts val="600"/>
              </a:spcBef>
              <a:spcAft>
                <a:spcPts val="600"/>
              </a:spcAft>
            </a:pPr>
            <a:r>
              <a:rPr lang="en-US" b="1" dirty="0"/>
              <a:t>Grammar's Rules -- like Garden walls -- Give structure to the Voice -- While Vocabulary recalls New words -- to give us Choice --</a:t>
            </a:r>
          </a:p>
          <a:p>
            <a:pPr>
              <a:spcBef>
                <a:spcPts val="600"/>
              </a:spcBef>
              <a:spcAft>
                <a:spcPts val="600"/>
              </a:spcAft>
            </a:pPr>
            <a:r>
              <a:rPr lang="en-US" b="1" dirty="0"/>
              <a:t>Each Stage unfolds -- a Butterfly -- From Nature's perfect Plan -- Till Language blooms -- beneath the Sky -- As only Language can --</a:t>
            </a:r>
          </a:p>
          <a:p>
            <a:pPr>
              <a:spcBef>
                <a:spcPts val="600"/>
              </a:spcBef>
              <a:spcAft>
                <a:spcPts val="600"/>
              </a:spcAft>
            </a:pPr>
            <a:r>
              <a:rPr lang="en-US" b="1" dirty="0"/>
              <a:t>Complex Thoughts -- once locked within -- Now dance upon the Tongue -- The Greatest Gift -- that might have been -- To pass -- from Old -- to Young --</a:t>
            </a:r>
          </a:p>
          <a:p>
            <a:endParaRPr lang="en-US" dirty="0"/>
          </a:p>
        </p:txBody>
      </p:sp>
    </p:spTree>
    <p:extLst>
      <p:ext uri="{BB962C8B-B14F-4D97-AF65-F5344CB8AC3E}">
        <p14:creationId xmlns:p14="http://schemas.microsoft.com/office/powerpoint/2010/main" val="19133002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68994" name="Rectangle 2"/>
          <p:cNvSpPr>
            <a:spLocks noGrp="1" noChangeArrowheads="1"/>
          </p:cNvSpPr>
          <p:nvPr>
            <p:ph type="title"/>
          </p:nvPr>
        </p:nvSpPr>
        <p:spPr/>
        <p:txBody>
          <a:bodyPr>
            <a:normAutofit fontScale="90000"/>
          </a:bodyPr>
          <a:lstStyle/>
          <a:p>
            <a:pPr algn="ctr"/>
            <a:r>
              <a:rPr lang="en-US" sz="4000" dirty="0"/>
              <a:t>“Distinct cortical areas associated with native and second languages.”</a:t>
            </a:r>
          </a:p>
        </p:txBody>
      </p:sp>
      <p:sp>
        <p:nvSpPr>
          <p:cNvPr id="6" name="TextBox 5"/>
          <p:cNvSpPr txBox="1"/>
          <p:nvPr/>
        </p:nvSpPr>
        <p:spPr>
          <a:xfrm>
            <a:off x="5105400" y="6048441"/>
            <a:ext cx="3142720" cy="369332"/>
          </a:xfrm>
          <a:prstGeom prst="rect">
            <a:avLst/>
          </a:prstGeom>
          <a:noFill/>
        </p:spPr>
        <p:txBody>
          <a:bodyPr wrap="none" rtlCol="0">
            <a:spAutoFit/>
          </a:bodyPr>
          <a:lstStyle/>
          <a:p>
            <a:pPr lvl="2" algn="ctr"/>
            <a:r>
              <a:rPr lang="en-US" dirty="0"/>
              <a:t>LATER LEARNERS</a:t>
            </a: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1999" y="2165612"/>
            <a:ext cx="4750477" cy="36103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p:cNvPicPr>
            <a:picLocks noChangeAspect="1"/>
          </p:cNvPicPr>
          <p:nvPr/>
        </p:nvPicPr>
        <p:blipFill rotWithShape="1">
          <a:blip r:embed="rId4"/>
          <a:srcRect b="77038"/>
          <a:stretch/>
        </p:blipFill>
        <p:spPr>
          <a:xfrm>
            <a:off x="12496800" y="1828800"/>
            <a:ext cx="2202982" cy="455178"/>
          </a:xfrm>
          <a:prstGeom prst="rect">
            <a:avLst/>
          </a:prstGeom>
        </p:spPr>
      </p:pic>
      <p:sp>
        <p:nvSpPr>
          <p:cNvPr id="9" name="TextBox 8"/>
          <p:cNvSpPr txBox="1"/>
          <p:nvPr/>
        </p:nvSpPr>
        <p:spPr>
          <a:xfrm>
            <a:off x="2590800" y="1577190"/>
            <a:ext cx="3811493" cy="1107996"/>
          </a:xfrm>
          <a:prstGeom prst="rect">
            <a:avLst/>
          </a:prstGeom>
          <a:noFill/>
        </p:spPr>
        <p:txBody>
          <a:bodyPr wrap="none" rtlCol="0">
            <a:spAutoFit/>
          </a:bodyPr>
          <a:lstStyle/>
          <a:p>
            <a:r>
              <a:rPr lang="en-US" sz="2400" i="1" dirty="0"/>
              <a:t>Frontal </a:t>
            </a:r>
            <a:r>
              <a:rPr lang="en-US" sz="2400" i="1" dirty="0" err="1"/>
              <a:t>Broca’s</a:t>
            </a:r>
            <a:r>
              <a:rPr lang="en-US" sz="2400" i="1" dirty="0"/>
              <a:t> area</a:t>
            </a:r>
            <a:r>
              <a:rPr lang="en-US" dirty="0"/>
              <a:t> (frontal)</a:t>
            </a:r>
          </a:p>
          <a:p>
            <a:pPr lvl="1"/>
            <a:r>
              <a:rPr lang="en-US" dirty="0"/>
              <a:t>Language production</a:t>
            </a:r>
          </a:p>
          <a:p>
            <a:endParaRPr lang="en-US" sz="2400" i="1" dirty="0"/>
          </a:p>
        </p:txBody>
      </p:sp>
      <p:sp>
        <p:nvSpPr>
          <p:cNvPr id="10" name="TextBox 9"/>
          <p:cNvSpPr txBox="1"/>
          <p:nvPr/>
        </p:nvSpPr>
        <p:spPr>
          <a:xfrm>
            <a:off x="919958" y="6048441"/>
            <a:ext cx="2941831" cy="369332"/>
          </a:xfrm>
          <a:prstGeom prst="rect">
            <a:avLst/>
          </a:prstGeom>
          <a:noFill/>
        </p:spPr>
        <p:txBody>
          <a:bodyPr wrap="none" rtlCol="0">
            <a:spAutoFit/>
          </a:bodyPr>
          <a:lstStyle/>
          <a:p>
            <a:pPr lvl="1" algn="ctr"/>
            <a:r>
              <a:rPr lang="en-US" dirty="0"/>
              <a:t>EARLIER LEARNERS</a:t>
            </a:r>
          </a:p>
        </p:txBody>
      </p:sp>
      <p:pic>
        <p:nvPicPr>
          <p:cNvPr id="11"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3610" y="2246826"/>
            <a:ext cx="5110410" cy="36619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223744" y="6533411"/>
            <a:ext cx="8941476" cy="261610"/>
          </a:xfrm>
          <a:prstGeom prst="rect">
            <a:avLst/>
          </a:prstGeom>
        </p:spPr>
        <p:txBody>
          <a:bodyPr wrap="square">
            <a:spAutoFit/>
          </a:bodyPr>
          <a:lstStyle/>
          <a:p>
            <a:pPr marR="0"/>
            <a:r>
              <a:rPr lang="en-US" sz="1100" dirty="0">
                <a:latin typeface="Segoe UI" panose="020B0502040204020203" pitchFamily="34" charset="0"/>
              </a:rPr>
              <a:t>Kim KHS, </a:t>
            </a:r>
            <a:r>
              <a:rPr lang="en-US" sz="1100" dirty="0" err="1">
                <a:latin typeface="Segoe UI" panose="020B0502040204020203" pitchFamily="34" charset="0"/>
              </a:rPr>
              <a:t>Relkin</a:t>
            </a:r>
            <a:r>
              <a:rPr lang="en-US" sz="1100" dirty="0">
                <a:latin typeface="Segoe UI" panose="020B0502040204020203" pitchFamily="34" charset="0"/>
              </a:rPr>
              <a:t> NR, Lee K-M, Hirsch J: </a:t>
            </a:r>
            <a:r>
              <a:rPr lang="en-US" sz="1100" b="1" dirty="0">
                <a:latin typeface="Segoe UI" panose="020B0502040204020203" pitchFamily="34" charset="0"/>
              </a:rPr>
              <a:t>Distinct cortical areas associated with native and second languages. </a:t>
            </a:r>
            <a:r>
              <a:rPr lang="en-US" sz="1100" b="1" i="1" dirty="0">
                <a:latin typeface="Segoe UI" panose="020B0502040204020203" pitchFamily="34" charset="0"/>
              </a:rPr>
              <a:t>Nature 1997, 388:171-174.</a:t>
            </a:r>
          </a:p>
        </p:txBody>
      </p:sp>
      <p:sp>
        <p:nvSpPr>
          <p:cNvPr id="4" name="Rectangle 3"/>
          <p:cNvSpPr/>
          <p:nvPr/>
        </p:nvSpPr>
        <p:spPr>
          <a:xfrm>
            <a:off x="-413740" y="-508516"/>
            <a:ext cx="4275529" cy="369332"/>
          </a:xfrm>
          <a:prstGeom prst="rect">
            <a:avLst/>
          </a:prstGeom>
        </p:spPr>
        <p:txBody>
          <a:bodyPr wrap="none">
            <a:spAutoFit/>
          </a:bodyPr>
          <a:lstStyle/>
          <a:p>
            <a:pPr algn="ctr"/>
            <a:r>
              <a:rPr lang="en-US" dirty="0"/>
              <a:t>Second language learning and the brain</a:t>
            </a:r>
          </a:p>
        </p:txBody>
      </p:sp>
    </p:spTree>
    <p:extLst>
      <p:ext uri="{BB962C8B-B14F-4D97-AF65-F5344CB8AC3E}">
        <p14:creationId xmlns:p14="http://schemas.microsoft.com/office/powerpoint/2010/main" val="33303701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Little posterior difference in </a:t>
            </a:r>
            <a:r>
              <a:rPr lang="en-US" sz="4800" dirty="0"/>
              <a:t>Wernicke’s area</a:t>
            </a:r>
            <a:endParaRPr lang="en-US" dirty="0"/>
          </a:p>
        </p:txBody>
      </p:sp>
      <p:sp>
        <p:nvSpPr>
          <p:cNvPr id="3" name="Content Placeholder 2"/>
          <p:cNvSpPr>
            <a:spLocks noGrp="1"/>
          </p:cNvSpPr>
          <p:nvPr>
            <p:ph idx="1"/>
          </p:nvPr>
        </p:nvSpPr>
        <p:spPr/>
        <p:txBody>
          <a:bodyPr/>
          <a:lstStyle/>
          <a:p>
            <a:endParaRPr lang="en-US" dirty="0"/>
          </a:p>
        </p:txBody>
      </p:sp>
      <p:sp>
        <p:nvSpPr>
          <p:cNvPr id="4" name="TextBox 3"/>
          <p:cNvSpPr txBox="1"/>
          <p:nvPr/>
        </p:nvSpPr>
        <p:spPr>
          <a:xfrm>
            <a:off x="-3200400" y="4886844"/>
            <a:ext cx="2444900" cy="523220"/>
          </a:xfrm>
          <a:prstGeom prst="rect">
            <a:avLst/>
          </a:prstGeom>
          <a:noFill/>
        </p:spPr>
        <p:txBody>
          <a:bodyPr wrap="none" rtlCol="0">
            <a:spAutoFit/>
          </a:bodyPr>
          <a:lstStyle/>
          <a:p>
            <a:r>
              <a:rPr lang="en-US" sz="2800" dirty="0"/>
              <a:t>Posterior area</a:t>
            </a:r>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1730863"/>
            <a:ext cx="5181600" cy="45643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457200" y="1775191"/>
            <a:ext cx="4572000" cy="646331"/>
          </a:xfrm>
          <a:prstGeom prst="rect">
            <a:avLst/>
          </a:prstGeom>
        </p:spPr>
        <p:txBody>
          <a:bodyPr>
            <a:spAutoFit/>
          </a:bodyPr>
          <a:lstStyle/>
          <a:p>
            <a:r>
              <a:rPr lang="en-US" dirty="0"/>
              <a:t>Wernicke’s area (temporal)</a:t>
            </a:r>
          </a:p>
          <a:p>
            <a:pPr lvl="1"/>
            <a:r>
              <a:rPr lang="en-US" dirty="0"/>
              <a:t>Language comprehension</a:t>
            </a:r>
          </a:p>
        </p:txBody>
      </p:sp>
    </p:spTree>
    <p:extLst>
      <p:ext uri="{BB962C8B-B14F-4D97-AF65-F5344CB8AC3E}">
        <p14:creationId xmlns:p14="http://schemas.microsoft.com/office/powerpoint/2010/main" val="8860318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7554" name="Rectangle 2"/>
          <p:cNvSpPr>
            <a:spLocks noGrp="1" noChangeArrowheads="1"/>
          </p:cNvSpPr>
          <p:nvPr>
            <p:ph type="title"/>
          </p:nvPr>
        </p:nvSpPr>
        <p:spPr/>
        <p:txBody>
          <a:bodyPr/>
          <a:lstStyle/>
          <a:p>
            <a:pPr algn="ctr"/>
            <a:r>
              <a:rPr lang="en-US" dirty="0"/>
              <a:t>Auditory Development</a:t>
            </a:r>
          </a:p>
        </p:txBody>
      </p:sp>
      <p:sp>
        <p:nvSpPr>
          <p:cNvPr id="407555" name="Rectangle 3"/>
          <p:cNvSpPr>
            <a:spLocks noGrp="1" noChangeArrowheads="1"/>
          </p:cNvSpPr>
          <p:nvPr>
            <p:ph type="body" idx="4294967295"/>
          </p:nvPr>
        </p:nvSpPr>
        <p:spPr>
          <a:xfrm>
            <a:off x="457200" y="1646237"/>
            <a:ext cx="8458200" cy="4526280"/>
          </a:xfrm>
          <a:prstGeom prst="rect">
            <a:avLst/>
          </a:prstGeom>
        </p:spPr>
        <p:txBody>
          <a:bodyPr>
            <a:normAutofit/>
          </a:bodyPr>
          <a:lstStyle/>
          <a:p>
            <a:r>
              <a:rPr lang="en-US" dirty="0"/>
              <a:t>At birth audition among best developed senses</a:t>
            </a:r>
          </a:p>
          <a:p>
            <a:pPr lvl="1"/>
            <a:r>
              <a:rPr lang="en-US" dirty="0"/>
              <a:t>Sensitivity to contrasts (e.g., /p/ vs. /b/)</a:t>
            </a:r>
          </a:p>
          <a:p>
            <a:pPr lvl="1"/>
            <a:r>
              <a:rPr lang="en-US" dirty="0"/>
              <a:t>Ability to store auditory sequences</a:t>
            </a:r>
          </a:p>
          <a:p>
            <a:pPr lvl="2"/>
            <a:r>
              <a:rPr lang="en-US" dirty="0"/>
              <a:t>Focus on stressed syllables and syllables immediately  following stressed syllables</a:t>
            </a:r>
          </a:p>
          <a:p>
            <a:pPr lvl="1"/>
            <a:r>
              <a:rPr lang="en-US" dirty="0"/>
              <a:t>Preference for language/voice of mother experienced prenatally</a:t>
            </a:r>
          </a:p>
          <a:p>
            <a:pPr lvl="1">
              <a:buNone/>
            </a:pPr>
            <a:endParaRPr lang="en-US" dirty="0"/>
          </a:p>
          <a:p>
            <a:pPr lvl="2"/>
            <a:r>
              <a:rPr lang="en-US" dirty="0" err="1"/>
              <a:t>DeCasper</a:t>
            </a:r>
            <a:r>
              <a:rPr lang="en-US" dirty="0"/>
              <a:t> &amp; Fifer, 1980</a:t>
            </a:r>
          </a:p>
        </p:txBody>
      </p:sp>
    </p:spTree>
    <p:extLst>
      <p:ext uri="{BB962C8B-B14F-4D97-AF65-F5344CB8AC3E}">
        <p14:creationId xmlns:p14="http://schemas.microsoft.com/office/powerpoint/2010/main" val="28246016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325440" y="381640"/>
            <a:ext cx="8493120" cy="4147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9pPr>
          </a:lstStyle>
          <a:p>
            <a:pPr algn="ctr"/>
            <a:r>
              <a:rPr lang="en-GB" altLang="en-US" sz="1500" b="1">
                <a:latin typeface="Arial" charset="0"/>
              </a:rPr>
              <a:t>(A) Estimated projection of the optodes (channels 1–10: right hemisphere; channels 11–20: left hemisphere) on the brain of a 30 wGA preterm infant (Fig. </a:t>
            </a:r>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80" y="5943504"/>
            <a:ext cx="9106560" cy="94329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1040" y="1313418"/>
            <a:ext cx="7804800" cy="422540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6" name="Text Box 4"/>
          <p:cNvSpPr txBox="1">
            <a:spLocks noChangeArrowheads="1"/>
          </p:cNvSpPr>
          <p:nvPr/>
        </p:nvSpPr>
        <p:spPr bwMode="auto">
          <a:xfrm>
            <a:off x="671040" y="5972308"/>
            <a:ext cx="3918240" cy="2318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1pPr>
            <a:lvl2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2pPr>
            <a:lvl3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3pPr>
            <a:lvl4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4pPr>
            <a:lvl5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9pPr>
          </a:lstStyle>
          <a:p>
            <a:r>
              <a:rPr lang="en-GB" altLang="en-US" sz="1100" b="1">
                <a:latin typeface="Arial" charset="0"/>
              </a:rPr>
              <a:t>Mahmoudzadeh M et al. PNAS 2013;110:4846-4851</a:t>
            </a:r>
          </a:p>
        </p:txBody>
      </p:sp>
      <p:sp>
        <p:nvSpPr>
          <p:cNvPr id="3077" name="Text Box 5"/>
          <p:cNvSpPr txBox="1">
            <a:spLocks noChangeArrowheads="1"/>
          </p:cNvSpPr>
          <p:nvPr/>
        </p:nvSpPr>
        <p:spPr bwMode="auto">
          <a:xfrm>
            <a:off x="97920" y="6613175"/>
            <a:ext cx="4930560" cy="34707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1pPr>
            <a:lvl2pPr>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2pPr>
            <a:lvl3pPr>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3pPr>
            <a:lvl4pPr>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4pPr>
            <a:lvl5pPr>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9pPr>
          </a:lstStyle>
          <a:p>
            <a:r>
              <a:rPr lang="en-GB" altLang="en-US" sz="900">
                <a:latin typeface="Arial" charset="0"/>
              </a:rPr>
              <a:t>©2013 by National Academy of Sciences</a:t>
            </a:r>
          </a:p>
        </p:txBody>
      </p:sp>
      <p:pic>
        <p:nvPicPr>
          <p:cNvPr id="7" name="Picture 6"/>
          <p:cNvPicPr>
            <a:picLocks noChangeAspect="1"/>
          </p:cNvPicPr>
          <p:nvPr/>
        </p:nvPicPr>
        <p:blipFill>
          <a:blip r:embed="rId5"/>
          <a:stretch>
            <a:fillRect/>
          </a:stretch>
        </p:blipFill>
        <p:spPr>
          <a:xfrm>
            <a:off x="-242888" y="-9525"/>
            <a:ext cx="9629775" cy="6877050"/>
          </a:xfrm>
          <a:prstGeom prst="rect">
            <a:avLst/>
          </a:prstGeom>
        </p:spPr>
      </p:pic>
    </p:spTree>
    <p:extLst>
      <p:ext uri="{BB962C8B-B14F-4D97-AF65-F5344CB8AC3E}">
        <p14:creationId xmlns:p14="http://schemas.microsoft.com/office/powerpoint/2010/main" val="349605926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4" name="Rectangle 2"/>
          <p:cNvSpPr>
            <a:spLocks noGrp="1" noChangeArrowheads="1"/>
          </p:cNvSpPr>
          <p:nvPr>
            <p:ph type="title"/>
          </p:nvPr>
        </p:nvSpPr>
        <p:spPr/>
        <p:txBody>
          <a:bodyPr>
            <a:normAutofit fontScale="90000"/>
          </a:bodyPr>
          <a:lstStyle/>
          <a:p>
            <a:pPr algn="ctr"/>
            <a:r>
              <a:rPr lang="en-US" dirty="0"/>
              <a:t>Going young—</a:t>
            </a:r>
            <a:br>
              <a:rPr lang="en-US" dirty="0"/>
            </a:br>
            <a:r>
              <a:rPr lang="en-US" dirty="0"/>
              <a:t>Prenatal sensitivity to language</a:t>
            </a:r>
          </a:p>
        </p:txBody>
      </p:sp>
      <p:sp>
        <p:nvSpPr>
          <p:cNvPr id="407555" name="Rectangle 3"/>
          <p:cNvSpPr>
            <a:spLocks noGrp="1" noChangeArrowheads="1"/>
          </p:cNvSpPr>
          <p:nvPr>
            <p:ph sz="half" idx="1"/>
          </p:nvPr>
        </p:nvSpPr>
        <p:spPr>
          <a:prstGeom prst="rect">
            <a:avLst/>
          </a:prstGeom>
        </p:spPr>
        <p:txBody>
          <a:bodyPr>
            <a:normAutofit/>
          </a:bodyPr>
          <a:lstStyle/>
          <a:p>
            <a:r>
              <a:rPr lang="en-US" dirty="0"/>
              <a:t>Preterm NIRS</a:t>
            </a:r>
          </a:p>
          <a:p>
            <a:r>
              <a:rPr lang="en-US" dirty="0"/>
              <a:t>Able to distinguish</a:t>
            </a:r>
          </a:p>
          <a:p>
            <a:pPr lvl="1"/>
            <a:r>
              <a:rPr lang="en-US" dirty="0"/>
              <a:t>Voice (male vs. female)</a:t>
            </a:r>
          </a:p>
          <a:p>
            <a:pPr lvl="1"/>
            <a:r>
              <a:rPr lang="en-US" dirty="0"/>
              <a:t>Phonemes (/</a:t>
            </a:r>
            <a:r>
              <a:rPr lang="en-US" dirty="0" err="1"/>
              <a:t>ga</a:t>
            </a:r>
            <a:r>
              <a:rPr lang="en-US" dirty="0"/>
              <a:t> and /</a:t>
            </a:r>
            <a:r>
              <a:rPr lang="en-US" dirty="0" err="1"/>
              <a:t>ba</a:t>
            </a:r>
            <a:r>
              <a:rPr lang="en-US" dirty="0"/>
              <a:t>)</a:t>
            </a:r>
          </a:p>
          <a:p>
            <a:pPr lvl="1"/>
            <a:r>
              <a:rPr lang="en-US" dirty="0"/>
              <a:t>Habituation (deviant) design</a:t>
            </a:r>
          </a:p>
          <a:p>
            <a:r>
              <a:rPr lang="en-US" dirty="0"/>
              <a:t>Similar areas of activation as adults during speech processing</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0600" y="1430786"/>
            <a:ext cx="3736390" cy="5310115"/>
          </a:xfrm>
          <a:prstGeom prst="rect">
            <a:avLst/>
          </a:prstGeom>
        </p:spPr>
      </p:pic>
      <p:sp>
        <p:nvSpPr>
          <p:cNvPr id="3" name="TextBox 2"/>
          <p:cNvSpPr txBox="1"/>
          <p:nvPr/>
        </p:nvSpPr>
        <p:spPr>
          <a:xfrm>
            <a:off x="9929" y="6172200"/>
            <a:ext cx="5247871" cy="738664"/>
          </a:xfrm>
          <a:prstGeom prst="rect">
            <a:avLst/>
          </a:prstGeom>
          <a:noFill/>
        </p:spPr>
        <p:txBody>
          <a:bodyPr wrap="square" rtlCol="0">
            <a:spAutoFit/>
          </a:bodyPr>
          <a:lstStyle/>
          <a:p>
            <a:r>
              <a:rPr lang="en-US" sz="1400" dirty="0" err="1"/>
              <a:t>Mahmoudzadeh</a:t>
            </a:r>
            <a:r>
              <a:rPr lang="en-US" sz="1400" dirty="0"/>
              <a:t> et al. Syllabic discrimination in premature human infants prior to complete formation of cortical layers. </a:t>
            </a:r>
            <a:r>
              <a:rPr lang="en-US" sz="1400" i="1" dirty="0"/>
              <a:t>PNAS, 2013, 110:4846-4851.</a:t>
            </a:r>
          </a:p>
        </p:txBody>
      </p:sp>
      <p:sp>
        <p:nvSpPr>
          <p:cNvPr id="6" name="Rectangle 5"/>
          <p:cNvSpPr/>
          <p:nvPr/>
        </p:nvSpPr>
        <p:spPr>
          <a:xfrm rot="5400000">
            <a:off x="6499947" y="4096435"/>
            <a:ext cx="4572000" cy="646331"/>
          </a:xfrm>
          <a:prstGeom prst="rect">
            <a:avLst/>
          </a:prstGeom>
        </p:spPr>
        <p:txBody>
          <a:bodyPr>
            <a:spAutoFit/>
          </a:bodyPr>
          <a:lstStyle/>
          <a:p>
            <a:r>
              <a:rPr lang="en-US" dirty="0"/>
              <a:t>Deviant phoneme (DP), deviant voice (DV), and standard (ST) blocks</a:t>
            </a:r>
          </a:p>
        </p:txBody>
      </p:sp>
      <p:sp>
        <p:nvSpPr>
          <p:cNvPr id="7" name="Text Box 1"/>
          <p:cNvSpPr txBox="1">
            <a:spLocks noChangeArrowheads="1"/>
          </p:cNvSpPr>
          <p:nvPr/>
        </p:nvSpPr>
        <p:spPr bwMode="auto">
          <a:xfrm>
            <a:off x="4191000" y="1452636"/>
            <a:ext cx="5445120" cy="4147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9pPr>
          </a:lstStyle>
          <a:p>
            <a:pPr algn="ctr"/>
            <a:r>
              <a:rPr lang="en-US" sz="1800" dirty="0"/>
              <a:t>change of phoneme (left inferior frontal region)</a:t>
            </a:r>
            <a:endParaRPr lang="en-GB" altLang="en-US" sz="1600" b="1" dirty="0">
              <a:latin typeface="Arial" charset="0"/>
            </a:endParaRPr>
          </a:p>
        </p:txBody>
      </p:sp>
    </p:spTree>
    <p:extLst>
      <p:ext uri="{BB962C8B-B14F-4D97-AF65-F5344CB8AC3E}">
        <p14:creationId xmlns:p14="http://schemas.microsoft.com/office/powerpoint/2010/main" val="24444134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394374" y="2123"/>
            <a:ext cx="8493120" cy="4147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9pPr>
          </a:lstStyle>
          <a:p>
            <a:pPr algn="ctr"/>
            <a:r>
              <a:rPr lang="en-US" dirty="0"/>
              <a:t> Preterm infants discriminate the </a:t>
            </a:r>
            <a:r>
              <a:rPr lang="en-US" b="1" i="1" dirty="0"/>
              <a:t>change of phoneme (DP vs ST) </a:t>
            </a:r>
          </a:p>
          <a:p>
            <a:pPr algn="ctr"/>
            <a:r>
              <a:rPr lang="en-US" dirty="0"/>
              <a:t>(left inferior frontal region)</a:t>
            </a:r>
            <a:endParaRPr lang="en-GB" altLang="en-US" sz="2000" b="1" dirty="0">
              <a:latin typeface="Arial" charset="0"/>
            </a:endParaRPr>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80" y="5943504"/>
            <a:ext cx="9106560" cy="94329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758" y="715034"/>
            <a:ext cx="7447602" cy="553336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6" name="Text Box 4"/>
          <p:cNvSpPr txBox="1">
            <a:spLocks noChangeArrowheads="1"/>
          </p:cNvSpPr>
          <p:nvPr/>
        </p:nvSpPr>
        <p:spPr bwMode="auto">
          <a:xfrm>
            <a:off x="2667000" y="6473903"/>
            <a:ext cx="3918240" cy="2318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1pPr>
            <a:lvl2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2pPr>
            <a:lvl3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3pPr>
            <a:lvl4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4pPr>
            <a:lvl5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9pPr>
          </a:lstStyle>
          <a:p>
            <a:r>
              <a:rPr lang="en-GB" altLang="en-US" sz="1100" b="1" dirty="0" err="1">
                <a:latin typeface="Arial" charset="0"/>
              </a:rPr>
              <a:t>Mahmoudzadeh</a:t>
            </a:r>
            <a:r>
              <a:rPr lang="en-GB" altLang="en-US" sz="1100" b="1" dirty="0">
                <a:latin typeface="Arial" charset="0"/>
              </a:rPr>
              <a:t> M et al. PNAS 2013;110:4846-4851</a:t>
            </a:r>
          </a:p>
        </p:txBody>
      </p:sp>
      <p:sp>
        <p:nvSpPr>
          <p:cNvPr id="3077" name="Text Box 5"/>
          <p:cNvSpPr txBox="1">
            <a:spLocks noChangeArrowheads="1"/>
          </p:cNvSpPr>
          <p:nvPr/>
        </p:nvSpPr>
        <p:spPr bwMode="auto">
          <a:xfrm>
            <a:off x="97920" y="6613175"/>
            <a:ext cx="4930560" cy="34707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1pPr>
            <a:lvl2pPr>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2pPr>
            <a:lvl3pPr>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3pPr>
            <a:lvl4pPr>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4pPr>
            <a:lvl5pPr>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9pPr>
          </a:lstStyle>
          <a:p>
            <a:r>
              <a:rPr lang="en-GB" altLang="en-US" sz="900">
                <a:latin typeface="Arial" charset="0"/>
              </a:rPr>
              <a:t>©2013 by National Academy of Sciences</a:t>
            </a:r>
          </a:p>
        </p:txBody>
      </p:sp>
      <p:sp>
        <p:nvSpPr>
          <p:cNvPr id="2" name="Rectangle 1"/>
          <p:cNvSpPr/>
          <p:nvPr/>
        </p:nvSpPr>
        <p:spPr>
          <a:xfrm rot="5400000">
            <a:off x="6278328" y="2738044"/>
            <a:ext cx="4572000" cy="646331"/>
          </a:xfrm>
          <a:prstGeom prst="rect">
            <a:avLst/>
          </a:prstGeom>
        </p:spPr>
        <p:txBody>
          <a:bodyPr>
            <a:spAutoFit/>
          </a:bodyPr>
          <a:lstStyle/>
          <a:p>
            <a:pPr algn="ctr"/>
            <a:r>
              <a:rPr lang="en-US" dirty="0"/>
              <a:t>Deviant phoneme (DP), deviant voice (DV), and standard (ST) blocks</a:t>
            </a:r>
          </a:p>
        </p:txBody>
      </p:sp>
      <p:sp>
        <p:nvSpPr>
          <p:cNvPr id="3" name="TextBox 2">
            <a:extLst>
              <a:ext uri="{FF2B5EF4-FFF2-40B4-BE49-F238E27FC236}">
                <a16:creationId xmlns:a16="http://schemas.microsoft.com/office/drawing/2014/main" id="{5B348AC3-EEEB-4A34-8164-3250EAE64B78}"/>
              </a:ext>
            </a:extLst>
          </p:cNvPr>
          <p:cNvSpPr txBox="1"/>
          <p:nvPr/>
        </p:nvSpPr>
        <p:spPr>
          <a:xfrm>
            <a:off x="118702" y="6178495"/>
            <a:ext cx="3796873" cy="369332"/>
          </a:xfrm>
          <a:prstGeom prst="rect">
            <a:avLst/>
          </a:prstGeom>
          <a:noFill/>
        </p:spPr>
        <p:txBody>
          <a:bodyPr wrap="none" rtlCol="0">
            <a:spAutoFit/>
          </a:bodyPr>
          <a:lstStyle/>
          <a:p>
            <a:r>
              <a:rPr lang="en-US" dirty="0">
                <a:solidFill>
                  <a:schemeClr val="accent1"/>
                </a:solidFill>
              </a:rPr>
              <a:t>Significance of possible age effect?</a:t>
            </a:r>
          </a:p>
        </p:txBody>
      </p:sp>
    </p:spTree>
    <p:extLst>
      <p:ext uri="{BB962C8B-B14F-4D97-AF65-F5344CB8AC3E}">
        <p14:creationId xmlns:p14="http://schemas.microsoft.com/office/powerpoint/2010/main" val="303514990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4" name="Rectangle 2"/>
          <p:cNvSpPr>
            <a:spLocks noGrp="1" noChangeArrowheads="1"/>
          </p:cNvSpPr>
          <p:nvPr>
            <p:ph type="title"/>
          </p:nvPr>
        </p:nvSpPr>
        <p:spPr>
          <a:xfrm>
            <a:off x="457200" y="124061"/>
            <a:ext cx="8686800" cy="1252728"/>
          </a:xfrm>
        </p:spPr>
        <p:txBody>
          <a:bodyPr>
            <a:normAutofit fontScale="90000"/>
          </a:bodyPr>
          <a:lstStyle/>
          <a:p>
            <a:r>
              <a:rPr lang="en-US" dirty="0"/>
              <a:t>When does experience start? Prenatally based language preference</a:t>
            </a:r>
          </a:p>
        </p:txBody>
      </p:sp>
      <p:pic>
        <p:nvPicPr>
          <p:cNvPr id="34818" name="Picture 2"/>
          <p:cNvPicPr>
            <a:picLocks noChangeAspect="1" noChangeArrowheads="1"/>
          </p:cNvPicPr>
          <p:nvPr/>
        </p:nvPicPr>
        <p:blipFill rotWithShape="1">
          <a:blip r:embed="rId3" cstate="print"/>
          <a:srcRect b="18711"/>
          <a:stretch/>
        </p:blipFill>
        <p:spPr bwMode="auto">
          <a:xfrm>
            <a:off x="-1" y="1600200"/>
            <a:ext cx="6739128" cy="5105400"/>
          </a:xfrm>
          <a:prstGeom prst="rect">
            <a:avLst/>
          </a:prstGeom>
          <a:noFill/>
          <a:ln w="9525">
            <a:noFill/>
            <a:miter lim="800000"/>
            <a:headEnd/>
            <a:tailEnd/>
          </a:ln>
        </p:spPr>
      </p:pic>
      <p:sp>
        <p:nvSpPr>
          <p:cNvPr id="5" name="TextBox 4"/>
          <p:cNvSpPr txBox="1"/>
          <p:nvPr/>
        </p:nvSpPr>
        <p:spPr>
          <a:xfrm>
            <a:off x="7121652" y="5276671"/>
            <a:ext cx="1727396" cy="1200329"/>
          </a:xfrm>
          <a:prstGeom prst="rect">
            <a:avLst/>
          </a:prstGeom>
          <a:noFill/>
        </p:spPr>
        <p:txBody>
          <a:bodyPr wrap="square" rtlCol="0">
            <a:spAutoFit/>
          </a:bodyPr>
          <a:lstStyle/>
          <a:p>
            <a:pPr algn="ctr"/>
            <a:r>
              <a:rPr lang="en-US" dirty="0"/>
              <a:t>Byers-Heinlein et al. (2010)</a:t>
            </a:r>
          </a:p>
          <a:p>
            <a:pPr algn="ctr"/>
            <a:r>
              <a:rPr lang="en-US" i="1" dirty="0"/>
              <a:t>Psychological Science</a:t>
            </a:r>
          </a:p>
        </p:txBody>
      </p:sp>
      <p:pic>
        <p:nvPicPr>
          <p:cNvPr id="6" name="Picture 2"/>
          <p:cNvPicPr>
            <a:picLocks noChangeAspect="1" noChangeArrowheads="1"/>
          </p:cNvPicPr>
          <p:nvPr/>
        </p:nvPicPr>
        <p:blipFill rotWithShape="1">
          <a:blip r:embed="rId3" cstate="print"/>
          <a:srcRect t="80881" r="9875"/>
          <a:stretch/>
        </p:blipFill>
        <p:spPr bwMode="auto">
          <a:xfrm>
            <a:off x="2296919" y="2047023"/>
            <a:ext cx="6552129" cy="1295400"/>
          </a:xfrm>
          <a:prstGeom prst="rect">
            <a:avLst/>
          </a:prstGeom>
          <a:noFill/>
          <a:ln w="9525">
            <a:noFill/>
            <a:miter lim="800000"/>
            <a:headEnd/>
            <a:tailEnd/>
          </a:ln>
        </p:spPr>
      </p:pic>
    </p:spTree>
    <p:extLst>
      <p:ext uri="{BB962C8B-B14F-4D97-AF65-F5344CB8AC3E}">
        <p14:creationId xmlns:p14="http://schemas.microsoft.com/office/powerpoint/2010/main" val="31861394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2" name="Rectangle 2"/>
          <p:cNvSpPr>
            <a:spLocks noGrp="1" noChangeArrowheads="1"/>
          </p:cNvSpPr>
          <p:nvPr>
            <p:ph type="title"/>
          </p:nvPr>
        </p:nvSpPr>
        <p:spPr/>
        <p:txBody>
          <a:bodyPr>
            <a:normAutofit fontScale="90000"/>
          </a:bodyPr>
          <a:lstStyle/>
          <a:p>
            <a:r>
              <a:rPr lang="en-US" dirty="0"/>
              <a:t>Auditory Development (experience)</a:t>
            </a:r>
          </a:p>
        </p:txBody>
      </p:sp>
      <p:sp>
        <p:nvSpPr>
          <p:cNvPr id="409603" name="Rectangle 3"/>
          <p:cNvSpPr>
            <a:spLocks noGrp="1" noChangeArrowheads="1"/>
          </p:cNvSpPr>
          <p:nvPr>
            <p:ph type="body" idx="4294967295"/>
          </p:nvPr>
        </p:nvSpPr>
        <p:spPr>
          <a:xfrm>
            <a:off x="457200" y="1646237"/>
            <a:ext cx="3657600" cy="4526280"/>
          </a:xfrm>
          <a:prstGeom prst="rect">
            <a:avLst/>
          </a:prstGeom>
        </p:spPr>
        <p:txBody>
          <a:bodyPr/>
          <a:lstStyle/>
          <a:p>
            <a:r>
              <a:rPr lang="en-US" dirty="0"/>
              <a:t>In first six months</a:t>
            </a:r>
          </a:p>
          <a:p>
            <a:pPr lvl="1"/>
            <a:r>
              <a:rPr lang="en-US" dirty="0"/>
              <a:t>Lose ability to make discriminations in foreign languages</a:t>
            </a:r>
          </a:p>
          <a:p>
            <a:pPr lvl="2"/>
            <a:r>
              <a:rPr lang="en-US" i="1" dirty="0"/>
              <a:t>Bilingual exposure preserves flexibility</a:t>
            </a:r>
          </a:p>
          <a:p>
            <a:pPr marL="1033272" lvl="3" indent="0">
              <a:buNone/>
            </a:pPr>
            <a:endParaRPr lang="en-US" dirty="0"/>
          </a:p>
        </p:txBody>
      </p:sp>
      <p:graphicFrame>
        <p:nvGraphicFramePr>
          <p:cNvPr id="4" name="Object 3"/>
          <p:cNvGraphicFramePr>
            <a:graphicFrameLocks noChangeAspect="1"/>
          </p:cNvGraphicFramePr>
          <p:nvPr/>
        </p:nvGraphicFramePr>
        <p:xfrm>
          <a:off x="4264025" y="1524000"/>
          <a:ext cx="4727575" cy="5105400"/>
        </p:xfrm>
        <a:graphic>
          <a:graphicData uri="http://schemas.openxmlformats.org/presentationml/2006/ole">
            <mc:AlternateContent xmlns:mc="http://schemas.openxmlformats.org/markup-compatibility/2006">
              <mc:Choice xmlns:v="urn:schemas-microsoft-com:vml" Requires="v">
                <p:oleObj name="Chart" r:id="rId3" imgW="7772431" imgH="4114862" progId="MSGraph.Chart.8">
                  <p:embed followColorScheme="full"/>
                </p:oleObj>
              </mc:Choice>
              <mc:Fallback>
                <p:oleObj name="Chart" r:id="rId3" imgW="7772431" imgH="4114862" progId="MSGraph.Chart.8">
                  <p:embed followColorScheme="full"/>
                  <p:pic>
                    <p:nvPicPr>
                      <p:cNvPr id="0" name=""/>
                      <p:cNvPicPr>
                        <a:picLocks noChangeAspect="1" noChangeArrowheads="1"/>
                      </p:cNvPicPr>
                      <p:nvPr/>
                    </p:nvPicPr>
                    <p:blipFill>
                      <a:blip r:embed="rId4"/>
                      <a:srcRect/>
                      <a:stretch>
                        <a:fillRect/>
                      </a:stretch>
                    </p:blipFill>
                    <p:spPr bwMode="auto">
                      <a:xfrm>
                        <a:off x="4264025" y="1524000"/>
                        <a:ext cx="4727575"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8292337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686800" cy="1252728"/>
          </a:xfrm>
        </p:spPr>
        <p:txBody>
          <a:bodyPr>
            <a:normAutofit fontScale="90000"/>
          </a:bodyPr>
          <a:lstStyle/>
          <a:p>
            <a:r>
              <a:rPr lang="en-US" dirty="0"/>
              <a:t>Similarity to English predicts vocabulary </a:t>
            </a:r>
            <a:r>
              <a:rPr lang="en-US" i="1" dirty="0"/>
              <a:t>in 2</a:t>
            </a:r>
            <a:r>
              <a:rPr lang="en-US" i="1" baseline="30000" dirty="0"/>
              <a:t>nd</a:t>
            </a:r>
            <a:r>
              <a:rPr lang="en-US" i="1" dirty="0"/>
              <a:t> language acquisition</a:t>
            </a:r>
          </a:p>
        </p:txBody>
      </p:sp>
      <p:sp>
        <p:nvSpPr>
          <p:cNvPr id="3" name="Content Placeholder 2"/>
          <p:cNvSpPr>
            <a:spLocks noGrp="1"/>
          </p:cNvSpPr>
          <p:nvPr>
            <p:ph idx="1"/>
          </p:nvPr>
        </p:nvSpPr>
        <p:spPr/>
        <p:txBody>
          <a:bodyPr>
            <a:normAutofit fontScale="92500" lnSpcReduction="20000"/>
          </a:bodyPr>
          <a:lstStyle/>
          <a:p>
            <a:r>
              <a:rPr lang="en-US" dirty="0"/>
              <a:t>‘3 measures of linguistic distance—phonological overlap, SVO order typology, and morphological complexity—predicted vocabulary knowledge in 2-year-olds learning British English and 1 of 13 target Additional Languages, above and beyond variance due to Language Community</a:t>
            </a:r>
          </a:p>
          <a:p>
            <a:pPr lvl="1"/>
            <a:r>
              <a:rPr lang="en-US" dirty="0"/>
              <a:t>Children learning a language phonologically close to English had Additional Language production vocabularies</a:t>
            </a:r>
          </a:p>
          <a:p>
            <a:pPr lvl="1"/>
            <a:r>
              <a:rPr lang="en-US" dirty="0"/>
              <a:t>Those learning typologically or morphologically close languages to English had a larger Additional Language comprehension vocabulary.’</a:t>
            </a:r>
          </a:p>
        </p:txBody>
      </p:sp>
      <p:pic>
        <p:nvPicPr>
          <p:cNvPr id="4" name="Picture 3"/>
          <p:cNvPicPr>
            <a:picLocks noChangeAspect="1"/>
          </p:cNvPicPr>
          <p:nvPr/>
        </p:nvPicPr>
        <p:blipFill>
          <a:blip r:embed="rId2"/>
          <a:stretch>
            <a:fillRect/>
          </a:stretch>
        </p:blipFill>
        <p:spPr>
          <a:xfrm>
            <a:off x="7281863" y="5577351"/>
            <a:ext cx="1862137" cy="1190464"/>
          </a:xfrm>
          <a:prstGeom prst="rect">
            <a:avLst/>
          </a:prstGeom>
        </p:spPr>
      </p:pic>
    </p:spTree>
    <p:extLst>
      <p:ext uri="{BB962C8B-B14F-4D97-AF65-F5344CB8AC3E}">
        <p14:creationId xmlns:p14="http://schemas.microsoft.com/office/powerpoint/2010/main" val="37406520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Slide Number Placeholder 5"/>
          <p:cNvSpPr>
            <a:spLocks noGrp="1"/>
          </p:cNvSpPr>
          <p:nvPr>
            <p:ph type="sldNum" sz="quarter" idx="12"/>
          </p:nvPr>
        </p:nvSpPr>
        <p:spPr/>
        <p:txBody>
          <a:bodyPr/>
          <a:lstStyle/>
          <a:p>
            <a:pPr>
              <a:defRPr/>
            </a:pPr>
            <a:fld id="{35373CA8-D635-4ACE-8498-A6A9822489C8}" type="slidenum">
              <a:rPr lang="en-US" smtClean="0"/>
              <a:pPr>
                <a:defRPr/>
              </a:pPr>
              <a:t>24</a:t>
            </a:fld>
            <a:endParaRPr lang="en-US"/>
          </a:p>
        </p:txBody>
      </p:sp>
      <p:sp>
        <p:nvSpPr>
          <p:cNvPr id="7171" name="Rectangle 4"/>
          <p:cNvSpPr>
            <a:spLocks noGrp="1" noChangeArrowheads="1"/>
          </p:cNvSpPr>
          <p:nvPr>
            <p:ph type="title"/>
          </p:nvPr>
        </p:nvSpPr>
        <p:spPr/>
        <p:txBody>
          <a:bodyPr/>
          <a:lstStyle/>
          <a:p>
            <a:r>
              <a:rPr lang="en-US" altLang="en-US"/>
              <a:t>Crying</a:t>
            </a:r>
          </a:p>
        </p:txBody>
      </p:sp>
      <p:sp>
        <p:nvSpPr>
          <p:cNvPr id="7172" name="Rectangle 5"/>
          <p:cNvSpPr>
            <a:spLocks noGrp="1" noChangeArrowheads="1"/>
          </p:cNvSpPr>
          <p:nvPr>
            <p:ph type="body" idx="1"/>
          </p:nvPr>
        </p:nvSpPr>
        <p:spPr/>
        <p:txBody>
          <a:bodyPr/>
          <a:lstStyle/>
          <a:p>
            <a:pPr>
              <a:lnSpc>
                <a:spcPct val="90000"/>
              </a:lnSpc>
            </a:pPr>
            <a:r>
              <a:rPr lang="en-US" altLang="en-US" sz="2800" dirty="0"/>
              <a:t>Earliest vocalization –Curvilinear development</a:t>
            </a:r>
          </a:p>
          <a:p>
            <a:pPr lvl="2">
              <a:lnSpc>
                <a:spcPct val="90000"/>
              </a:lnSpc>
            </a:pPr>
            <a:r>
              <a:rPr lang="en-US" altLang="en-US" sz="2000" dirty="0"/>
              <a:t>at birth cry 1-1 1/2 </a:t>
            </a:r>
            <a:r>
              <a:rPr lang="en-US" altLang="en-US" sz="2000" dirty="0" err="1"/>
              <a:t>hrs</a:t>
            </a:r>
            <a:r>
              <a:rPr lang="en-US" altLang="en-US" sz="2000" dirty="0"/>
              <a:t>/day </a:t>
            </a:r>
          </a:p>
          <a:p>
            <a:pPr lvl="2">
              <a:lnSpc>
                <a:spcPct val="90000"/>
              </a:lnSpc>
            </a:pPr>
            <a:r>
              <a:rPr lang="en-US" altLang="en-US" sz="2000" dirty="0"/>
              <a:t>6 </a:t>
            </a:r>
            <a:r>
              <a:rPr lang="en-US" altLang="en-US" sz="2000" dirty="0" err="1"/>
              <a:t>wks</a:t>
            </a:r>
            <a:r>
              <a:rPr lang="en-US" altLang="en-US" sz="2000" dirty="0"/>
              <a:t> cry 2-4 </a:t>
            </a:r>
            <a:r>
              <a:rPr lang="en-US" altLang="en-US" sz="2000" dirty="0" err="1"/>
              <a:t>hrs</a:t>
            </a:r>
            <a:r>
              <a:rPr lang="en-US" altLang="en-US" sz="2000" dirty="0"/>
              <a:t>/day </a:t>
            </a:r>
          </a:p>
          <a:p>
            <a:pPr lvl="2">
              <a:lnSpc>
                <a:spcPct val="90000"/>
              </a:lnSpc>
            </a:pPr>
            <a:r>
              <a:rPr lang="en-US" altLang="en-US" sz="2000" dirty="0"/>
              <a:t>12 </a:t>
            </a:r>
            <a:r>
              <a:rPr lang="en-US" altLang="en-US" sz="2000" dirty="0" err="1"/>
              <a:t>wks</a:t>
            </a:r>
            <a:r>
              <a:rPr lang="en-US" altLang="en-US" sz="2000" dirty="0"/>
              <a:t> crying decreases</a:t>
            </a:r>
          </a:p>
          <a:p>
            <a:pPr lvl="2">
              <a:lnSpc>
                <a:spcPct val="90000"/>
              </a:lnSpc>
            </a:pPr>
            <a:r>
              <a:rPr lang="en-US" altLang="en-US" sz="2000" dirty="0"/>
              <a:t>Individual differences in quantity</a:t>
            </a:r>
          </a:p>
          <a:p>
            <a:pPr>
              <a:lnSpc>
                <a:spcPct val="90000"/>
              </a:lnSpc>
            </a:pPr>
            <a:endParaRPr lang="en-US" altLang="en-US" sz="2800" dirty="0"/>
          </a:p>
          <a:p>
            <a:pPr>
              <a:lnSpc>
                <a:spcPct val="90000"/>
              </a:lnSpc>
            </a:pPr>
            <a:r>
              <a:rPr lang="en-US" altLang="en-US" sz="2800" dirty="0"/>
              <a:t>Naturally occurring behavior</a:t>
            </a:r>
          </a:p>
          <a:p>
            <a:pPr lvl="1">
              <a:lnSpc>
                <a:spcPct val="90000"/>
              </a:lnSpc>
            </a:pPr>
            <a:r>
              <a:rPr lang="en-US" altLang="en-US" sz="2400" dirty="0"/>
              <a:t>Then recruited for communication</a:t>
            </a:r>
          </a:p>
          <a:p>
            <a:pPr lvl="1">
              <a:lnSpc>
                <a:spcPct val="90000"/>
              </a:lnSpc>
            </a:pPr>
            <a:r>
              <a:rPr lang="en-US" altLang="en-US" sz="2400" dirty="0"/>
              <a:t>Continuum of intentionality</a:t>
            </a:r>
          </a:p>
          <a:p>
            <a:pPr lvl="1">
              <a:lnSpc>
                <a:spcPct val="90000"/>
              </a:lnSpc>
            </a:pPr>
            <a:r>
              <a:rPr lang="en-US" altLang="en-US" sz="2400" dirty="0"/>
              <a:t>Both directed and undirected crying still present at 12 months</a:t>
            </a:r>
          </a:p>
        </p:txBody>
      </p:sp>
      <p:sp>
        <p:nvSpPr>
          <p:cNvPr id="2" name="Rectangle 1"/>
          <p:cNvSpPr/>
          <p:nvPr/>
        </p:nvSpPr>
        <p:spPr>
          <a:xfrm>
            <a:off x="3352800" y="5796070"/>
            <a:ext cx="5105400" cy="757130"/>
          </a:xfrm>
          <a:prstGeom prst="rect">
            <a:avLst/>
          </a:prstGeom>
        </p:spPr>
        <p:txBody>
          <a:bodyPr wrap="square">
            <a:spAutoFit/>
          </a:bodyPr>
          <a:lstStyle/>
          <a:p>
            <a:pPr lvl="4">
              <a:lnSpc>
                <a:spcPct val="90000"/>
              </a:lnSpc>
            </a:pPr>
            <a:r>
              <a:rPr lang="en-US" altLang="en-US" sz="1200" i="1" dirty="0"/>
              <a:t>Gustafson</a:t>
            </a:r>
            <a:r>
              <a:rPr lang="en-US" altLang="en-US" sz="1200" dirty="0"/>
              <a:t>, G E.; </a:t>
            </a:r>
            <a:r>
              <a:rPr lang="en-US" altLang="en-US" sz="1200" i="1" dirty="0"/>
              <a:t>Green</a:t>
            </a:r>
            <a:r>
              <a:rPr lang="en-US" altLang="en-US" sz="1200" dirty="0"/>
              <a:t>, J A. Developmental coordination of </a:t>
            </a:r>
            <a:r>
              <a:rPr lang="en-US" altLang="en-US" sz="1200" b="1" i="1" dirty="0"/>
              <a:t>cry</a:t>
            </a:r>
            <a:r>
              <a:rPr lang="en-US" altLang="en-US" sz="1200" dirty="0"/>
              <a:t> sounds with visual regard and gestures. </a:t>
            </a:r>
            <a:r>
              <a:rPr lang="en-US" altLang="en-US" sz="1200" i="1" dirty="0"/>
              <a:t>Infant</a:t>
            </a:r>
            <a:r>
              <a:rPr lang="en-US" altLang="en-US" sz="1200" dirty="0"/>
              <a:t> Behavior &amp; Development. 1991 Jan-Mar </a:t>
            </a:r>
            <a:r>
              <a:rPr lang="en-US" altLang="en-US" sz="1200" dirty="0" err="1"/>
              <a:t>Vol</a:t>
            </a:r>
            <a:r>
              <a:rPr lang="en-US" altLang="en-US" sz="1200" dirty="0"/>
              <a:t> 14(1) 51-57 </a:t>
            </a:r>
          </a:p>
        </p:txBody>
      </p:sp>
    </p:spTree>
    <p:extLst>
      <p:ext uri="{BB962C8B-B14F-4D97-AF65-F5344CB8AC3E}">
        <p14:creationId xmlns:p14="http://schemas.microsoft.com/office/powerpoint/2010/main" val="37461360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Slide Number Placeholder 5"/>
          <p:cNvSpPr>
            <a:spLocks noGrp="1"/>
          </p:cNvSpPr>
          <p:nvPr>
            <p:ph type="sldNum" sz="quarter" idx="12"/>
          </p:nvPr>
        </p:nvSpPr>
        <p:spPr/>
        <p:txBody>
          <a:bodyPr/>
          <a:lstStyle/>
          <a:p>
            <a:pPr>
              <a:defRPr/>
            </a:pPr>
            <a:fld id="{D984DF12-E39E-45B4-8717-FFB8C89EDC2A}" type="slidenum">
              <a:rPr lang="en-US" smtClean="0"/>
              <a:pPr>
                <a:defRPr/>
              </a:pPr>
              <a:t>25</a:t>
            </a:fld>
            <a:endParaRPr lang="en-US"/>
          </a:p>
        </p:txBody>
      </p:sp>
      <p:sp>
        <p:nvSpPr>
          <p:cNvPr id="8195" name="Rectangle 2"/>
          <p:cNvSpPr>
            <a:spLocks noGrp="1" noChangeArrowheads="1"/>
          </p:cNvSpPr>
          <p:nvPr>
            <p:ph type="title"/>
          </p:nvPr>
        </p:nvSpPr>
        <p:spPr/>
        <p:txBody>
          <a:bodyPr/>
          <a:lstStyle/>
          <a:p>
            <a:r>
              <a:rPr lang="en-US" altLang="en-US"/>
              <a:t>Two crying functions</a:t>
            </a:r>
          </a:p>
        </p:txBody>
      </p:sp>
      <p:sp>
        <p:nvSpPr>
          <p:cNvPr id="8196" name="Rectangle 3"/>
          <p:cNvSpPr>
            <a:spLocks noGrp="1" noChangeArrowheads="1"/>
          </p:cNvSpPr>
          <p:nvPr>
            <p:ph type="body" idx="1"/>
          </p:nvPr>
        </p:nvSpPr>
        <p:spPr/>
        <p:txBody>
          <a:bodyPr>
            <a:normAutofit fontScale="92500"/>
          </a:bodyPr>
          <a:lstStyle/>
          <a:p>
            <a:pPr>
              <a:lnSpc>
                <a:spcPct val="90000"/>
              </a:lnSpc>
            </a:pPr>
            <a:r>
              <a:rPr lang="en-US" altLang="en-US" sz="2800" dirty="0"/>
              <a:t>Earliest vocalization –Curvilinear development</a:t>
            </a:r>
          </a:p>
          <a:p>
            <a:pPr lvl="2">
              <a:lnSpc>
                <a:spcPct val="90000"/>
              </a:lnSpc>
            </a:pPr>
            <a:r>
              <a:rPr lang="en-US" altLang="en-US" sz="2000" dirty="0"/>
              <a:t>at birth cry 1-1 1/2 </a:t>
            </a:r>
            <a:r>
              <a:rPr lang="en-US" altLang="en-US" sz="2000" dirty="0" err="1"/>
              <a:t>hrs</a:t>
            </a:r>
            <a:r>
              <a:rPr lang="en-US" altLang="en-US" sz="2000" dirty="0"/>
              <a:t>/day </a:t>
            </a:r>
          </a:p>
          <a:p>
            <a:pPr lvl="2">
              <a:lnSpc>
                <a:spcPct val="90000"/>
              </a:lnSpc>
            </a:pPr>
            <a:r>
              <a:rPr lang="en-US" altLang="en-US" sz="2000" dirty="0"/>
              <a:t>6 </a:t>
            </a:r>
            <a:r>
              <a:rPr lang="en-US" altLang="en-US" sz="2000" dirty="0" err="1"/>
              <a:t>wks</a:t>
            </a:r>
            <a:r>
              <a:rPr lang="en-US" altLang="en-US" sz="2000" dirty="0"/>
              <a:t> cry 2-4 </a:t>
            </a:r>
            <a:r>
              <a:rPr lang="en-US" altLang="en-US" sz="2000" dirty="0" err="1"/>
              <a:t>hrs</a:t>
            </a:r>
            <a:r>
              <a:rPr lang="en-US" altLang="en-US" sz="2000" dirty="0"/>
              <a:t>/day </a:t>
            </a:r>
          </a:p>
          <a:p>
            <a:pPr lvl="2">
              <a:lnSpc>
                <a:spcPct val="90000"/>
              </a:lnSpc>
            </a:pPr>
            <a:r>
              <a:rPr lang="en-US" altLang="en-US" sz="2000" dirty="0"/>
              <a:t>12 </a:t>
            </a:r>
            <a:r>
              <a:rPr lang="en-US" altLang="en-US" sz="2000" dirty="0" err="1"/>
              <a:t>wks</a:t>
            </a:r>
            <a:r>
              <a:rPr lang="en-US" altLang="en-US" sz="2000" dirty="0"/>
              <a:t> crying decreases</a:t>
            </a:r>
          </a:p>
          <a:p>
            <a:pPr lvl="2">
              <a:lnSpc>
                <a:spcPct val="90000"/>
              </a:lnSpc>
            </a:pPr>
            <a:r>
              <a:rPr lang="en-US" altLang="en-US" sz="2000" dirty="0"/>
              <a:t>Individual differences in quantity</a:t>
            </a:r>
          </a:p>
          <a:p>
            <a:pPr>
              <a:lnSpc>
                <a:spcPct val="90000"/>
              </a:lnSpc>
            </a:pPr>
            <a:r>
              <a:rPr lang="en-US" altLang="en-US" sz="2800" dirty="0"/>
              <a:t>By 12 mo, most infants sometimes directed their crying toward the caregiver &amp; elaborated cries with gestures. </a:t>
            </a:r>
          </a:p>
          <a:p>
            <a:pPr lvl="1">
              <a:lnSpc>
                <a:spcPct val="90000"/>
              </a:lnSpc>
            </a:pPr>
            <a:r>
              <a:rPr lang="en-US" altLang="en-US" sz="2400" dirty="0"/>
              <a:t>But most continued to exhibit simple, undirected crying. </a:t>
            </a:r>
          </a:p>
          <a:p>
            <a:pPr>
              <a:lnSpc>
                <a:spcPct val="90000"/>
              </a:lnSpc>
            </a:pPr>
            <a:r>
              <a:rPr lang="en-US" altLang="en-US" sz="2800" dirty="0"/>
              <a:t>Crying is both intentional and not intentional</a:t>
            </a:r>
          </a:p>
          <a:p>
            <a:pPr>
              <a:lnSpc>
                <a:spcPct val="90000"/>
              </a:lnSpc>
            </a:pPr>
            <a:r>
              <a:rPr lang="en-US" altLang="en-US" sz="2800" dirty="0"/>
              <a:t>increased variability &amp; sophistication in form/ function. </a:t>
            </a:r>
          </a:p>
          <a:p>
            <a:pPr lvl="4">
              <a:lnSpc>
                <a:spcPct val="90000"/>
              </a:lnSpc>
            </a:pPr>
            <a:r>
              <a:rPr lang="en-US" altLang="en-US" sz="1800" i="1" dirty="0"/>
              <a:t>Gustafson</a:t>
            </a:r>
            <a:r>
              <a:rPr lang="en-US" altLang="en-US" sz="1800" dirty="0"/>
              <a:t>, G E.; </a:t>
            </a:r>
            <a:r>
              <a:rPr lang="en-US" altLang="en-US" sz="1800" i="1" dirty="0"/>
              <a:t>Green</a:t>
            </a:r>
            <a:r>
              <a:rPr lang="en-US" altLang="en-US" sz="1800" dirty="0"/>
              <a:t>, J A. Developmental coordination of </a:t>
            </a:r>
            <a:r>
              <a:rPr lang="en-US" altLang="en-US" sz="1800" b="1" i="1" dirty="0"/>
              <a:t>cry</a:t>
            </a:r>
            <a:r>
              <a:rPr lang="en-US" altLang="en-US" sz="1800" dirty="0"/>
              <a:t> sounds with visual regard and gestures. </a:t>
            </a:r>
            <a:r>
              <a:rPr lang="en-US" altLang="en-US" sz="1800" i="1" dirty="0"/>
              <a:t>Infant</a:t>
            </a:r>
            <a:r>
              <a:rPr lang="en-US" altLang="en-US" sz="1800" dirty="0"/>
              <a:t> Behavior &amp; Development. 1991 Jan-Mar </a:t>
            </a:r>
            <a:r>
              <a:rPr lang="en-US" altLang="en-US" sz="1800" dirty="0" err="1"/>
              <a:t>Vol</a:t>
            </a:r>
            <a:r>
              <a:rPr lang="en-US" altLang="en-US" sz="1800" dirty="0"/>
              <a:t> 14(1) 51-57 </a:t>
            </a:r>
          </a:p>
        </p:txBody>
      </p:sp>
    </p:spTree>
    <p:extLst>
      <p:ext uri="{BB962C8B-B14F-4D97-AF65-F5344CB8AC3E}">
        <p14:creationId xmlns:p14="http://schemas.microsoft.com/office/powerpoint/2010/main" val="23030693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194" name="Slide Number Placeholder 5"/>
          <p:cNvSpPr>
            <a:spLocks noGrp="1"/>
          </p:cNvSpPr>
          <p:nvPr>
            <p:ph type="sldNum" sz="quarter" idx="12"/>
          </p:nvPr>
        </p:nvSpPr>
        <p:spPr/>
        <p:txBody>
          <a:bodyPr/>
          <a:lstStyle/>
          <a:p>
            <a:pPr>
              <a:defRPr/>
            </a:pPr>
            <a:fld id="{C7AC8EB2-6D3B-4C49-AE69-F30E5BA3F36B}" type="slidenum">
              <a:rPr lang="en-US" smtClean="0"/>
              <a:pPr>
                <a:defRPr/>
              </a:pPr>
              <a:t>26</a:t>
            </a:fld>
            <a:endParaRPr lang="en-US"/>
          </a:p>
        </p:txBody>
      </p:sp>
      <p:sp>
        <p:nvSpPr>
          <p:cNvPr id="9219" name="Rectangle 1026"/>
          <p:cNvSpPr>
            <a:spLocks noGrp="1" noChangeArrowheads="1"/>
          </p:cNvSpPr>
          <p:nvPr>
            <p:ph type="title"/>
          </p:nvPr>
        </p:nvSpPr>
        <p:spPr/>
        <p:txBody>
          <a:bodyPr/>
          <a:lstStyle/>
          <a:p>
            <a:r>
              <a:rPr lang="en-US" altLang="en-US"/>
              <a:t>Different acoustic patterns</a:t>
            </a:r>
          </a:p>
        </p:txBody>
      </p:sp>
      <p:sp>
        <p:nvSpPr>
          <p:cNvPr id="9220" name="Rectangle 1027"/>
          <p:cNvSpPr>
            <a:spLocks noGrp="1" noChangeArrowheads="1"/>
          </p:cNvSpPr>
          <p:nvPr>
            <p:ph type="body" idx="1"/>
          </p:nvPr>
        </p:nvSpPr>
        <p:spPr/>
        <p:txBody>
          <a:bodyPr/>
          <a:lstStyle/>
          <a:p>
            <a:r>
              <a:rPr lang="en-US" altLang="en-US" sz="2800"/>
              <a:t>Basic hunger cry</a:t>
            </a:r>
          </a:p>
          <a:p>
            <a:pPr lvl="1"/>
            <a:r>
              <a:rPr lang="en-US" altLang="en-US" sz="2400"/>
              <a:t>rhythmic pattern of loud crying, silence, inhalation</a:t>
            </a:r>
          </a:p>
          <a:p>
            <a:r>
              <a:rPr lang="en-US" altLang="en-US" sz="2800"/>
              <a:t>Pain cry </a:t>
            </a:r>
          </a:p>
          <a:p>
            <a:pPr lvl="1"/>
            <a:r>
              <a:rPr lang="en-US" altLang="en-US" sz="2400"/>
              <a:t>loud, long shrill cry, then breath-holding silence</a:t>
            </a:r>
          </a:p>
          <a:p>
            <a:r>
              <a:rPr lang="en-US" altLang="en-US" sz="2800"/>
              <a:t>Fake cry</a:t>
            </a:r>
          </a:p>
          <a:p>
            <a:pPr lvl="2"/>
            <a:r>
              <a:rPr lang="en-US" altLang="en-US"/>
              <a:t>low pitch and intensity, poorly articulated moans</a:t>
            </a:r>
          </a:p>
          <a:p>
            <a:endParaRPr lang="en-US" altLang="en-US" sz="2800"/>
          </a:p>
          <a:p>
            <a:endParaRPr lang="en-US" altLang="en-US" sz="2800"/>
          </a:p>
        </p:txBody>
      </p:sp>
    </p:spTree>
    <p:extLst>
      <p:ext uri="{BB962C8B-B14F-4D97-AF65-F5344CB8AC3E}">
        <p14:creationId xmlns:p14="http://schemas.microsoft.com/office/powerpoint/2010/main" val="20880237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218" name="Slide Number Placeholder 5"/>
          <p:cNvSpPr>
            <a:spLocks noGrp="1"/>
          </p:cNvSpPr>
          <p:nvPr>
            <p:ph type="sldNum" sz="quarter" idx="12"/>
          </p:nvPr>
        </p:nvSpPr>
        <p:spPr/>
        <p:txBody>
          <a:bodyPr/>
          <a:lstStyle/>
          <a:p>
            <a:pPr>
              <a:defRPr/>
            </a:pPr>
            <a:fld id="{3B04C235-1107-421F-BCD0-A7D116E56867}" type="slidenum">
              <a:rPr lang="en-US" smtClean="0"/>
              <a:pPr>
                <a:defRPr/>
              </a:pPr>
              <a:t>27</a:t>
            </a:fld>
            <a:endParaRPr lang="en-US"/>
          </a:p>
        </p:txBody>
      </p:sp>
      <p:sp>
        <p:nvSpPr>
          <p:cNvPr id="10243" name="Rectangle 2"/>
          <p:cNvSpPr>
            <a:spLocks noGrp="1" noChangeArrowheads="1"/>
          </p:cNvSpPr>
          <p:nvPr>
            <p:ph type="title"/>
          </p:nvPr>
        </p:nvSpPr>
        <p:spPr/>
        <p:txBody>
          <a:bodyPr/>
          <a:lstStyle/>
          <a:p>
            <a:r>
              <a:rPr lang="en-US" altLang="en-US"/>
              <a:t>Crying judgments</a:t>
            </a:r>
          </a:p>
        </p:txBody>
      </p:sp>
      <p:sp>
        <p:nvSpPr>
          <p:cNvPr id="10244" name="Rectangle 3"/>
          <p:cNvSpPr>
            <a:spLocks noGrp="1" noChangeArrowheads="1"/>
          </p:cNvSpPr>
          <p:nvPr>
            <p:ph type="body" idx="1"/>
          </p:nvPr>
        </p:nvSpPr>
        <p:spPr/>
        <p:txBody>
          <a:bodyPr/>
          <a:lstStyle/>
          <a:p>
            <a:r>
              <a:rPr lang="en-US" altLang="en-US"/>
              <a:t>Adults have some capacity to distinguish</a:t>
            </a:r>
          </a:p>
          <a:p>
            <a:r>
              <a:rPr lang="en-US" altLang="en-US"/>
              <a:t>Judgment depends on care giving context as well as acoustics</a:t>
            </a:r>
          </a:p>
          <a:p>
            <a:r>
              <a:rPr lang="en-US" altLang="en-US"/>
              <a:t>Perceived aversiveness is important dimension of judgments about meaning of cries</a:t>
            </a:r>
          </a:p>
        </p:txBody>
      </p:sp>
    </p:spTree>
    <p:extLst>
      <p:ext uri="{BB962C8B-B14F-4D97-AF65-F5344CB8AC3E}">
        <p14:creationId xmlns:p14="http://schemas.microsoft.com/office/powerpoint/2010/main" val="3049995163"/>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242" name="Slide Number Placeholder 5"/>
          <p:cNvSpPr>
            <a:spLocks noGrp="1"/>
          </p:cNvSpPr>
          <p:nvPr>
            <p:ph type="sldNum" sz="quarter" idx="12"/>
          </p:nvPr>
        </p:nvSpPr>
        <p:spPr/>
        <p:txBody>
          <a:bodyPr/>
          <a:lstStyle/>
          <a:p>
            <a:pPr>
              <a:defRPr/>
            </a:pPr>
            <a:fld id="{8F82416E-54F9-4886-902C-96F397C32E0B}" type="slidenum">
              <a:rPr lang="en-US" smtClean="0"/>
              <a:pPr>
                <a:defRPr/>
              </a:pPr>
              <a:t>28</a:t>
            </a:fld>
            <a:endParaRPr lang="en-US"/>
          </a:p>
        </p:txBody>
      </p:sp>
      <p:sp>
        <p:nvSpPr>
          <p:cNvPr id="11267" name="Rectangle 2"/>
          <p:cNvSpPr>
            <a:spLocks noGrp="1" noChangeArrowheads="1"/>
          </p:cNvSpPr>
          <p:nvPr>
            <p:ph type="title"/>
          </p:nvPr>
        </p:nvSpPr>
        <p:spPr/>
        <p:txBody>
          <a:bodyPr/>
          <a:lstStyle/>
          <a:p>
            <a:r>
              <a:rPr lang="en-US" altLang="en-US"/>
              <a:t>Cries sound bad</a:t>
            </a:r>
          </a:p>
        </p:txBody>
      </p:sp>
      <p:sp>
        <p:nvSpPr>
          <p:cNvPr id="11268" name="Rectangle 3"/>
          <p:cNvSpPr>
            <a:spLocks noGrp="1" noChangeArrowheads="1"/>
          </p:cNvSpPr>
          <p:nvPr>
            <p:ph type="body" idx="1"/>
          </p:nvPr>
        </p:nvSpPr>
        <p:spPr/>
        <p:txBody>
          <a:bodyPr/>
          <a:lstStyle/>
          <a:p>
            <a:r>
              <a:rPr lang="en-US" altLang="en-US" sz="2400"/>
              <a:t>There appears to be an underlying continuum of perceived aversiveness in young infants’ cries</a:t>
            </a:r>
          </a:p>
          <a:p>
            <a:r>
              <a:rPr lang="en-US" altLang="en-US" sz="2400"/>
              <a:t>That can be predicted by their duration, dysphonation, and proportion of energy in various frequencies</a:t>
            </a:r>
          </a:p>
          <a:p>
            <a:endParaRPr lang="en-US" altLang="en-US" sz="2400"/>
          </a:p>
          <a:p>
            <a:r>
              <a:rPr lang="en-US" altLang="en-US" sz="2400"/>
              <a:t>Parents and  undergraduate non-parents perceive the cries as equally aversive.</a:t>
            </a:r>
          </a:p>
          <a:p>
            <a:pPr lvl="4"/>
            <a:r>
              <a:rPr lang="en-US" altLang="en-US" sz="1600" i="1"/>
              <a:t>Gustafson</a:t>
            </a:r>
            <a:r>
              <a:rPr lang="en-US" altLang="en-US" sz="1600"/>
              <a:t>, G. E.; </a:t>
            </a:r>
            <a:r>
              <a:rPr lang="en-US" altLang="en-US" sz="1600" i="1"/>
              <a:t>Green</a:t>
            </a:r>
            <a:r>
              <a:rPr lang="en-US" altLang="en-US" sz="1600"/>
              <a:t>, J. A. ‘Acoustic features of cry perception: Infant development. ’Child Development. 1989 Aug Vol 60(4) 772-780 </a:t>
            </a:r>
          </a:p>
          <a:p>
            <a:endParaRPr lang="en-US" altLang="en-US" sz="2400"/>
          </a:p>
        </p:txBody>
      </p:sp>
    </p:spTree>
    <p:extLst>
      <p:ext uri="{BB962C8B-B14F-4D97-AF65-F5344CB8AC3E}">
        <p14:creationId xmlns:p14="http://schemas.microsoft.com/office/powerpoint/2010/main" val="67083151"/>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vert="horz" lIns="91440" rIns="45720" rtlCol="0" anchor="ctr">
            <a:normAutofit/>
            <a:scene3d>
              <a:camera prst="orthographicFront"/>
              <a:lightRig rig="threePt" dir="t">
                <a:rot lat="0" lon="0" rev="4800000"/>
              </a:lightRig>
            </a:scene3d>
            <a:sp3d prstMaterial="matte">
              <a:bevelT w="50800" h="10160"/>
            </a:sp3d>
          </a:bodyPr>
          <a:lstStyle/>
          <a:p>
            <a:r>
              <a:rPr lang="en-US" altLang="en-US" dirty="0" err="1"/>
              <a:t>Prelinguistic</a:t>
            </a:r>
            <a:r>
              <a:rPr lang="en-US" altLang="en-US" dirty="0"/>
              <a:t> speech</a:t>
            </a:r>
          </a:p>
        </p:txBody>
      </p:sp>
      <p:sp>
        <p:nvSpPr>
          <p:cNvPr id="12291" name="Rectangle 3"/>
          <p:cNvSpPr>
            <a:spLocks noGrp="1" noChangeArrowheads="1"/>
          </p:cNvSpPr>
          <p:nvPr>
            <p:ph idx="1"/>
          </p:nvPr>
        </p:nvSpPr>
        <p:spPr/>
        <p:txBody>
          <a:bodyPr>
            <a:normAutofit/>
          </a:bodyPr>
          <a:lstStyle/>
          <a:p>
            <a:r>
              <a:rPr lang="en-US" altLang="en-US" dirty="0"/>
              <a:t>Use of sounds in a communicative manner before speech (no words or grammar)</a:t>
            </a:r>
          </a:p>
          <a:p>
            <a:r>
              <a:rPr lang="en-US" altLang="en-US" dirty="0"/>
              <a:t>Progress through stages culminating in speech-like vocalizations</a:t>
            </a:r>
            <a:endParaRPr lang="en-US" altLang="en-US" sz="2400" dirty="0"/>
          </a:p>
          <a:p>
            <a:pPr lvl="1"/>
            <a:r>
              <a:rPr lang="en-US" altLang="en-US" sz="2400" dirty="0"/>
              <a:t>Phonation, </a:t>
            </a:r>
            <a:r>
              <a:rPr lang="en-US" altLang="en-US" sz="2400" dirty="0" err="1"/>
              <a:t>Gooing</a:t>
            </a:r>
            <a:r>
              <a:rPr lang="en-US" altLang="en-US" sz="2400" dirty="0"/>
              <a:t>, Expansion, Canonical</a:t>
            </a:r>
          </a:p>
          <a:p>
            <a:pPr lvl="2"/>
            <a:r>
              <a:rPr lang="en-US" altLang="en-US" sz="2000" dirty="0"/>
              <a:t>Some overlap in vocalizations characteristic of stages</a:t>
            </a:r>
          </a:p>
          <a:p>
            <a:pPr lvl="2"/>
            <a:endParaRPr lang="en-US" altLang="en-US" sz="2000" dirty="0"/>
          </a:p>
          <a:p>
            <a:pPr lvl="4"/>
            <a:r>
              <a:rPr lang="en-US" altLang="en-US" sz="1800" dirty="0">
                <a:hlinkClick r:id="rId3"/>
              </a:rPr>
              <a:t>Kim Oller: https://local.psy.miami.edu/faculty/dmessinger/c_c/rsrcs/video_audio/oller_infant_sounds.mp3</a:t>
            </a:r>
          </a:p>
          <a:p>
            <a:pPr lvl="4" algn="r"/>
            <a:r>
              <a:rPr lang="en-US" altLang="en-US" sz="1800" dirty="0">
                <a:hlinkClick r:id="rId3"/>
              </a:rPr>
              <a:t>Kim Oller</a:t>
            </a:r>
            <a:endParaRPr lang="en-US" altLang="en-US" sz="1800" dirty="0"/>
          </a:p>
        </p:txBody>
      </p:sp>
    </p:spTree>
    <p:extLst>
      <p:ext uri="{BB962C8B-B14F-4D97-AF65-F5344CB8AC3E}">
        <p14:creationId xmlns:p14="http://schemas.microsoft.com/office/powerpoint/2010/main" val="12996794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vert="horz" lIns="91440" rIns="45720" rtlCol="0" anchor="ctr">
            <a:normAutofit/>
            <a:scene3d>
              <a:camera prst="orthographicFront"/>
              <a:lightRig rig="threePt" dir="t">
                <a:rot lat="0" lon="0" rev="4800000"/>
              </a:lightRig>
            </a:scene3d>
            <a:sp3d prstMaterial="matte">
              <a:bevelT w="50800" h="10160"/>
            </a:sp3d>
          </a:bodyPr>
          <a:lstStyle/>
          <a:p>
            <a:r>
              <a:rPr lang="en-US" altLang="en-US"/>
              <a:t>Phonation Stage, 0-2/3 months</a:t>
            </a:r>
          </a:p>
        </p:txBody>
      </p:sp>
      <p:sp>
        <p:nvSpPr>
          <p:cNvPr id="13315" name="Rectangle 3"/>
          <p:cNvSpPr>
            <a:spLocks noGrp="1" noChangeArrowheads="1"/>
          </p:cNvSpPr>
          <p:nvPr>
            <p:ph idx="1"/>
          </p:nvPr>
        </p:nvSpPr>
        <p:spPr/>
        <p:txBody>
          <a:bodyPr/>
          <a:lstStyle/>
          <a:p>
            <a:r>
              <a:rPr lang="en-US" altLang="en-US" sz="2800" i="1"/>
              <a:t>Vowel-like </a:t>
            </a:r>
            <a:r>
              <a:rPr lang="en-US" altLang="en-US" sz="2800"/>
              <a:t>(“quasi-resonant”)</a:t>
            </a:r>
          </a:p>
          <a:p>
            <a:r>
              <a:rPr lang="en-US" altLang="en-US" sz="2800"/>
              <a:t>Produced with normal speech like phonation involving vibration of the larynx but with the vocal tract at rest</a:t>
            </a:r>
          </a:p>
          <a:p>
            <a:pPr lvl="1"/>
            <a:r>
              <a:rPr lang="en-US" altLang="en-US" sz="2400">
                <a:cs typeface="Times New Roman" pitchFamily="18" charset="0"/>
              </a:rPr>
              <a:t>“comfort or pleasure” sounds - can sound like grunts</a:t>
            </a:r>
          </a:p>
          <a:p>
            <a:r>
              <a:rPr lang="en-US" altLang="en-US" sz="2800">
                <a:cs typeface="Times New Roman" pitchFamily="18" charset="0"/>
              </a:rPr>
              <a:t>The infant’s tongue almost completely fills the mouth limiting the sounds newborns can make</a:t>
            </a:r>
          </a:p>
        </p:txBody>
      </p:sp>
      <p:sp>
        <p:nvSpPr>
          <p:cNvPr id="13316" name="Rectangle 4"/>
          <p:cNvSpPr>
            <a:spLocks noChangeArrowheads="1"/>
          </p:cNvSpPr>
          <p:nvPr/>
        </p:nvSpPr>
        <p:spPr bwMode="auto">
          <a:xfrm>
            <a:off x="1920875" y="6991350"/>
            <a:ext cx="12336463"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eaLnBrk="0" hangingPunct="0">
              <a:spcBef>
                <a:spcPct val="20000"/>
              </a:spcBef>
              <a:buClr>
                <a:schemeClr val="bg2"/>
              </a:buClr>
              <a:buSzPct val="75000"/>
              <a:buFont typeface="Monotype Sorts"/>
              <a:buChar char="n"/>
              <a:defRPr sz="3200">
                <a:solidFill>
                  <a:schemeClr val="tx1"/>
                </a:solidFill>
                <a:latin typeface="Times New Roman" pitchFamily="18" charset="0"/>
              </a:defRPr>
            </a:lvl1pPr>
            <a:lvl2pPr marL="742950" indent="-285750" eaLnBrk="0" hangingPunct="0">
              <a:spcBef>
                <a:spcPct val="20000"/>
              </a:spcBef>
              <a:buClr>
                <a:schemeClr val="bg2"/>
              </a:buClr>
              <a:buSzPct val="75000"/>
              <a:buChar char="–"/>
              <a:defRPr sz="2800">
                <a:solidFill>
                  <a:schemeClr val="tx1"/>
                </a:solidFill>
                <a:latin typeface="Times New Roman" pitchFamily="18" charset="0"/>
              </a:defRPr>
            </a:lvl2pPr>
            <a:lvl3pPr marL="1143000" indent="-228600" eaLnBrk="0" hangingPunct="0">
              <a:spcBef>
                <a:spcPct val="20000"/>
              </a:spcBef>
              <a:buClr>
                <a:schemeClr val="bg2"/>
              </a:buClr>
              <a:buSzPct val="75000"/>
              <a:buFont typeface="Monotype Sorts"/>
              <a:buChar char="n"/>
              <a:defRPr sz="2400">
                <a:solidFill>
                  <a:schemeClr val="tx1"/>
                </a:solidFill>
                <a:latin typeface="Times New Roman" pitchFamily="18" charset="0"/>
              </a:defRPr>
            </a:lvl3pPr>
            <a:lvl4pPr marL="1600200" indent="-228600" eaLnBrk="0" hangingPunct="0">
              <a:spcBef>
                <a:spcPct val="20000"/>
              </a:spcBef>
              <a:buClr>
                <a:schemeClr val="bg2"/>
              </a:buClr>
              <a:buSzPct val="75000"/>
              <a:buChar char="–"/>
              <a:defRPr sz="2000">
                <a:solidFill>
                  <a:schemeClr val="tx1"/>
                </a:solidFill>
                <a:latin typeface="Times New Roman" pitchFamily="18" charset="0"/>
              </a:defRPr>
            </a:lvl4pPr>
            <a:lvl5pPr eaLnBrk="0" hangingPunct="0">
              <a:spcBef>
                <a:spcPct val="20000"/>
              </a:spcBef>
              <a:buClr>
                <a:schemeClr val="bg2"/>
              </a:buClr>
              <a:buSzPct val="75000"/>
              <a:buChar char="•"/>
              <a:defRPr sz="2000">
                <a:solidFill>
                  <a:schemeClr val="tx1"/>
                </a:solidFill>
                <a:latin typeface="Times New Roman" pitchFamily="18" charset="0"/>
              </a:defRPr>
            </a:lvl5pPr>
            <a:lvl6pPr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6pPr>
            <a:lvl7pPr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7pPr>
            <a:lvl8pPr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8pPr>
            <a:lvl9pPr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9pPr>
          </a:lstStyle>
          <a:p>
            <a:pPr lvl="4">
              <a:lnSpc>
                <a:spcPct val="90000"/>
              </a:lnSpc>
              <a:buFont typeface="Monotype Sorts"/>
              <a:buChar char="n"/>
            </a:pPr>
            <a:r>
              <a:rPr lang="en-US" altLang="en-US" sz="2800">
                <a:cs typeface="Times New Roman" pitchFamily="18" charset="0"/>
              </a:rPr>
              <a:t>the infant’s mouth is almost closed; sounds are flat and nasal sounding</a:t>
            </a:r>
            <a:r>
              <a:rPr lang="en-US" altLang="en-US" sz="2800"/>
              <a:t> </a:t>
            </a:r>
          </a:p>
        </p:txBody>
      </p:sp>
    </p:spTree>
    <p:extLst>
      <p:ext uri="{BB962C8B-B14F-4D97-AF65-F5344CB8AC3E}">
        <p14:creationId xmlns:p14="http://schemas.microsoft.com/office/powerpoint/2010/main" val="4322692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vert="horz" lIns="91440" rIns="45720" rtlCol="0" anchor="ctr">
            <a:normAutofit fontScale="90000"/>
            <a:scene3d>
              <a:camera prst="orthographicFront"/>
              <a:lightRig rig="threePt" dir="t">
                <a:rot lat="0" lon="0" rev="4800000"/>
              </a:lightRig>
            </a:scene3d>
            <a:sp3d prstMaterial="matte">
              <a:bevelT w="50800" h="10160"/>
            </a:sp3d>
          </a:bodyPr>
          <a:lstStyle/>
          <a:p>
            <a:r>
              <a:rPr lang="en-US" altLang="en-US"/>
              <a:t>Cooing/Gooing Stage, 1 - 4 months</a:t>
            </a:r>
          </a:p>
        </p:txBody>
      </p:sp>
      <p:sp>
        <p:nvSpPr>
          <p:cNvPr id="14339" name="Rectangle 3"/>
          <p:cNvSpPr>
            <a:spLocks noGrp="1" noChangeArrowheads="1"/>
          </p:cNvSpPr>
          <p:nvPr>
            <p:ph idx="1"/>
          </p:nvPr>
        </p:nvSpPr>
        <p:spPr/>
        <p:txBody>
          <a:bodyPr/>
          <a:lstStyle/>
          <a:p>
            <a:r>
              <a:rPr lang="en-US" altLang="en-US"/>
              <a:t>Still vowel-like</a:t>
            </a:r>
          </a:p>
          <a:p>
            <a:pPr lvl="1"/>
            <a:r>
              <a:rPr lang="en-US" altLang="en-US"/>
              <a:t>/e/ &amp; /u/ </a:t>
            </a:r>
          </a:p>
          <a:p>
            <a:pPr lvl="1"/>
            <a:r>
              <a:rPr lang="en-US" altLang="en-US"/>
              <a:t>but last longer </a:t>
            </a:r>
          </a:p>
          <a:p>
            <a:r>
              <a:rPr lang="en-US" altLang="en-US"/>
              <a:t>more guttural &amp; throaty</a:t>
            </a:r>
          </a:p>
          <a:p>
            <a:pPr lvl="1"/>
            <a:r>
              <a:rPr lang="en-US" altLang="en-US"/>
              <a:t>produced in the back of the vocal cavity</a:t>
            </a:r>
          </a:p>
          <a:p>
            <a:r>
              <a:rPr lang="en-US" altLang="en-US"/>
              <a:t>thought to be precursors to consonants</a:t>
            </a:r>
          </a:p>
          <a:p>
            <a:pPr lvl="1"/>
            <a:r>
              <a:rPr lang="en-US" altLang="en-US"/>
              <a:t>/k/ /g/</a:t>
            </a:r>
          </a:p>
        </p:txBody>
      </p:sp>
    </p:spTree>
    <p:extLst>
      <p:ext uri="{BB962C8B-B14F-4D97-AF65-F5344CB8AC3E}">
        <p14:creationId xmlns:p14="http://schemas.microsoft.com/office/powerpoint/2010/main" val="23316975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vert="horz" lIns="91440" rIns="45720" rtlCol="0" anchor="ctr">
            <a:normAutofit/>
            <a:scene3d>
              <a:camera prst="orthographicFront"/>
              <a:lightRig rig="threePt" dir="t">
                <a:rot lat="0" lon="0" rev="4800000"/>
              </a:lightRig>
            </a:scene3d>
            <a:sp3d prstMaterial="matte">
              <a:bevelT w="50800" h="10160"/>
            </a:sp3d>
          </a:bodyPr>
          <a:lstStyle/>
          <a:p>
            <a:r>
              <a:rPr lang="en-US" altLang="en-US"/>
              <a:t>Expansion Stage, 3 - 8 months</a:t>
            </a:r>
          </a:p>
        </p:txBody>
      </p:sp>
      <p:sp>
        <p:nvSpPr>
          <p:cNvPr id="15363" name="Rectangle 3"/>
          <p:cNvSpPr>
            <a:spLocks noGrp="1" noChangeArrowheads="1"/>
          </p:cNvSpPr>
          <p:nvPr>
            <p:ph idx="1"/>
          </p:nvPr>
        </p:nvSpPr>
        <p:spPr>
          <a:xfrm>
            <a:off x="457200" y="1775191"/>
            <a:ext cx="8534400" cy="4625609"/>
          </a:xfrm>
        </p:spPr>
        <p:txBody>
          <a:bodyPr/>
          <a:lstStyle/>
          <a:p>
            <a:pPr>
              <a:lnSpc>
                <a:spcPct val="90000"/>
              </a:lnSpc>
            </a:pPr>
            <a:r>
              <a:rPr lang="en-US" altLang="en-US" sz="2800" dirty="0"/>
              <a:t>Isolated vowel-like sounds </a:t>
            </a:r>
          </a:p>
          <a:p>
            <a:pPr lvl="1">
              <a:lnSpc>
                <a:spcPct val="90000"/>
              </a:lnSpc>
            </a:pPr>
            <a:r>
              <a:rPr lang="en-US" altLang="en-US" sz="2400" dirty="0"/>
              <a:t>Usually produced with the mouth open </a:t>
            </a:r>
          </a:p>
          <a:p>
            <a:pPr lvl="1">
              <a:lnSpc>
                <a:spcPct val="90000"/>
              </a:lnSpc>
            </a:pPr>
            <a:r>
              <a:rPr lang="en-US" altLang="en-US" sz="2400" dirty="0"/>
              <a:t>Full vowels (“fully resonant nuclei”)</a:t>
            </a:r>
          </a:p>
          <a:p>
            <a:pPr>
              <a:lnSpc>
                <a:spcPct val="90000"/>
              </a:lnSpc>
            </a:pPr>
            <a:r>
              <a:rPr lang="en-US" altLang="en-US" sz="2800" dirty="0"/>
              <a:t>Vocal repertoire expands dramatically </a:t>
            </a:r>
          </a:p>
          <a:p>
            <a:pPr lvl="2">
              <a:lnSpc>
                <a:spcPct val="90000"/>
              </a:lnSpc>
            </a:pPr>
            <a:r>
              <a:rPr lang="en-US" altLang="en-US" sz="2000" dirty="0"/>
              <a:t>Infants experiment with sound production, varying pitch, volume, rate </a:t>
            </a:r>
          </a:p>
          <a:p>
            <a:pPr>
              <a:lnSpc>
                <a:spcPct val="90000"/>
              </a:lnSpc>
            </a:pPr>
            <a:r>
              <a:rPr lang="en-US" altLang="en-US" sz="2800" dirty="0"/>
              <a:t>Intentional communicative play</a:t>
            </a:r>
          </a:p>
          <a:p>
            <a:pPr lvl="1">
              <a:lnSpc>
                <a:spcPct val="90000"/>
              </a:lnSpc>
            </a:pPr>
            <a:r>
              <a:rPr lang="en-US" altLang="en-US" sz="2400" dirty="0"/>
              <a:t>Already beyond pre-set animal calls</a:t>
            </a:r>
          </a:p>
          <a:p>
            <a:pPr lvl="2">
              <a:lnSpc>
                <a:spcPct val="90000"/>
              </a:lnSpc>
            </a:pPr>
            <a:r>
              <a:rPr lang="en-US" altLang="en-US" sz="2000" dirty="0"/>
              <a:t>Which have set form and set causes</a:t>
            </a:r>
          </a:p>
          <a:p>
            <a:pPr lvl="1">
              <a:lnSpc>
                <a:spcPct val="90000"/>
              </a:lnSpc>
            </a:pPr>
            <a:r>
              <a:rPr lang="en-US" altLang="en-US" sz="2400" dirty="0"/>
              <a:t>Infant vocalizes for pleasure (just to have fun) or displeasure</a:t>
            </a:r>
          </a:p>
        </p:txBody>
      </p:sp>
    </p:spTree>
    <p:extLst>
      <p:ext uri="{BB962C8B-B14F-4D97-AF65-F5344CB8AC3E}">
        <p14:creationId xmlns:p14="http://schemas.microsoft.com/office/powerpoint/2010/main" val="30887455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vert="horz" lIns="91440" rIns="45720" rtlCol="0" anchor="ctr">
            <a:normAutofit fontScale="90000"/>
            <a:scene3d>
              <a:camera prst="orthographicFront"/>
              <a:lightRig rig="threePt" dir="t">
                <a:rot lat="0" lon="0" rev="4800000"/>
              </a:lightRig>
            </a:scene3d>
            <a:sp3d prstMaterial="matte">
              <a:bevelT w="50800" h="10160"/>
            </a:sp3d>
          </a:bodyPr>
          <a:lstStyle/>
          <a:p>
            <a:r>
              <a:rPr lang="en-US" altLang="en-US"/>
              <a:t>Checking out the new sound system </a:t>
            </a:r>
          </a:p>
        </p:txBody>
      </p:sp>
      <p:sp>
        <p:nvSpPr>
          <p:cNvPr id="16387" name="Rectangle 3"/>
          <p:cNvSpPr>
            <a:spLocks noGrp="1" noChangeArrowheads="1"/>
          </p:cNvSpPr>
          <p:nvPr>
            <p:ph idx="1"/>
          </p:nvPr>
        </p:nvSpPr>
        <p:spPr/>
        <p:txBody>
          <a:bodyPr/>
          <a:lstStyle/>
          <a:p>
            <a:pPr>
              <a:lnSpc>
                <a:spcPct val="90000"/>
              </a:lnSpc>
            </a:pPr>
            <a:r>
              <a:rPr lang="en-US" altLang="en-US" sz="2800"/>
              <a:t>Yells/whispers: playing with amplitude/intensity</a:t>
            </a:r>
          </a:p>
          <a:p>
            <a:pPr lvl="2">
              <a:lnSpc>
                <a:spcPct val="90000"/>
              </a:lnSpc>
            </a:pPr>
            <a:r>
              <a:rPr lang="en-US" altLang="en-US" sz="2000">
                <a:cs typeface="Times New Roman" pitchFamily="18" charset="0"/>
              </a:rPr>
              <a:t>yells = high intensity, whispers = low intensity</a:t>
            </a:r>
            <a:r>
              <a:rPr lang="en-US" altLang="en-US" sz="2000"/>
              <a:t> </a:t>
            </a:r>
          </a:p>
          <a:p>
            <a:pPr>
              <a:lnSpc>
                <a:spcPct val="90000"/>
              </a:lnSpc>
            </a:pPr>
            <a:r>
              <a:rPr lang="en-US" altLang="en-US" sz="2800">
                <a:cs typeface="Times New Roman" pitchFamily="18" charset="0"/>
              </a:rPr>
              <a:t>Squeals &amp; Growls:  playing with pitch</a:t>
            </a:r>
          </a:p>
          <a:p>
            <a:pPr lvl="1">
              <a:lnSpc>
                <a:spcPct val="90000"/>
              </a:lnSpc>
            </a:pPr>
            <a:r>
              <a:rPr lang="en-US" altLang="en-US" sz="2400">
                <a:cs typeface="Times New Roman" pitchFamily="18" charset="0"/>
              </a:rPr>
              <a:t>squeals = high pitch, growls = low pitch</a:t>
            </a:r>
            <a:r>
              <a:rPr lang="en-US" altLang="en-US" sz="2400"/>
              <a:t> </a:t>
            </a:r>
          </a:p>
          <a:p>
            <a:pPr>
              <a:lnSpc>
                <a:spcPct val="90000"/>
              </a:lnSpc>
            </a:pPr>
            <a:r>
              <a:rPr lang="en-US" altLang="en-US" sz="2800"/>
              <a:t>Raspberries </a:t>
            </a:r>
          </a:p>
          <a:p>
            <a:pPr lvl="1">
              <a:lnSpc>
                <a:spcPct val="90000"/>
              </a:lnSpc>
            </a:pPr>
            <a:r>
              <a:rPr lang="en-US" altLang="en-US" sz="2400"/>
              <a:t>labial trill &amp; vibrants</a:t>
            </a:r>
          </a:p>
          <a:p>
            <a:pPr lvl="2">
              <a:lnSpc>
                <a:spcPct val="90000"/>
              </a:lnSpc>
            </a:pPr>
            <a:r>
              <a:rPr lang="en-US" altLang="en-US" sz="2000"/>
              <a:t>Cannot transcribe as adult syllables</a:t>
            </a:r>
          </a:p>
          <a:p>
            <a:pPr>
              <a:lnSpc>
                <a:spcPct val="90000"/>
              </a:lnSpc>
            </a:pPr>
            <a:r>
              <a:rPr lang="en-US" altLang="en-US" sz="2800"/>
              <a:t>Marginal babbles</a:t>
            </a:r>
          </a:p>
          <a:p>
            <a:pPr lvl="1">
              <a:lnSpc>
                <a:spcPct val="90000"/>
              </a:lnSpc>
            </a:pPr>
            <a:r>
              <a:rPr lang="en-US" altLang="en-US" sz="2400"/>
              <a:t>consonant-vowel (CV) sequences </a:t>
            </a:r>
          </a:p>
          <a:p>
            <a:pPr lvl="1">
              <a:lnSpc>
                <a:spcPct val="90000"/>
              </a:lnSpc>
            </a:pPr>
            <a:r>
              <a:rPr lang="en-US" altLang="en-US" sz="2400"/>
              <a:t>the transition between C &amp; V is slow and drawn out</a:t>
            </a:r>
          </a:p>
          <a:p>
            <a:pPr lvl="1">
              <a:lnSpc>
                <a:spcPct val="90000"/>
              </a:lnSpc>
            </a:pPr>
            <a:r>
              <a:rPr lang="en-US" altLang="en-US" sz="2400"/>
              <a:t>immature syllables</a:t>
            </a:r>
          </a:p>
        </p:txBody>
      </p:sp>
    </p:spTree>
    <p:extLst>
      <p:ext uri="{BB962C8B-B14F-4D97-AF65-F5344CB8AC3E}">
        <p14:creationId xmlns:p14="http://schemas.microsoft.com/office/powerpoint/2010/main" val="3406846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normAutofit fontScale="90000"/>
          </a:bodyPr>
          <a:lstStyle/>
          <a:p>
            <a:r>
              <a:rPr lang="en-US" altLang="en-US" dirty="0"/>
              <a:t>Functional flexibility of infant vocalization. </a:t>
            </a:r>
            <a:r>
              <a:rPr lang="en-US" altLang="en-US" sz="3600" dirty="0"/>
              <a:t>Oller, et al. 2013. PNAS</a:t>
            </a:r>
          </a:p>
        </p:txBody>
      </p:sp>
      <p:sp>
        <p:nvSpPr>
          <p:cNvPr id="18435" name="Content Placeholder 2"/>
          <p:cNvSpPr>
            <a:spLocks noGrp="1"/>
          </p:cNvSpPr>
          <p:nvPr>
            <p:ph idx="1"/>
          </p:nvPr>
        </p:nvSpPr>
        <p:spPr/>
        <p:txBody>
          <a:bodyPr/>
          <a:lstStyle/>
          <a:p>
            <a:r>
              <a:rPr lang="en-US" altLang="en-US"/>
              <a:t>‘Three types of infant vocalizations (squeals, vowel-like sounds, and growls) express a full range of emotional content—positive, neutral, and negative by 3–4 mos.</a:t>
            </a:r>
          </a:p>
          <a:p>
            <a:pPr lvl="1"/>
            <a:r>
              <a:rPr lang="en-US" altLang="en-US"/>
              <a:t>Contrast: cry and laughter are species-specific signals apparently homologous to vocal calls in other primates, show functional stability, with cry overwhelmingly expressing negative and laughter positive emotional states.’ </a:t>
            </a:r>
          </a:p>
        </p:txBody>
      </p:sp>
      <p:sp>
        <p:nvSpPr>
          <p:cNvPr id="4" name="Slide Number Placeholder 3"/>
          <p:cNvSpPr>
            <a:spLocks noGrp="1"/>
          </p:cNvSpPr>
          <p:nvPr>
            <p:ph type="sldNum" sz="quarter" idx="12"/>
          </p:nvPr>
        </p:nvSpPr>
        <p:spPr/>
        <p:txBody>
          <a:bodyPr/>
          <a:lstStyle/>
          <a:p>
            <a:pPr>
              <a:defRPr/>
            </a:pPr>
            <a:fld id="{0FD40097-8889-4A1F-A388-219367161B7B}" type="slidenum">
              <a:rPr lang="en-US" smtClean="0"/>
              <a:pPr>
                <a:defRPr/>
              </a:pPr>
              <a:t>34</a:t>
            </a:fld>
            <a:endParaRPr lang="en-US"/>
          </a:p>
        </p:txBody>
      </p:sp>
    </p:spTree>
    <p:extLst>
      <p:ext uri="{BB962C8B-B14F-4D97-AF65-F5344CB8AC3E}">
        <p14:creationId xmlns:p14="http://schemas.microsoft.com/office/powerpoint/2010/main" val="31893039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03965-A2F0-0CBE-FA37-757B21E9F9DB}"/>
              </a:ext>
            </a:extLst>
          </p:cNvPr>
          <p:cNvSpPr>
            <a:spLocks noGrp="1"/>
          </p:cNvSpPr>
          <p:nvPr>
            <p:ph type="title"/>
          </p:nvPr>
        </p:nvSpPr>
        <p:spPr/>
        <p:txBody>
          <a:bodyPr/>
          <a:lstStyle/>
          <a:p>
            <a:endParaRPr lang="en-US"/>
          </a:p>
        </p:txBody>
      </p:sp>
      <p:pic>
        <p:nvPicPr>
          <p:cNvPr id="11" name="Content Placeholder 10">
            <a:extLst>
              <a:ext uri="{FF2B5EF4-FFF2-40B4-BE49-F238E27FC236}">
                <a16:creationId xmlns:a16="http://schemas.microsoft.com/office/drawing/2014/main" id="{149022DE-CA91-46A7-1F44-7FD62D4A3B85}"/>
              </a:ext>
            </a:extLst>
          </p:cNvPr>
          <p:cNvPicPr>
            <a:picLocks noGrp="1" noChangeAspect="1"/>
          </p:cNvPicPr>
          <p:nvPr>
            <p:ph idx="1"/>
          </p:nvPr>
        </p:nvPicPr>
        <p:blipFill>
          <a:blip r:embed="rId2"/>
          <a:stretch>
            <a:fillRect/>
          </a:stretch>
        </p:blipFill>
        <p:spPr>
          <a:xfrm>
            <a:off x="1504950" y="1906587"/>
            <a:ext cx="6134100" cy="4362450"/>
          </a:xfrm>
        </p:spPr>
      </p:pic>
      <p:pic>
        <p:nvPicPr>
          <p:cNvPr id="5" name="Picture 4">
            <a:extLst>
              <a:ext uri="{FF2B5EF4-FFF2-40B4-BE49-F238E27FC236}">
                <a16:creationId xmlns:a16="http://schemas.microsoft.com/office/drawing/2014/main" id="{76C13A04-37D0-D4B7-56F7-7020A53231DE}"/>
              </a:ext>
            </a:extLst>
          </p:cNvPr>
          <p:cNvPicPr>
            <a:picLocks noChangeAspect="1"/>
          </p:cNvPicPr>
          <p:nvPr/>
        </p:nvPicPr>
        <p:blipFill>
          <a:blip r:embed="rId3"/>
          <a:stretch>
            <a:fillRect/>
          </a:stretch>
        </p:blipFill>
        <p:spPr>
          <a:xfrm>
            <a:off x="-11394" y="-7121"/>
            <a:ext cx="9144000" cy="1636496"/>
          </a:xfrm>
          <a:prstGeom prst="rect">
            <a:avLst/>
          </a:prstGeom>
        </p:spPr>
      </p:pic>
      <p:pic>
        <p:nvPicPr>
          <p:cNvPr id="7" name="Picture 6">
            <a:extLst>
              <a:ext uri="{FF2B5EF4-FFF2-40B4-BE49-F238E27FC236}">
                <a16:creationId xmlns:a16="http://schemas.microsoft.com/office/drawing/2014/main" id="{51BF5C5C-59CB-ED71-0365-56CE6B1B68AA}"/>
              </a:ext>
            </a:extLst>
          </p:cNvPr>
          <p:cNvPicPr>
            <a:picLocks noChangeAspect="1"/>
          </p:cNvPicPr>
          <p:nvPr/>
        </p:nvPicPr>
        <p:blipFill>
          <a:blip r:embed="rId4"/>
          <a:stretch>
            <a:fillRect/>
          </a:stretch>
        </p:blipFill>
        <p:spPr>
          <a:xfrm>
            <a:off x="3810000" y="1406600"/>
            <a:ext cx="4953000" cy="666750"/>
          </a:xfrm>
          <a:prstGeom prst="rect">
            <a:avLst/>
          </a:prstGeom>
        </p:spPr>
      </p:pic>
    </p:spTree>
    <p:extLst>
      <p:ext uri="{BB962C8B-B14F-4D97-AF65-F5344CB8AC3E}">
        <p14:creationId xmlns:p14="http://schemas.microsoft.com/office/powerpoint/2010/main" val="27461734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normAutofit fontScale="90000"/>
          </a:bodyPr>
          <a:lstStyle/>
          <a:p>
            <a:r>
              <a:rPr lang="en-US" altLang="en-US"/>
              <a:t>‘Functional flexibility is a sine qua non in spoken language</a:t>
            </a:r>
          </a:p>
        </p:txBody>
      </p:sp>
      <p:sp>
        <p:nvSpPr>
          <p:cNvPr id="19459" name="Content Placeholder 2"/>
          <p:cNvSpPr>
            <a:spLocks noGrp="1"/>
          </p:cNvSpPr>
          <p:nvPr>
            <p:ph idx="1"/>
          </p:nvPr>
        </p:nvSpPr>
        <p:spPr/>
        <p:txBody>
          <a:bodyPr/>
          <a:lstStyle/>
          <a:p>
            <a:r>
              <a:rPr lang="en-US" altLang="en-US"/>
              <a:t>Appears before syntax, word learning, and even joint attention, syllable imitation, and canonical babbling. The appearance of functional flexibility early in the first year of human life is a critical step in the development of vocal language and may have been a critical step in the evolution of human language, preceding protosyntax and even primitive single words.’</a:t>
            </a:r>
          </a:p>
        </p:txBody>
      </p:sp>
      <p:sp>
        <p:nvSpPr>
          <p:cNvPr id="4" name="Slide Number Placeholder 3"/>
          <p:cNvSpPr>
            <a:spLocks noGrp="1"/>
          </p:cNvSpPr>
          <p:nvPr>
            <p:ph type="sldNum" sz="quarter" idx="12"/>
          </p:nvPr>
        </p:nvSpPr>
        <p:spPr/>
        <p:txBody>
          <a:bodyPr/>
          <a:lstStyle/>
          <a:p>
            <a:pPr>
              <a:defRPr/>
            </a:pPr>
            <a:fld id="{DA2572DB-2BCA-4A6A-9403-02C456AA9D5E}" type="slidenum">
              <a:rPr lang="en-US" smtClean="0"/>
              <a:pPr>
                <a:defRPr/>
              </a:pPr>
              <a:t>36</a:t>
            </a:fld>
            <a:endParaRPr lang="en-US"/>
          </a:p>
        </p:txBody>
      </p:sp>
    </p:spTree>
    <p:extLst>
      <p:ext uri="{BB962C8B-B14F-4D97-AF65-F5344CB8AC3E}">
        <p14:creationId xmlns:p14="http://schemas.microsoft.com/office/powerpoint/2010/main" val="29080133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0" y="155448"/>
            <a:ext cx="9144000" cy="1252728"/>
          </a:xfrm>
        </p:spPr>
        <p:txBody>
          <a:bodyPr vert="horz" lIns="91440" rIns="45720" rtlCol="0" anchor="ctr">
            <a:normAutofit fontScale="90000"/>
            <a:scene3d>
              <a:camera prst="orthographicFront"/>
              <a:lightRig rig="threePt" dir="t">
                <a:rot lat="0" lon="0" rev="4800000"/>
              </a:lightRig>
            </a:scene3d>
            <a:sp3d prstMaterial="matte">
              <a:bevelT w="50800" h="10160"/>
            </a:sp3d>
          </a:bodyPr>
          <a:lstStyle/>
          <a:p>
            <a:r>
              <a:rPr lang="en-US" altLang="en-US" dirty="0"/>
              <a:t>Signal flexibility—a phylogenetic prerequisite for functional  flexibility</a:t>
            </a:r>
          </a:p>
        </p:txBody>
      </p:sp>
      <p:pic>
        <p:nvPicPr>
          <p:cNvPr id="17412"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1199439" y="1600200"/>
            <a:ext cx="6141371" cy="5257799"/>
          </a:xfrm>
        </p:spPr>
      </p:pic>
      <p:sp>
        <p:nvSpPr>
          <p:cNvPr id="16387" name="Slide Number Placeholder 3"/>
          <p:cNvSpPr>
            <a:spLocks noGrp="1"/>
          </p:cNvSpPr>
          <p:nvPr>
            <p:ph type="sldNum" sz="quarter" idx="12"/>
          </p:nvPr>
        </p:nvSpPr>
        <p:spPr/>
        <p:txBody>
          <a:bodyPr/>
          <a:lstStyle/>
          <a:p>
            <a:pPr>
              <a:defRPr/>
            </a:pPr>
            <a:fld id="{2F45C6DE-E458-4008-9FDF-958993C88177}" type="slidenum">
              <a:rPr lang="en-US" smtClean="0"/>
              <a:pPr>
                <a:defRPr/>
              </a:pPr>
              <a:t>37</a:t>
            </a:fld>
            <a:endParaRPr lang="en-US"/>
          </a:p>
        </p:txBody>
      </p:sp>
      <p:sp>
        <p:nvSpPr>
          <p:cNvPr id="17414" name="TextBox 1"/>
          <p:cNvSpPr txBox="1">
            <a:spLocks noChangeArrowheads="1"/>
          </p:cNvSpPr>
          <p:nvPr/>
        </p:nvSpPr>
        <p:spPr bwMode="auto">
          <a:xfrm>
            <a:off x="7239000" y="4924961"/>
            <a:ext cx="18288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200">
                <a:solidFill>
                  <a:schemeClr val="tx1"/>
                </a:solidFill>
                <a:latin typeface="Times New Roman" pitchFamily="18" charset="0"/>
                <a:cs typeface="Arial" pitchFamily="34" charset="0"/>
              </a:defRPr>
            </a:lvl1pPr>
            <a:lvl2pPr marL="742950" indent="-285750" eaLnBrk="0" hangingPunct="0">
              <a:defRPr sz="3200">
                <a:solidFill>
                  <a:schemeClr val="tx1"/>
                </a:solidFill>
                <a:latin typeface="Times New Roman" pitchFamily="18" charset="0"/>
                <a:cs typeface="Arial" pitchFamily="34" charset="0"/>
              </a:defRPr>
            </a:lvl2pPr>
            <a:lvl3pPr marL="1143000" indent="-228600" eaLnBrk="0" hangingPunct="0">
              <a:defRPr sz="3200">
                <a:solidFill>
                  <a:schemeClr val="tx1"/>
                </a:solidFill>
                <a:latin typeface="Times New Roman" pitchFamily="18" charset="0"/>
                <a:cs typeface="Arial" pitchFamily="34" charset="0"/>
              </a:defRPr>
            </a:lvl3pPr>
            <a:lvl4pPr marL="1600200" indent="-228600" eaLnBrk="0" hangingPunct="0">
              <a:defRPr sz="3200">
                <a:solidFill>
                  <a:schemeClr val="tx1"/>
                </a:solidFill>
                <a:latin typeface="Times New Roman" pitchFamily="18" charset="0"/>
                <a:cs typeface="Arial" pitchFamily="34" charset="0"/>
              </a:defRPr>
            </a:lvl4pPr>
            <a:lvl5pPr marL="2057400" indent="-228600" eaLnBrk="0" hangingPunct="0">
              <a:defRPr sz="32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pitchFamily="34" charset="0"/>
              </a:defRPr>
            </a:lvl9pPr>
          </a:lstStyle>
          <a:p>
            <a:pPr algn="ctr" eaLnBrk="1" hangingPunct="1"/>
            <a:r>
              <a:rPr lang="en-US" altLang="en-US" sz="2000" dirty="0">
                <a:solidFill>
                  <a:srgbClr val="FFC000"/>
                </a:solidFill>
              </a:rPr>
              <a:t>Mirrors species’ language development?</a:t>
            </a:r>
          </a:p>
          <a:p>
            <a:pPr algn="ctr" eaLnBrk="1" hangingPunct="1"/>
            <a:r>
              <a:rPr lang="en-US" altLang="en-US" sz="2000" dirty="0">
                <a:solidFill>
                  <a:srgbClr val="FFC000"/>
                </a:solidFill>
              </a:rPr>
              <a:t>Oller, K.</a:t>
            </a:r>
          </a:p>
        </p:txBody>
      </p:sp>
    </p:spTree>
    <p:extLst>
      <p:ext uri="{BB962C8B-B14F-4D97-AF65-F5344CB8AC3E}">
        <p14:creationId xmlns:p14="http://schemas.microsoft.com/office/powerpoint/2010/main" val="37157321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11650" name="Rectangle 2"/>
          <p:cNvSpPr>
            <a:spLocks noGrp="1" noChangeArrowheads="1"/>
          </p:cNvSpPr>
          <p:nvPr>
            <p:ph type="title"/>
          </p:nvPr>
        </p:nvSpPr>
        <p:spPr/>
        <p:txBody>
          <a:bodyPr/>
          <a:lstStyle/>
          <a:p>
            <a:r>
              <a:rPr lang="en-US"/>
              <a:t>Articulatory Development </a:t>
            </a:r>
          </a:p>
        </p:txBody>
      </p:sp>
      <p:sp>
        <p:nvSpPr>
          <p:cNvPr id="411651" name="Rectangle 3"/>
          <p:cNvSpPr>
            <a:spLocks noGrp="1" noChangeArrowheads="1"/>
          </p:cNvSpPr>
          <p:nvPr>
            <p:ph type="body" idx="4294967295"/>
          </p:nvPr>
        </p:nvSpPr>
        <p:spPr>
          <a:xfrm>
            <a:off x="457200" y="1646237"/>
            <a:ext cx="8229600" cy="4526280"/>
          </a:xfrm>
          <a:prstGeom prst="rect">
            <a:avLst/>
          </a:prstGeom>
        </p:spPr>
        <p:txBody>
          <a:bodyPr>
            <a:normAutofit/>
          </a:bodyPr>
          <a:lstStyle/>
          <a:p>
            <a:pPr lvl="1">
              <a:lnSpc>
                <a:spcPct val="80000"/>
              </a:lnSpc>
            </a:pPr>
            <a:r>
              <a:rPr lang="en-US" sz="2400" dirty="0"/>
              <a:t>Cooing (3 </a:t>
            </a:r>
            <a:r>
              <a:rPr lang="en-US" sz="2400" dirty="0" err="1"/>
              <a:t>mos</a:t>
            </a:r>
            <a:r>
              <a:rPr lang="en-US" sz="2400" dirty="0"/>
              <a:t>)</a:t>
            </a:r>
          </a:p>
          <a:p>
            <a:pPr lvl="2">
              <a:lnSpc>
                <a:spcPct val="80000"/>
              </a:lnSpc>
              <a:buNone/>
            </a:pPr>
            <a:endParaRPr lang="en-US" sz="2000" dirty="0"/>
          </a:p>
          <a:p>
            <a:pPr lvl="2">
              <a:lnSpc>
                <a:spcPct val="80000"/>
              </a:lnSpc>
              <a:buNone/>
            </a:pPr>
            <a:endParaRPr lang="en-US" sz="2000" dirty="0"/>
          </a:p>
          <a:p>
            <a:pPr lvl="2">
              <a:lnSpc>
                <a:spcPct val="80000"/>
              </a:lnSpc>
              <a:buNone/>
            </a:pPr>
            <a:endParaRPr lang="en-US" sz="2000" dirty="0"/>
          </a:p>
          <a:p>
            <a:pPr lvl="1">
              <a:lnSpc>
                <a:spcPct val="80000"/>
              </a:lnSpc>
            </a:pPr>
            <a:r>
              <a:rPr lang="en-US" sz="2400" dirty="0"/>
              <a:t>Consonant-vowel syllables (e.g., /</a:t>
            </a:r>
            <a:r>
              <a:rPr lang="en-US" sz="2400" dirty="0" err="1"/>
              <a:t>ta</a:t>
            </a:r>
            <a:r>
              <a:rPr lang="en-US" sz="2400" dirty="0"/>
              <a:t>/ /</a:t>
            </a:r>
            <a:r>
              <a:rPr lang="en-US" sz="2400" dirty="0" err="1"/>
              <a:t>pe</a:t>
            </a:r>
            <a:r>
              <a:rPr lang="en-US" sz="2400" dirty="0"/>
              <a:t>/) (6 </a:t>
            </a:r>
            <a:r>
              <a:rPr lang="en-US" sz="2400" dirty="0" err="1"/>
              <a:t>mos</a:t>
            </a:r>
            <a:r>
              <a:rPr lang="en-US" sz="2400" dirty="0"/>
              <a:t>)  </a:t>
            </a:r>
            <a:r>
              <a:rPr lang="en-US" sz="2400" dirty="0">
                <a:sym typeface="Wingdings" pitchFamily="2" charset="2"/>
              </a:rPr>
              <a:t> babbling</a:t>
            </a:r>
          </a:p>
          <a:p>
            <a:pPr lvl="2">
              <a:lnSpc>
                <a:spcPct val="80000"/>
              </a:lnSpc>
            </a:pPr>
            <a:r>
              <a:rPr lang="en-US" sz="2000" dirty="0"/>
              <a:t>Babbling maintained and refined by linguistic experiences &amp;    auditory feedback</a:t>
            </a:r>
          </a:p>
          <a:p>
            <a:pPr lvl="3">
              <a:lnSpc>
                <a:spcPct val="80000"/>
              </a:lnSpc>
            </a:pPr>
            <a:r>
              <a:rPr lang="en-US" sz="1800" dirty="0"/>
              <a:t>Deaf babies lose interest in verbal babbling after 6 </a:t>
            </a:r>
            <a:r>
              <a:rPr lang="en-US" sz="1800" dirty="0" err="1"/>
              <a:t>mos</a:t>
            </a:r>
            <a:endParaRPr lang="en-US" sz="1800" dirty="0"/>
          </a:p>
          <a:p>
            <a:pPr lvl="1">
              <a:lnSpc>
                <a:spcPct val="80000"/>
              </a:lnSpc>
            </a:pPr>
            <a:endParaRPr lang="en-US" sz="2400" dirty="0">
              <a:sym typeface="Wingdings" pitchFamily="2" charset="2"/>
            </a:endParaRPr>
          </a:p>
          <a:p>
            <a:pPr lvl="1">
              <a:lnSpc>
                <a:spcPct val="80000"/>
              </a:lnSpc>
            </a:pPr>
            <a:r>
              <a:rPr lang="en-US" sz="2400" dirty="0">
                <a:sym typeface="Wingdings" pitchFamily="2" charset="2"/>
              </a:rPr>
              <a:t>Babbling becomes less universal and more similar to native language by 12 months</a:t>
            </a:r>
          </a:p>
          <a:p>
            <a:pPr lvl="2">
              <a:lnSpc>
                <a:spcPct val="80000"/>
              </a:lnSpc>
            </a:pPr>
            <a:r>
              <a:rPr lang="en-US" sz="2000" dirty="0">
                <a:sym typeface="Wingdings" pitchFamily="2" charset="2"/>
              </a:rPr>
              <a:t>Nature vs. Nurture perspectives on change</a:t>
            </a:r>
          </a:p>
        </p:txBody>
      </p:sp>
      <p:pic>
        <p:nvPicPr>
          <p:cNvPr id="2" name="Liam just under two months preconversation.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7018774" y="1411805"/>
            <a:ext cx="2092569" cy="1569427"/>
          </a:xfrm>
          <a:prstGeom prst="rect">
            <a:avLst/>
          </a:prstGeom>
        </p:spPr>
      </p:pic>
    </p:spTree>
    <p:extLst>
      <p:ext uri="{BB962C8B-B14F-4D97-AF65-F5344CB8AC3E}">
        <p14:creationId xmlns:p14="http://schemas.microsoft.com/office/powerpoint/2010/main" val="365329108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vert="horz" lIns="91440" rIns="45720" rtlCol="0" anchor="ctr">
            <a:normAutofit fontScale="90000"/>
            <a:scene3d>
              <a:camera prst="orthographicFront"/>
              <a:lightRig rig="threePt" dir="t">
                <a:rot lat="0" lon="0" rev="4800000"/>
              </a:lightRig>
            </a:scene3d>
            <a:sp3d prstMaterial="matte">
              <a:bevelT w="50800" h="10160"/>
            </a:sp3d>
          </a:bodyPr>
          <a:lstStyle/>
          <a:p>
            <a:r>
              <a:rPr lang="en-US" altLang="en-US"/>
              <a:t>Canonical Babbling Stage, 6-10 mos</a:t>
            </a:r>
          </a:p>
        </p:txBody>
      </p:sp>
      <p:sp>
        <p:nvSpPr>
          <p:cNvPr id="20483" name="Rectangle 3"/>
          <p:cNvSpPr>
            <a:spLocks noGrp="1" noChangeArrowheads="1"/>
          </p:cNvSpPr>
          <p:nvPr>
            <p:ph idx="1"/>
          </p:nvPr>
        </p:nvSpPr>
        <p:spPr>
          <a:xfrm>
            <a:off x="152400" y="1408176"/>
            <a:ext cx="8991600" cy="4625609"/>
          </a:xfrm>
        </p:spPr>
        <p:txBody>
          <a:bodyPr>
            <a:noAutofit/>
          </a:bodyPr>
          <a:lstStyle/>
          <a:p>
            <a:pPr>
              <a:lnSpc>
                <a:spcPct val="120000"/>
              </a:lnSpc>
            </a:pPr>
            <a:r>
              <a:rPr lang="en-US" sz="2400" dirty="0"/>
              <a:t>Consonant-vowel syllables (e.g., /ta/ /</a:t>
            </a:r>
            <a:r>
              <a:rPr lang="en-US" sz="2400" dirty="0" err="1"/>
              <a:t>pe</a:t>
            </a:r>
            <a:r>
              <a:rPr lang="en-US" sz="2400" dirty="0"/>
              <a:t>/) (6 </a:t>
            </a:r>
            <a:r>
              <a:rPr lang="en-US" sz="2400" dirty="0" err="1"/>
              <a:t>mos</a:t>
            </a:r>
            <a:r>
              <a:rPr lang="en-US" sz="2400" dirty="0"/>
              <a:t>)  </a:t>
            </a:r>
            <a:r>
              <a:rPr lang="en-US" sz="2400" dirty="0">
                <a:sym typeface="Wingdings" pitchFamily="2" charset="2"/>
              </a:rPr>
              <a:t> babbling</a:t>
            </a:r>
          </a:p>
          <a:p>
            <a:pPr lvl="1">
              <a:lnSpc>
                <a:spcPct val="120000"/>
              </a:lnSpc>
            </a:pPr>
            <a:r>
              <a:rPr lang="en-US" sz="2400" dirty="0"/>
              <a:t>Babbling maintained/refined by experience / auditory feedback</a:t>
            </a:r>
          </a:p>
          <a:p>
            <a:pPr lvl="2">
              <a:lnSpc>
                <a:spcPct val="120000"/>
              </a:lnSpc>
            </a:pPr>
            <a:r>
              <a:rPr lang="en-US" sz="1600" dirty="0"/>
              <a:t>Deaf babies lose interest in verbal babbling after 6 </a:t>
            </a:r>
            <a:r>
              <a:rPr lang="en-US" sz="1600" dirty="0" err="1"/>
              <a:t>mos</a:t>
            </a:r>
            <a:endParaRPr lang="en-US" altLang="en-US" dirty="0"/>
          </a:p>
          <a:p>
            <a:pPr>
              <a:lnSpc>
                <a:spcPct val="120000"/>
              </a:lnSpc>
            </a:pPr>
            <a:r>
              <a:rPr lang="en-US" altLang="en-US" sz="2400" dirty="0"/>
              <a:t>CV sequences</a:t>
            </a:r>
            <a:r>
              <a:rPr lang="en-US" altLang="en-US" sz="1800" dirty="0"/>
              <a:t> </a:t>
            </a:r>
          </a:p>
          <a:p>
            <a:pPr lvl="1">
              <a:lnSpc>
                <a:spcPct val="120000"/>
              </a:lnSpc>
            </a:pPr>
            <a:r>
              <a:rPr lang="en-US" altLang="en-US" sz="1600" dirty="0"/>
              <a:t>/ma/ /da/ /</a:t>
            </a:r>
            <a:r>
              <a:rPr lang="en-US" altLang="en-US" sz="1600" dirty="0" err="1"/>
              <a:t>ada</a:t>
            </a:r>
            <a:r>
              <a:rPr lang="en-US" altLang="en-US" sz="1600" dirty="0"/>
              <a:t>/</a:t>
            </a:r>
          </a:p>
          <a:p>
            <a:pPr>
              <a:lnSpc>
                <a:spcPct val="120000"/>
              </a:lnSpc>
            </a:pPr>
            <a:r>
              <a:rPr lang="en-US" altLang="en-US" sz="2400" dirty="0"/>
              <a:t>Transition between CV are crisp</a:t>
            </a:r>
            <a:r>
              <a:rPr lang="en-US" altLang="en-US" sz="1800" dirty="0"/>
              <a:t> </a:t>
            </a:r>
          </a:p>
          <a:p>
            <a:pPr lvl="1">
              <a:lnSpc>
                <a:spcPct val="120000"/>
              </a:lnSpc>
            </a:pPr>
            <a:r>
              <a:rPr lang="en-US" altLang="en-US" sz="1600" dirty="0"/>
              <a:t>Sounds like natural syllables in parent’s language</a:t>
            </a:r>
          </a:p>
          <a:p>
            <a:pPr lvl="1">
              <a:lnSpc>
                <a:spcPct val="120000"/>
              </a:lnSpc>
            </a:pPr>
            <a:r>
              <a:rPr lang="en-US" altLang="en-US" sz="1600" dirty="0"/>
              <a:t>Parents good at identifying this stage</a:t>
            </a:r>
          </a:p>
          <a:p>
            <a:pPr>
              <a:lnSpc>
                <a:spcPct val="120000"/>
              </a:lnSpc>
            </a:pPr>
            <a:r>
              <a:rPr lang="en-US" altLang="en-US" sz="2400" dirty="0"/>
              <a:t>Reduplicated babbling </a:t>
            </a:r>
          </a:p>
          <a:p>
            <a:pPr lvl="1">
              <a:lnSpc>
                <a:spcPct val="120000"/>
              </a:lnSpc>
            </a:pPr>
            <a:r>
              <a:rPr lang="en-US" altLang="en-US" sz="1800" dirty="0"/>
              <a:t>/baba/</a:t>
            </a:r>
            <a:r>
              <a:rPr lang="en-US" altLang="en-US" sz="1800" i="1" dirty="0"/>
              <a:t> </a:t>
            </a:r>
            <a:r>
              <a:rPr lang="en-US" altLang="en-US" sz="1800" dirty="0"/>
              <a:t>/</a:t>
            </a:r>
            <a:r>
              <a:rPr lang="en-US" altLang="en-US" sz="1800" dirty="0" err="1"/>
              <a:t>dadada</a:t>
            </a:r>
            <a:r>
              <a:rPr lang="en-US" altLang="en-US" sz="1800" dirty="0"/>
              <a:t>/ /mama/</a:t>
            </a:r>
            <a:r>
              <a:rPr lang="en-US" altLang="en-US" sz="1800" i="1" dirty="0"/>
              <a:t> </a:t>
            </a:r>
          </a:p>
          <a:p>
            <a:pPr>
              <a:lnSpc>
                <a:spcPct val="120000"/>
              </a:lnSpc>
            </a:pPr>
            <a:r>
              <a:rPr lang="en-US" sz="2400" dirty="0">
                <a:sym typeface="Wingdings" pitchFamily="2" charset="2"/>
              </a:rPr>
              <a:t>Babbling becomes more similar to native language by 12 months</a:t>
            </a:r>
          </a:p>
          <a:p>
            <a:pPr lvl="1"/>
            <a:endParaRPr lang="en-US" altLang="en-US" sz="1100" dirty="0"/>
          </a:p>
        </p:txBody>
      </p:sp>
      <p:pic>
        <p:nvPicPr>
          <p:cNvPr id="4" name="Liam just under two months preconversation.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567017" y="3124200"/>
            <a:ext cx="2092569" cy="1569427"/>
          </a:xfrm>
          <a:prstGeom prst="rect">
            <a:avLst/>
          </a:prstGeom>
        </p:spPr>
      </p:pic>
    </p:spTree>
    <p:extLst>
      <p:ext uri="{BB962C8B-B14F-4D97-AF65-F5344CB8AC3E}">
        <p14:creationId xmlns:p14="http://schemas.microsoft.com/office/powerpoint/2010/main" val="91231597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vert="horz" lIns="91440" rIns="45720" rtlCol="0" anchor="ctr">
            <a:normAutofit/>
            <a:scene3d>
              <a:camera prst="orthographicFront"/>
              <a:lightRig rig="threePt" dir="t">
                <a:rot lat="0" lon="0" rev="4800000"/>
              </a:lightRig>
            </a:scene3d>
            <a:sp3d prstMaterial="matte">
              <a:bevelT w="50800" h="10160"/>
            </a:sp3d>
          </a:bodyPr>
          <a:lstStyle/>
          <a:p>
            <a:r>
              <a:rPr lang="en-US" altLang="en-US"/>
              <a:t>Importance of Babbling</a:t>
            </a:r>
          </a:p>
        </p:txBody>
      </p:sp>
      <p:sp>
        <p:nvSpPr>
          <p:cNvPr id="21507" name="Rectangle 3"/>
          <p:cNvSpPr>
            <a:spLocks noGrp="1" noChangeArrowheads="1"/>
          </p:cNvSpPr>
          <p:nvPr>
            <p:ph idx="1"/>
          </p:nvPr>
        </p:nvSpPr>
        <p:spPr/>
        <p:txBody>
          <a:bodyPr/>
          <a:lstStyle/>
          <a:p>
            <a:r>
              <a:rPr lang="en-US" altLang="en-US" sz="2800"/>
              <a:t>Involves increasing control over the articulatory mechanism</a:t>
            </a:r>
          </a:p>
          <a:p>
            <a:r>
              <a:rPr lang="en-US" altLang="en-US" sz="2800"/>
              <a:t>Important pre-speech developmental milestone</a:t>
            </a:r>
            <a:endParaRPr lang="en-US" altLang="en-US" sz="2400"/>
          </a:p>
          <a:p>
            <a:r>
              <a:rPr lang="en-US" altLang="en-US" sz="2400"/>
              <a:t>Should be present by 10 months!</a:t>
            </a:r>
          </a:p>
          <a:p>
            <a:pPr lvl="1"/>
            <a:r>
              <a:rPr lang="en-US" altLang="en-US" sz="2000"/>
              <a:t>Occurs in Down Syndrome, premature, low SES kids and in all cultures </a:t>
            </a:r>
          </a:p>
          <a:p>
            <a:pPr lvl="1"/>
            <a:r>
              <a:rPr lang="en-US" altLang="en-US" sz="2000"/>
              <a:t>But its delayed in  hearing impaired infants and deaf children </a:t>
            </a:r>
          </a:p>
        </p:txBody>
      </p:sp>
    </p:spTree>
    <p:extLst>
      <p:ext uri="{BB962C8B-B14F-4D97-AF65-F5344CB8AC3E}">
        <p14:creationId xmlns:p14="http://schemas.microsoft.com/office/powerpoint/2010/main" val="19829667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p:txBody>
          <a:bodyPr/>
          <a:lstStyle/>
          <a:p>
            <a:r>
              <a:rPr lang="en-US" altLang="en-US"/>
              <a:t>Limitations of Babbling</a:t>
            </a:r>
          </a:p>
        </p:txBody>
      </p:sp>
      <p:sp>
        <p:nvSpPr>
          <p:cNvPr id="22532" name="Rectangle 3"/>
          <p:cNvSpPr>
            <a:spLocks noGrp="1" noChangeArrowheads="1"/>
          </p:cNvSpPr>
          <p:nvPr>
            <p:ph idx="1"/>
          </p:nvPr>
        </p:nvSpPr>
        <p:spPr/>
        <p:txBody>
          <a:bodyPr/>
          <a:lstStyle/>
          <a:p>
            <a:r>
              <a:rPr lang="en-US" altLang="en-US" sz="2800" dirty="0"/>
              <a:t>At end of stage, infants begin to use patterns or rising intonation that resemble adult speech</a:t>
            </a:r>
          </a:p>
          <a:p>
            <a:pPr lvl="1"/>
            <a:r>
              <a:rPr lang="en-US" altLang="en-US" sz="2400" dirty="0"/>
              <a:t>also known as </a:t>
            </a:r>
            <a:r>
              <a:rPr lang="en-US" altLang="en-US" sz="2400" i="1" dirty="0"/>
              <a:t>gibberish, jargon, </a:t>
            </a:r>
            <a:r>
              <a:rPr lang="en-US" altLang="en-US" sz="2400" dirty="0"/>
              <a:t>or </a:t>
            </a:r>
            <a:r>
              <a:rPr lang="en-US" altLang="en-US" sz="2400" i="1" dirty="0"/>
              <a:t>conversational babbling</a:t>
            </a:r>
          </a:p>
          <a:p>
            <a:pPr lvl="1"/>
            <a:r>
              <a:rPr lang="en-US" altLang="en-US" sz="2400" dirty="0"/>
              <a:t>It </a:t>
            </a:r>
            <a:r>
              <a:rPr lang="en-US" altLang="en-US" sz="2400" i="1" dirty="0"/>
              <a:t>may have</a:t>
            </a:r>
            <a:r>
              <a:rPr lang="en-US" altLang="en-US" sz="2400" dirty="0"/>
              <a:t> intonation contours of language being learned</a:t>
            </a:r>
            <a:r>
              <a:rPr lang="en-US" altLang="en-US" sz="2400" i="1" dirty="0"/>
              <a:t> </a:t>
            </a:r>
          </a:p>
          <a:p>
            <a:pPr lvl="1"/>
            <a:r>
              <a:rPr lang="en-US" altLang="en-US" sz="2400" i="1" dirty="0"/>
              <a:t>Infants learn the music before the words</a:t>
            </a:r>
          </a:p>
          <a:p>
            <a:r>
              <a:rPr lang="en-US" altLang="en-US" sz="2800" dirty="0"/>
              <a:t>Does not refer (to objects, people, etc.)</a:t>
            </a:r>
            <a:endParaRPr lang="en-US" altLang="en-US" dirty="0"/>
          </a:p>
          <a:p>
            <a:r>
              <a:rPr lang="en-US" altLang="en-US" dirty="0"/>
              <a:t>Is not language</a:t>
            </a:r>
          </a:p>
          <a:p>
            <a:endParaRPr lang="en-US" altLang="en-US" dirty="0"/>
          </a:p>
        </p:txBody>
      </p:sp>
      <p:sp>
        <p:nvSpPr>
          <p:cNvPr id="19458" name="Slide Number Placeholder 5"/>
          <p:cNvSpPr>
            <a:spLocks noGrp="1"/>
          </p:cNvSpPr>
          <p:nvPr>
            <p:ph type="sldNum" sz="quarter" idx="12"/>
          </p:nvPr>
        </p:nvSpPr>
        <p:spPr/>
        <p:txBody>
          <a:bodyPr/>
          <a:lstStyle/>
          <a:p>
            <a:pPr>
              <a:defRPr/>
            </a:pPr>
            <a:fld id="{F60C0483-BE89-4338-9153-F3C3307F8C7E}" type="slidenum">
              <a:rPr lang="en-US" smtClean="0"/>
              <a:pPr>
                <a:defRPr/>
              </a:pPr>
              <a:t>41</a:t>
            </a:fld>
            <a:endParaRPr lang="en-US"/>
          </a:p>
        </p:txBody>
      </p:sp>
      <p:sp>
        <p:nvSpPr>
          <p:cNvPr id="2" name="Rectangle 1"/>
          <p:cNvSpPr>
            <a:spLocks noChangeArrowheads="1"/>
          </p:cNvSpPr>
          <p:nvPr/>
        </p:nvSpPr>
        <p:spPr bwMode="auto">
          <a:xfrm>
            <a:off x="457200" y="5454134"/>
            <a:ext cx="539352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lvl="0"/>
            <a:r>
              <a:rPr lang="en-US" altLang="en-US" dirty="0">
                <a:latin typeface="Arial" panose="020B0604020202020204" pitchFamily="34" charset="0"/>
                <a:hlinkClick r:id="rId3"/>
              </a:rPr>
              <a:t>https://www.youtube.com/watch?v=_JmA2ClUvUY</a:t>
            </a:r>
            <a:r>
              <a:rPr lang="en-US" altLang="en-US" dirty="0">
                <a:latin typeface="Arial" panose="020B0604020202020204" pitchFamily="34"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9963174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p:txBody>
          <a:bodyPr/>
          <a:lstStyle/>
          <a:p>
            <a:r>
              <a:rPr lang="en-US" altLang="en-US">
                <a:cs typeface="Times New Roman" pitchFamily="18" charset="0"/>
              </a:rPr>
              <a:t>Integrative stage (9-18 months)</a:t>
            </a:r>
          </a:p>
        </p:txBody>
      </p:sp>
      <p:sp>
        <p:nvSpPr>
          <p:cNvPr id="23556" name="Rectangle 3"/>
          <p:cNvSpPr>
            <a:spLocks noGrp="1" noChangeArrowheads="1"/>
          </p:cNvSpPr>
          <p:nvPr>
            <p:ph idx="1"/>
          </p:nvPr>
        </p:nvSpPr>
        <p:spPr/>
        <p:txBody>
          <a:bodyPr>
            <a:normAutofit/>
          </a:bodyPr>
          <a:lstStyle/>
          <a:p>
            <a:r>
              <a:rPr lang="en-US" altLang="en-US" dirty="0">
                <a:cs typeface="Times New Roman" pitchFamily="18" charset="0"/>
              </a:rPr>
              <a:t>Beginning of meaningful speech</a:t>
            </a:r>
          </a:p>
          <a:p>
            <a:r>
              <a:rPr lang="en-US" altLang="en-US" dirty="0">
                <a:cs typeface="Times New Roman" pitchFamily="18" charset="0"/>
              </a:rPr>
              <a:t>Some mixing of babbled utterances and words</a:t>
            </a:r>
          </a:p>
          <a:p>
            <a:r>
              <a:rPr lang="en-US" altLang="en-US" dirty="0">
                <a:cs typeface="Times New Roman" pitchFamily="18" charset="0"/>
              </a:rPr>
              <a:t>Gibberish: (jargon) use of adult intonation patterns but what they say makes no sense</a:t>
            </a:r>
          </a:p>
          <a:p>
            <a:pPr lvl="1"/>
            <a:r>
              <a:rPr lang="en-US" altLang="en-US" dirty="0">
                <a:cs typeface="Times New Roman" pitchFamily="18" charset="0"/>
              </a:rPr>
              <a:t>sounds like the child is having a conversation but you can’t understand what they are saying</a:t>
            </a:r>
          </a:p>
          <a:p>
            <a:pPr lvl="1"/>
            <a:r>
              <a:rPr lang="en-US" altLang="en-US" sz="1800" dirty="0">
                <a:hlinkClick r:id="rId3"/>
              </a:rPr>
              <a:t>http://www.wimp.com/babyboys/</a:t>
            </a:r>
            <a:r>
              <a:rPr lang="en-US" altLang="en-US" sz="1800" dirty="0"/>
              <a:t> 			</a:t>
            </a:r>
          </a:p>
          <a:p>
            <a:pPr lvl="1"/>
            <a:endParaRPr lang="en-US" altLang="en-US" dirty="0"/>
          </a:p>
          <a:p>
            <a:pPr lvl="1"/>
            <a:endParaRPr lang="en-US" altLang="en-US" dirty="0"/>
          </a:p>
        </p:txBody>
      </p:sp>
      <p:sp>
        <p:nvSpPr>
          <p:cNvPr id="20482" name="Slide Number Placeholder 5"/>
          <p:cNvSpPr>
            <a:spLocks noGrp="1"/>
          </p:cNvSpPr>
          <p:nvPr>
            <p:ph type="sldNum" sz="quarter" idx="12"/>
          </p:nvPr>
        </p:nvSpPr>
        <p:spPr/>
        <p:txBody>
          <a:bodyPr/>
          <a:lstStyle/>
          <a:p>
            <a:pPr>
              <a:defRPr/>
            </a:pPr>
            <a:fld id="{C04E2539-BD61-42C5-9601-0D655B0AC325}" type="slidenum">
              <a:rPr lang="en-US" smtClean="0"/>
              <a:pPr>
                <a:defRPr/>
              </a:pPr>
              <a:t>42</a:t>
            </a:fld>
            <a:endParaRPr lang="en-US"/>
          </a:p>
        </p:txBody>
      </p:sp>
    </p:spTree>
    <p:extLst>
      <p:ext uri="{BB962C8B-B14F-4D97-AF65-F5344CB8AC3E}">
        <p14:creationId xmlns:p14="http://schemas.microsoft.com/office/powerpoint/2010/main" val="39510582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itle 6"/>
          <p:cNvSpPr>
            <a:spLocks noGrp="1"/>
          </p:cNvSpPr>
          <p:nvPr>
            <p:ph type="title"/>
          </p:nvPr>
        </p:nvSpPr>
        <p:spPr>
          <a:xfrm>
            <a:off x="122130" y="71053"/>
            <a:ext cx="8833611" cy="1454238"/>
          </a:xfrm>
        </p:spPr>
        <p:txBody>
          <a:bodyPr>
            <a:normAutofit fontScale="90000"/>
          </a:bodyPr>
          <a:lstStyle/>
          <a:p>
            <a:r>
              <a:rPr lang="en-US" sz="3200" dirty="0">
                <a:latin typeface="Arial"/>
                <a:cs typeface="Arial"/>
              </a:rPr>
              <a:t>Automated Vocal Analysis of Naturalistic Recordings from Children with Autism, Language Delay, and Typical Development. </a:t>
            </a:r>
            <a:r>
              <a:rPr lang="en-US" sz="2800" dirty="0">
                <a:latin typeface="Arial"/>
                <a:cs typeface="Arial"/>
              </a:rPr>
              <a:t>Oller et al (2010)</a:t>
            </a:r>
          </a:p>
        </p:txBody>
      </p:sp>
      <p:sp>
        <p:nvSpPr>
          <p:cNvPr id="4" name="Footer Placeholder 3"/>
          <p:cNvSpPr>
            <a:spLocks noGrp="1"/>
          </p:cNvSpPr>
          <p:nvPr>
            <p:ph type="ftr" sz="quarter" idx="11"/>
          </p:nvPr>
        </p:nvSpPr>
        <p:spPr/>
        <p:txBody>
          <a:bodyPr/>
          <a:lstStyle/>
          <a:p>
            <a:pPr>
              <a:defRPr/>
            </a:pPr>
            <a:r>
              <a:rPr lang="en-US" dirty="0">
                <a:solidFill>
                  <a:prstClr val="black">
                    <a:tint val="75000"/>
                  </a:prstClr>
                </a:solidFill>
              </a:rPr>
              <a:t>Rubenstein</a:t>
            </a:r>
          </a:p>
        </p:txBody>
      </p:sp>
      <p:pic>
        <p:nvPicPr>
          <p:cNvPr id="3" name="Picture 2" descr="Baby_talk_204211a.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9987" y="3962400"/>
            <a:ext cx="3555498" cy="2370332"/>
          </a:xfrm>
          <a:prstGeom prst="rect">
            <a:avLst/>
          </a:prstGeom>
        </p:spPr>
      </p:pic>
      <p:sp>
        <p:nvSpPr>
          <p:cNvPr id="2" name="Rectangle 1"/>
          <p:cNvSpPr/>
          <p:nvPr/>
        </p:nvSpPr>
        <p:spPr>
          <a:xfrm>
            <a:off x="533400" y="2324543"/>
            <a:ext cx="6096000" cy="1477328"/>
          </a:xfrm>
          <a:prstGeom prst="rect">
            <a:avLst/>
          </a:prstGeom>
        </p:spPr>
        <p:txBody>
          <a:bodyPr wrap="square">
            <a:spAutoFit/>
          </a:bodyPr>
          <a:lstStyle/>
          <a:p>
            <a:r>
              <a:rPr lang="en-US" altLang="en-US" dirty="0">
                <a:latin typeface="Arial"/>
                <a:cs typeface="Arial"/>
              </a:rPr>
              <a:t>Oller et al. (2010) illustrates a method to obtain measures of early speech development through </a:t>
            </a:r>
            <a:r>
              <a:rPr lang="en-US" altLang="en-US" b="1" dirty="0">
                <a:latin typeface="Arial"/>
                <a:cs typeface="Arial"/>
              </a:rPr>
              <a:t>automated analysis of massive quantities of day-long audio recordings collected naturalistically in children’s homes</a:t>
            </a:r>
            <a:endParaRPr lang="en-US" altLang="en-US" dirty="0">
              <a:latin typeface="Arial"/>
              <a:cs typeface="Arial"/>
            </a:endParaRPr>
          </a:p>
        </p:txBody>
      </p:sp>
    </p:spTree>
    <p:extLst>
      <p:ext uri="{BB962C8B-B14F-4D97-AF65-F5344CB8AC3E}">
        <p14:creationId xmlns:p14="http://schemas.microsoft.com/office/powerpoint/2010/main" val="14561156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2008</a:t>
            </a: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425" y="1766888"/>
            <a:ext cx="7677150" cy="33242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Rectangle 3"/>
          <p:cNvSpPr/>
          <p:nvPr/>
        </p:nvSpPr>
        <p:spPr>
          <a:xfrm>
            <a:off x="2971800" y="7924800"/>
            <a:ext cx="6477000" cy="646331"/>
          </a:xfrm>
          <a:prstGeom prst="rect">
            <a:avLst/>
          </a:prstGeom>
        </p:spPr>
        <p:txBody>
          <a:bodyPr wrap="square">
            <a:spAutoFit/>
          </a:bodyPr>
          <a:lstStyle/>
          <a:p>
            <a:r>
              <a:rPr lang="en-US" u="sng" dirty="0">
                <a:solidFill>
                  <a:srgbClr val="000000"/>
                </a:solidFill>
                <a:latin typeface="Calibri" panose="020F0502020204030204" pitchFamily="34" charset="0"/>
                <a:ea typeface="Times New Roman" panose="02020603050405020304" pitchFamily="18" charset="0"/>
                <a:hlinkClick r:id="rId3"/>
              </a:rPr>
              <a:t>Spectrograms and example vocalizations: does not work http://www.indiana.edu/~aviary/baby_vocalizaitons.htm</a:t>
            </a:r>
            <a:endParaRPr lang="en-US" dirty="0"/>
          </a:p>
        </p:txBody>
      </p:sp>
    </p:spTree>
    <p:extLst>
      <p:ext uri="{BB962C8B-B14F-4D97-AF65-F5344CB8AC3E}">
        <p14:creationId xmlns:p14="http://schemas.microsoft.com/office/powerpoint/2010/main" val="1710755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Production: Infant vocal development</a:t>
            </a:r>
          </a:p>
        </p:txBody>
      </p:sp>
      <p:sp>
        <p:nvSpPr>
          <p:cNvPr id="3" name="Content Placeholder 2"/>
          <p:cNvSpPr>
            <a:spLocks noGrp="1"/>
          </p:cNvSpPr>
          <p:nvPr>
            <p:ph idx="1"/>
          </p:nvPr>
        </p:nvSpPr>
        <p:spPr/>
        <p:txBody>
          <a:bodyPr/>
          <a:lstStyle/>
          <a:p>
            <a:pPr marL="342900" lvl="0" indent="-342900">
              <a:spcBef>
                <a:spcPts val="800"/>
              </a:spcBef>
              <a:buClrTx/>
              <a:buSzTx/>
              <a:buFont typeface="Arial" pitchFamily="34" charset="0"/>
              <a:buChar char="•"/>
            </a:pPr>
            <a:r>
              <a:rPr lang="en-US" sz="2400" b="1" dirty="0">
                <a:solidFill>
                  <a:srgbClr val="000000"/>
                </a:solidFill>
                <a:latin typeface="Franklin Gothic Book"/>
              </a:rPr>
              <a:t>Infants typically speak first words by 12 months</a:t>
            </a:r>
          </a:p>
          <a:p>
            <a:pPr marL="342900" lvl="0" indent="-342900">
              <a:spcBef>
                <a:spcPts val="800"/>
              </a:spcBef>
              <a:buClrTx/>
              <a:buSzTx/>
              <a:buFont typeface="Arial" pitchFamily="34" charset="0"/>
              <a:buChar char="•"/>
            </a:pPr>
            <a:r>
              <a:rPr lang="en-US" sz="2400" b="1" dirty="0">
                <a:solidFill>
                  <a:srgbClr val="000000"/>
                </a:solidFill>
                <a:latin typeface="Franklin Gothic Book"/>
              </a:rPr>
              <a:t>Learn to produce speech-like syllables (phonemes) first</a:t>
            </a:r>
          </a:p>
          <a:p>
            <a:pPr marL="342900" lvl="0" indent="-342900">
              <a:spcBef>
                <a:spcPts val="800"/>
              </a:spcBef>
              <a:buClrTx/>
              <a:buSzTx/>
              <a:buFont typeface="Arial" pitchFamily="34" charset="0"/>
              <a:buChar char="•"/>
            </a:pPr>
            <a:r>
              <a:rPr lang="en-US" sz="2400" b="1" dirty="0">
                <a:solidFill>
                  <a:srgbClr val="000000"/>
                </a:solidFill>
                <a:latin typeface="Franklin Gothic Book"/>
              </a:rPr>
              <a:t>Language structured according to environment </a:t>
            </a:r>
          </a:p>
          <a:p>
            <a:pPr marL="342900" lvl="0" indent="-342900">
              <a:spcBef>
                <a:spcPts val="800"/>
              </a:spcBef>
              <a:buClrTx/>
              <a:buSzTx/>
              <a:buFont typeface="Arial" pitchFamily="34" charset="0"/>
              <a:buChar char="•"/>
            </a:pPr>
            <a:endParaRPr lang="en-US" sz="1600" b="1" dirty="0">
              <a:solidFill>
                <a:srgbClr val="000000"/>
              </a:solidFill>
              <a:latin typeface="Franklin Gothic Book"/>
            </a:endParaRPr>
          </a:p>
          <a:p>
            <a:pPr marL="342900" lvl="0" indent="-342900">
              <a:spcBef>
                <a:spcPts val="800"/>
              </a:spcBef>
              <a:buClrTx/>
              <a:buSzTx/>
              <a:buFont typeface="Arial" pitchFamily="34" charset="0"/>
              <a:buChar char="•"/>
            </a:pPr>
            <a:r>
              <a:rPr lang="en-US" sz="2400" b="1" dirty="0">
                <a:solidFill>
                  <a:srgbClr val="000000"/>
                </a:solidFill>
                <a:latin typeface="Franklin Gothic Book"/>
              </a:rPr>
              <a:t>How does this occur?</a:t>
            </a:r>
          </a:p>
          <a:p>
            <a:pPr marL="402336" lvl="2" indent="-164592">
              <a:spcBef>
                <a:spcPts val="300"/>
              </a:spcBef>
              <a:buClr>
                <a:srgbClr val="F96A1B"/>
              </a:buClr>
              <a:buFont typeface="Arial" panose="020B0604020202020204" pitchFamily="34" charset="0"/>
              <a:buChar char="•"/>
            </a:pPr>
            <a:r>
              <a:rPr lang="en-US" dirty="0">
                <a:solidFill>
                  <a:srgbClr val="000000"/>
                </a:solidFill>
                <a:latin typeface="Franklin Gothic Book"/>
              </a:rPr>
              <a:t>Most research emphasizes anatomical changes of vocal tract</a:t>
            </a:r>
          </a:p>
          <a:p>
            <a:pPr marL="402336" lvl="2" indent="-164592">
              <a:spcBef>
                <a:spcPts val="300"/>
              </a:spcBef>
              <a:buClr>
                <a:srgbClr val="F96A1B"/>
              </a:buClr>
              <a:buFont typeface="Arial" panose="020B0604020202020204" pitchFamily="34" charset="0"/>
              <a:buChar char="•"/>
            </a:pPr>
            <a:r>
              <a:rPr lang="en-US" dirty="0">
                <a:solidFill>
                  <a:srgbClr val="000000"/>
                </a:solidFill>
                <a:latin typeface="Franklin Gothic Book"/>
              </a:rPr>
              <a:t>Social environment plays important role</a:t>
            </a:r>
          </a:p>
          <a:p>
            <a:pPr marL="402336" lvl="2" indent="-164592">
              <a:spcBef>
                <a:spcPts val="300"/>
              </a:spcBef>
              <a:buClr>
                <a:srgbClr val="F96A1B"/>
              </a:buClr>
              <a:buFont typeface="Arial" panose="020B0604020202020204" pitchFamily="34" charset="0"/>
              <a:buChar char="•"/>
            </a:pPr>
            <a:r>
              <a:rPr lang="en-US" dirty="0">
                <a:solidFill>
                  <a:srgbClr val="000000"/>
                </a:solidFill>
                <a:latin typeface="Franklin Gothic Book"/>
              </a:rPr>
              <a:t>Has previously been ascribed to imitation</a:t>
            </a:r>
          </a:p>
          <a:p>
            <a:endParaRPr lang="en-US" dirty="0"/>
          </a:p>
        </p:txBody>
      </p:sp>
    </p:spTree>
    <p:extLst>
      <p:ext uri="{BB962C8B-B14F-4D97-AF65-F5344CB8AC3E}">
        <p14:creationId xmlns:p14="http://schemas.microsoft.com/office/powerpoint/2010/main" val="12819813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Infant vocal development</a:t>
            </a:r>
          </a:p>
        </p:txBody>
      </p:sp>
      <p:sp>
        <p:nvSpPr>
          <p:cNvPr id="3" name="Content Placeholder 2"/>
          <p:cNvSpPr>
            <a:spLocks noGrp="1"/>
          </p:cNvSpPr>
          <p:nvPr>
            <p:ph idx="1"/>
          </p:nvPr>
        </p:nvSpPr>
        <p:spPr/>
        <p:txBody>
          <a:bodyPr/>
          <a:lstStyle/>
          <a:p>
            <a:pPr marL="402336" lvl="2" indent="-164592">
              <a:spcBef>
                <a:spcPts val="300"/>
              </a:spcBef>
              <a:buClr>
                <a:srgbClr val="F96A1B"/>
              </a:buClr>
              <a:buFont typeface="Arial" panose="020B0604020202020204" pitchFamily="34" charset="0"/>
              <a:buChar char="•"/>
            </a:pPr>
            <a:r>
              <a:rPr lang="en-US" dirty="0">
                <a:solidFill>
                  <a:srgbClr val="000000"/>
                </a:solidFill>
                <a:latin typeface="Franklin Gothic Book"/>
              </a:rPr>
              <a:t>By 8 months, infants categorize speech into phonemes congruent with native language</a:t>
            </a:r>
          </a:p>
          <a:p>
            <a:pPr marL="237744" lvl="2" indent="0">
              <a:spcBef>
                <a:spcPts val="300"/>
              </a:spcBef>
              <a:buClr>
                <a:srgbClr val="F96A1B"/>
              </a:buClr>
              <a:buNone/>
            </a:pPr>
            <a:endParaRPr lang="en-US" dirty="0">
              <a:solidFill>
                <a:srgbClr val="000000"/>
              </a:solidFill>
              <a:latin typeface="Franklin Gothic Book"/>
            </a:endParaRPr>
          </a:p>
          <a:p>
            <a:pPr marL="402336" lvl="2" indent="-164592">
              <a:spcBef>
                <a:spcPts val="300"/>
              </a:spcBef>
              <a:buClr>
                <a:srgbClr val="F96A1B"/>
              </a:buClr>
              <a:buFont typeface="Wingdings" pitchFamily="2" charset="2"/>
              <a:buChar char="§"/>
            </a:pPr>
            <a:r>
              <a:rPr lang="en-US" dirty="0">
                <a:solidFill>
                  <a:srgbClr val="000000"/>
                </a:solidFill>
                <a:latin typeface="Franklin Gothic Book"/>
              </a:rPr>
              <a:t>Do caregivers respond to babbling and cause changes in patterns of vocalizations (contingent reinforcement)</a:t>
            </a:r>
            <a:r>
              <a:rPr lang="en-US" dirty="0"/>
              <a:t>?</a:t>
            </a:r>
            <a:endParaRPr lang="en-US" dirty="0">
              <a:solidFill>
                <a:srgbClr val="000000"/>
              </a:solidFill>
              <a:latin typeface="Franklin Gothic Book"/>
            </a:endParaRPr>
          </a:p>
        </p:txBody>
      </p:sp>
    </p:spTree>
    <p:extLst>
      <p:ext uri="{BB962C8B-B14F-4D97-AF65-F5344CB8AC3E}">
        <p14:creationId xmlns:p14="http://schemas.microsoft.com/office/powerpoint/2010/main" val="39744743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382000" cy="1749552"/>
          </a:xfrm>
          <a:solidFill>
            <a:schemeClr val="tx1"/>
          </a:solidFill>
        </p:spPr>
        <p:txBody>
          <a:bodyPr>
            <a:normAutofit fontScale="90000"/>
          </a:bodyPr>
          <a:lstStyle/>
          <a:p>
            <a:r>
              <a:rPr lang="en-US" dirty="0"/>
              <a:t>Social influences: Feedback changes structure of infant vocalizations in the moment</a:t>
            </a:r>
          </a:p>
        </p:txBody>
      </p:sp>
      <p:sp>
        <p:nvSpPr>
          <p:cNvPr id="3" name="Content Placeholder 2"/>
          <p:cNvSpPr>
            <a:spLocks noGrp="1"/>
          </p:cNvSpPr>
          <p:nvPr>
            <p:ph idx="1"/>
          </p:nvPr>
        </p:nvSpPr>
        <p:spPr/>
        <p:txBody>
          <a:bodyPr/>
          <a:lstStyle/>
          <a:p>
            <a:endParaRPr lang="en-US" dirty="0">
              <a:solidFill>
                <a:srgbClr val="000000"/>
              </a:solidFill>
              <a:latin typeface="Franklin Gothic Book"/>
            </a:endParaRPr>
          </a:p>
          <a:p>
            <a:r>
              <a:rPr lang="en-US" dirty="0">
                <a:solidFill>
                  <a:srgbClr val="000000"/>
                </a:solidFill>
                <a:latin typeface="Franklin Gothic Book"/>
              </a:rPr>
              <a:t>Caregivers respond to babbling and cause changes in patterns of vocalizations (contingent reinforcement)</a:t>
            </a:r>
            <a:r>
              <a:rPr lang="en-US" dirty="0"/>
              <a:t>?</a:t>
            </a:r>
            <a:endParaRPr lang="en-US" dirty="0">
              <a:solidFill>
                <a:srgbClr val="000000"/>
              </a:solidFill>
              <a:latin typeface="Franklin Gothic Book"/>
            </a:endParaRPr>
          </a:p>
          <a:p>
            <a:pPr lvl="1"/>
            <a:r>
              <a:rPr lang="en-US" dirty="0"/>
              <a:t>Even though these vocalizations occur in a specific developmental order</a:t>
            </a:r>
          </a:p>
          <a:p>
            <a:pPr lvl="3"/>
            <a:r>
              <a:rPr lang="en-US" dirty="0"/>
              <a:t>2008</a:t>
            </a:r>
          </a:p>
          <a:p>
            <a:endParaRPr lang="en-US" dirty="0"/>
          </a:p>
          <a:p>
            <a:pPr marL="237744" lvl="2" indent="0">
              <a:spcBef>
                <a:spcPts val="300"/>
              </a:spcBef>
              <a:buClr>
                <a:srgbClr val="F96A1B"/>
              </a:buClr>
              <a:buNone/>
            </a:pPr>
            <a:endParaRPr lang="en-US" dirty="0">
              <a:solidFill>
                <a:srgbClr val="000000"/>
              </a:solidFill>
              <a:latin typeface="Franklin Gothic Book"/>
            </a:endParaRPr>
          </a:p>
          <a:p>
            <a:endParaRPr lang="en-US" dirty="0"/>
          </a:p>
        </p:txBody>
      </p:sp>
      <p:pic>
        <p:nvPicPr>
          <p:cNvPr id="5" name="Picture 2">
            <a:extLst>
              <a:ext uri="{FF2B5EF4-FFF2-40B4-BE49-F238E27FC236}">
                <a16:creationId xmlns:a16="http://schemas.microsoft.com/office/drawing/2014/main" id="{1D3A02A5-CEB7-46C0-B7C3-30F3F50DC6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4776480"/>
            <a:ext cx="4448175" cy="192607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val="30974971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Method</a:t>
            </a:r>
          </a:p>
        </p:txBody>
      </p:sp>
      <p:sp>
        <p:nvSpPr>
          <p:cNvPr id="3" name="Content Placeholder 2"/>
          <p:cNvSpPr>
            <a:spLocks noGrp="1"/>
          </p:cNvSpPr>
          <p:nvPr>
            <p:ph idx="1"/>
          </p:nvPr>
        </p:nvSpPr>
        <p:spPr/>
        <p:txBody>
          <a:bodyPr>
            <a:noAutofit/>
          </a:bodyPr>
          <a:lstStyle/>
          <a:p>
            <a:pPr marL="402336" lvl="2" indent="-164592">
              <a:spcBef>
                <a:spcPts val="300"/>
              </a:spcBef>
              <a:buClr>
                <a:srgbClr val="F96A1B"/>
              </a:buClr>
              <a:buFont typeface="Wingdings" pitchFamily="2" charset="2"/>
              <a:buChar char="§"/>
            </a:pPr>
            <a:r>
              <a:rPr lang="en-US" sz="2000" b="1" dirty="0">
                <a:solidFill>
                  <a:srgbClr val="000000"/>
                </a:solidFill>
                <a:latin typeface="Franklin Gothic Book"/>
              </a:rPr>
              <a:t>General:</a:t>
            </a:r>
          </a:p>
          <a:p>
            <a:pPr marL="630936" lvl="3" indent="-164592">
              <a:spcBef>
                <a:spcPts val="300"/>
              </a:spcBef>
              <a:buClr>
                <a:srgbClr val="F96A1B"/>
              </a:buClr>
              <a:buFont typeface="Wingdings" pitchFamily="2" charset="2"/>
              <a:buChar char="§"/>
            </a:pPr>
            <a:r>
              <a:rPr lang="en-US" dirty="0">
                <a:solidFill>
                  <a:srgbClr val="000000"/>
                </a:solidFill>
                <a:latin typeface="Franklin Gothic Book"/>
              </a:rPr>
              <a:t>60 infants, 9.5-month-olds and caregivers, playroom </a:t>
            </a:r>
          </a:p>
          <a:p>
            <a:pPr marL="630936" lvl="3" indent="-164592">
              <a:spcBef>
                <a:spcPts val="300"/>
              </a:spcBef>
              <a:buClr>
                <a:srgbClr val="F96A1B"/>
              </a:buClr>
              <a:buFont typeface="Wingdings" pitchFamily="2" charset="2"/>
              <a:buChar char="§"/>
            </a:pPr>
            <a:r>
              <a:rPr lang="en-US" dirty="0">
                <a:solidFill>
                  <a:srgbClr val="000000"/>
                </a:solidFill>
                <a:latin typeface="Franklin Gothic Book"/>
              </a:rPr>
              <a:t>Instructions to parents through headphones</a:t>
            </a:r>
          </a:p>
          <a:p>
            <a:pPr marL="630936" lvl="3" indent="-164592">
              <a:spcBef>
                <a:spcPts val="300"/>
              </a:spcBef>
              <a:buClr>
                <a:srgbClr val="F96A1B"/>
              </a:buClr>
              <a:buFont typeface="Wingdings" pitchFamily="2" charset="2"/>
              <a:buChar char="§"/>
            </a:pPr>
            <a:r>
              <a:rPr lang="en-US" dirty="0">
                <a:solidFill>
                  <a:srgbClr val="000000"/>
                </a:solidFill>
                <a:latin typeface="Franklin Gothic Book"/>
              </a:rPr>
              <a:t>Second session with three parts (baseline 1, social response, baseline 2) each ten minutes long</a:t>
            </a:r>
          </a:p>
          <a:p>
            <a:pPr marL="402336" lvl="2" indent="-164592">
              <a:spcBef>
                <a:spcPts val="300"/>
              </a:spcBef>
              <a:buClr>
                <a:srgbClr val="F96A1B"/>
              </a:buClr>
              <a:buFont typeface="Wingdings" pitchFamily="2" charset="2"/>
              <a:buChar char="§"/>
            </a:pPr>
            <a:r>
              <a:rPr lang="en-US" sz="2000" b="1" dirty="0">
                <a:solidFill>
                  <a:srgbClr val="000000"/>
                </a:solidFill>
                <a:latin typeface="Franklin Gothic Book"/>
              </a:rPr>
              <a:t>Conditions (4): looking at types of vocal learning AND contingent reinforcement</a:t>
            </a:r>
          </a:p>
          <a:p>
            <a:pPr marL="630936" lvl="3" indent="-164592">
              <a:spcBef>
                <a:spcPts val="300"/>
              </a:spcBef>
              <a:buClr>
                <a:srgbClr val="F96A1B"/>
              </a:buClr>
              <a:buFont typeface="Wingdings" pitchFamily="2" charset="2"/>
              <a:buChar char="§"/>
            </a:pPr>
            <a:r>
              <a:rPr lang="en-US" dirty="0">
                <a:solidFill>
                  <a:srgbClr val="000000"/>
                </a:solidFill>
                <a:latin typeface="Franklin Gothic Book"/>
              </a:rPr>
              <a:t>Contingent response with fully resonant vowels (contingent-resonant)</a:t>
            </a:r>
          </a:p>
          <a:p>
            <a:pPr marL="630936" lvl="3" indent="-164592">
              <a:spcBef>
                <a:spcPts val="300"/>
              </a:spcBef>
              <a:buClr>
                <a:srgbClr val="F96A1B"/>
              </a:buClr>
              <a:buFont typeface="Wingdings" pitchFamily="2" charset="2"/>
              <a:buChar char="§"/>
            </a:pPr>
            <a:r>
              <a:rPr lang="en-US" dirty="0">
                <a:solidFill>
                  <a:srgbClr val="000000"/>
                </a:solidFill>
                <a:latin typeface="Franklin Gothic Book"/>
              </a:rPr>
              <a:t>Contingent response with words to introduce consonant-vowel combinations (contingent-CV group)</a:t>
            </a:r>
          </a:p>
          <a:p>
            <a:pPr marL="630936" lvl="3" indent="-164592">
              <a:spcBef>
                <a:spcPts val="300"/>
              </a:spcBef>
              <a:buClr>
                <a:srgbClr val="F96A1B"/>
              </a:buClr>
              <a:buFont typeface="Wingdings" pitchFamily="2" charset="2"/>
              <a:buChar char="§"/>
            </a:pPr>
            <a:r>
              <a:rPr lang="en-US" dirty="0">
                <a:solidFill>
                  <a:srgbClr val="000000"/>
                </a:solidFill>
                <a:latin typeface="Franklin Gothic Book"/>
              </a:rPr>
              <a:t>Yoked control conditions for each- matched with a contingent dyad</a:t>
            </a:r>
          </a:p>
          <a:p>
            <a:pPr marL="402336" lvl="2" indent="-164592">
              <a:spcBef>
                <a:spcPts val="300"/>
              </a:spcBef>
              <a:buClr>
                <a:srgbClr val="F96A1B"/>
              </a:buClr>
              <a:buFont typeface="Wingdings" pitchFamily="2" charset="2"/>
              <a:buChar char="§"/>
            </a:pPr>
            <a:r>
              <a:rPr lang="en-US" sz="2000" b="1" dirty="0">
                <a:solidFill>
                  <a:srgbClr val="000000"/>
                </a:solidFill>
                <a:latin typeface="Franklin Gothic Book"/>
              </a:rPr>
              <a:t>Coding:</a:t>
            </a:r>
          </a:p>
          <a:p>
            <a:pPr marL="630936" lvl="3" indent="-164592">
              <a:spcBef>
                <a:spcPts val="300"/>
              </a:spcBef>
              <a:buClr>
                <a:srgbClr val="F96A1B"/>
              </a:buClr>
              <a:buFont typeface="Wingdings" pitchFamily="2" charset="2"/>
              <a:buChar char="§"/>
            </a:pPr>
            <a:r>
              <a:rPr lang="en-US" dirty="0">
                <a:solidFill>
                  <a:srgbClr val="000000"/>
                </a:solidFill>
                <a:latin typeface="Franklin Gothic Book"/>
              </a:rPr>
              <a:t>Types of vocalizations, frequency of vocalizations, </a:t>
            </a:r>
          </a:p>
          <a:p>
            <a:endParaRPr lang="en-US" sz="4000" dirty="0"/>
          </a:p>
        </p:txBody>
      </p:sp>
    </p:spTree>
    <p:extLst>
      <p:ext uri="{BB962C8B-B14F-4D97-AF65-F5344CB8AC3E}">
        <p14:creationId xmlns:p14="http://schemas.microsoft.com/office/powerpoint/2010/main" val="30350306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i="1" u="sng" dirty="0">
                <a:solidFill>
                  <a:srgbClr val="FF0000"/>
                </a:solidFill>
              </a:rPr>
              <a:t>Mothers</a:t>
            </a:r>
            <a:r>
              <a:rPr lang="en-US" sz="3200" dirty="0"/>
              <a:t> contingently responded to vowels (resonance) </a:t>
            </a:r>
            <a:r>
              <a:rPr lang="en-US" sz="3200" i="1" dirty="0"/>
              <a:t>or </a:t>
            </a:r>
            <a:r>
              <a:rPr lang="en-US" sz="3200" dirty="0"/>
              <a:t>babbles (consonant-vowels)</a:t>
            </a:r>
          </a:p>
        </p:txBody>
      </p:sp>
      <p:sp>
        <p:nvSpPr>
          <p:cNvPr id="3" name="Content Placeholder 2"/>
          <p:cNvSpPr>
            <a:spLocks noGrp="1"/>
          </p:cNvSpPr>
          <p:nvPr>
            <p:ph idx="1"/>
          </p:nvPr>
        </p:nvSpPr>
        <p:spPr/>
        <p:txBody>
          <a:bodyPr/>
          <a:lstStyle/>
          <a:p>
            <a:endParaRPr lang="en-US" dirty="0"/>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8639" y="1512961"/>
            <a:ext cx="6786562" cy="474020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6872169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800" b="0" dirty="0">
                <a:solidFill>
                  <a:srgbClr val="FFC000"/>
                </a:solidFill>
                <a:latin typeface="Arial" charset="0"/>
                <a:ea typeface="+mn-ea"/>
                <a:cs typeface="+mn-cs"/>
              </a:rPr>
              <a:t>Resonance feedback promotes resonant vocalizations</a:t>
            </a:r>
            <a:endParaRPr lang="en-US" dirty="0">
              <a:solidFill>
                <a:srgbClr val="FFC000"/>
              </a:solidFill>
            </a:endParaRPr>
          </a:p>
        </p:txBody>
      </p:sp>
      <p:sp>
        <p:nvSpPr>
          <p:cNvPr id="3" name="Content Placeholder 2"/>
          <p:cNvSpPr>
            <a:spLocks noGrp="1"/>
          </p:cNvSpPr>
          <p:nvPr>
            <p:ph idx="1"/>
          </p:nvPr>
        </p:nvSpPr>
        <p:spPr/>
        <p:txBody>
          <a:bodyPr/>
          <a:lstStyle/>
          <a:p>
            <a:endParaRPr lang="en-US" dirty="0"/>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637736"/>
            <a:ext cx="7391400" cy="4913004"/>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4" name="Down Arrow 3"/>
          <p:cNvSpPr/>
          <p:nvPr/>
        </p:nvSpPr>
        <p:spPr>
          <a:xfrm>
            <a:off x="3581400" y="2057400"/>
            <a:ext cx="228600" cy="3434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2708248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800" b="0" dirty="0"/>
              <a:t>CV feedback promotes CV vocalizations</a:t>
            </a:r>
            <a:endParaRPr lang="en-US" dirty="0">
              <a:solidFill>
                <a:srgbClr val="FFC000"/>
              </a:solidFill>
            </a:endParaRPr>
          </a:p>
        </p:txBody>
      </p:sp>
      <p:sp>
        <p:nvSpPr>
          <p:cNvPr id="3" name="Content Placeholder 2"/>
          <p:cNvSpPr>
            <a:spLocks noGrp="1"/>
          </p:cNvSpPr>
          <p:nvPr>
            <p:ph idx="1"/>
          </p:nvPr>
        </p:nvSpPr>
        <p:spPr/>
        <p:txBody>
          <a:bodyPr/>
          <a:lstStyle/>
          <a:p>
            <a:endParaRPr lang="en-US" dirty="0"/>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751867"/>
            <a:ext cx="8067675" cy="507682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7" name="Down Arrow 6"/>
          <p:cNvSpPr/>
          <p:nvPr/>
        </p:nvSpPr>
        <p:spPr>
          <a:xfrm>
            <a:off x="7048500" y="1474232"/>
            <a:ext cx="228600" cy="3434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3199592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0" dirty="0"/>
              <a:t>Overall infant vocalizations</a:t>
            </a:r>
            <a:endParaRPr lang="en-US" dirty="0">
              <a:solidFill>
                <a:srgbClr val="FFC000"/>
              </a:solidFill>
            </a:endParaRPr>
          </a:p>
        </p:txBody>
      </p:sp>
      <p:sp>
        <p:nvSpPr>
          <p:cNvPr id="3" name="Content Placeholder 2"/>
          <p:cNvSpPr>
            <a:spLocks noGrp="1"/>
          </p:cNvSpPr>
          <p:nvPr>
            <p:ph idx="1"/>
          </p:nvPr>
        </p:nvSpPr>
        <p:spPr/>
        <p:txBody>
          <a:bodyPr/>
          <a:lstStyle/>
          <a:p>
            <a:endParaRPr lang="en-US" dirty="0"/>
          </a:p>
        </p:txBody>
      </p:sp>
      <p:sp>
        <p:nvSpPr>
          <p:cNvPr id="7" name="Down Arrow 6"/>
          <p:cNvSpPr/>
          <p:nvPr/>
        </p:nvSpPr>
        <p:spPr>
          <a:xfrm>
            <a:off x="6400800" y="2438400"/>
            <a:ext cx="228600" cy="3434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7213" y="1742277"/>
            <a:ext cx="7367587" cy="510399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TextBox 3"/>
          <p:cNvSpPr txBox="1"/>
          <p:nvPr/>
        </p:nvSpPr>
        <p:spPr>
          <a:xfrm>
            <a:off x="6248400" y="2610132"/>
            <a:ext cx="372218" cy="461665"/>
          </a:xfrm>
          <a:prstGeom prst="rect">
            <a:avLst/>
          </a:prstGeom>
          <a:noFill/>
        </p:spPr>
        <p:txBody>
          <a:bodyPr wrap="none" rtlCol="0">
            <a:spAutoFit/>
          </a:bodyPr>
          <a:lstStyle/>
          <a:p>
            <a:r>
              <a:rPr lang="en-US" sz="2400" b="1" dirty="0">
                <a:solidFill>
                  <a:srgbClr val="FFC000"/>
                </a:solidFill>
              </a:rPr>
              <a:t>?</a:t>
            </a:r>
          </a:p>
        </p:txBody>
      </p:sp>
    </p:spTree>
    <p:extLst>
      <p:ext uri="{BB962C8B-B14F-4D97-AF65-F5344CB8AC3E}">
        <p14:creationId xmlns:p14="http://schemas.microsoft.com/office/powerpoint/2010/main" val="63115426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a:latin typeface="Arial"/>
                <a:cs typeface="Arial"/>
              </a:rPr>
              <a:t>Naturalistic Recordings</a:t>
            </a:r>
          </a:p>
        </p:txBody>
      </p:sp>
      <p:sp>
        <p:nvSpPr>
          <p:cNvPr id="4" name="Footer Placeholder 3"/>
          <p:cNvSpPr>
            <a:spLocks noGrp="1"/>
          </p:cNvSpPr>
          <p:nvPr>
            <p:ph type="ftr" sz="quarter" idx="11"/>
          </p:nvPr>
        </p:nvSpPr>
        <p:spPr>
          <a:xfrm>
            <a:off x="6560011" y="6453553"/>
            <a:ext cx="5507719" cy="274320"/>
          </a:xfrm>
        </p:spPr>
        <p:txBody>
          <a:bodyPr/>
          <a:lstStyle/>
          <a:p>
            <a:pPr>
              <a:defRPr/>
            </a:pPr>
            <a:r>
              <a:rPr lang="en-US" dirty="0">
                <a:solidFill>
                  <a:prstClr val="black">
                    <a:tint val="75000"/>
                  </a:prstClr>
                </a:solidFill>
              </a:rPr>
              <a:t>Oller et al (2010) |   Rubenstein</a:t>
            </a:r>
          </a:p>
        </p:txBody>
      </p:sp>
      <p:sp>
        <p:nvSpPr>
          <p:cNvPr id="10" name="Rectangle 9"/>
          <p:cNvSpPr/>
          <p:nvPr/>
        </p:nvSpPr>
        <p:spPr>
          <a:xfrm>
            <a:off x="304800" y="1784557"/>
            <a:ext cx="2832453" cy="2893468"/>
          </a:xfrm>
          <a:prstGeom prst="rect">
            <a:avLst/>
          </a:prstGeom>
          <a:blipFill>
            <a:blip r:embed="rId3">
              <a:extLst>
                <a:ext uri="{28A0092B-C50C-407E-A947-70E740481C1C}">
                  <a14:useLocalDpi xmlns:a14="http://schemas.microsoft.com/office/drawing/2010/main" val="0"/>
                </a:ext>
              </a:extLst>
            </a:blip>
            <a:srcRect/>
            <a:stretch>
              <a:fillRect l="-8000" r="-8000"/>
            </a:stretch>
          </a:blipFill>
        </p:spPr>
        <p:style>
          <a:lnRef idx="0">
            <a:schemeClr val="lt1">
              <a:hueOff val="0"/>
              <a:satOff val="0"/>
              <a:lumOff val="0"/>
              <a:alphaOff val="0"/>
            </a:schemeClr>
          </a:lnRef>
          <a:fillRef idx="1">
            <a:scrgbClr r="0" g="0" b="0"/>
          </a:fillRef>
          <a:effectRef idx="2">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11" name="Rectangle 10"/>
          <p:cNvSpPr/>
          <p:nvPr/>
        </p:nvSpPr>
        <p:spPr>
          <a:xfrm>
            <a:off x="3360268" y="1784558"/>
            <a:ext cx="2959984" cy="2893467"/>
          </a:xfrm>
          <a:prstGeom prst="rect">
            <a:avLst/>
          </a:prstGeom>
          <a:blipFill>
            <a:blip r:embed="rId4">
              <a:extLst>
                <a:ext uri="{28A0092B-C50C-407E-A947-70E740481C1C}">
                  <a14:useLocalDpi xmlns:a14="http://schemas.microsoft.com/office/drawing/2010/main" val="0"/>
                </a:ext>
              </a:extLst>
            </a:blip>
            <a:srcRect/>
            <a:stretch>
              <a:fillRect l="-8000" r="-8000"/>
            </a:stretch>
          </a:blipFill>
        </p:spPr>
        <p:style>
          <a:lnRef idx="0">
            <a:schemeClr val="lt1">
              <a:hueOff val="0"/>
              <a:satOff val="0"/>
              <a:lumOff val="0"/>
              <a:alphaOff val="0"/>
            </a:schemeClr>
          </a:lnRef>
          <a:fillRef idx="1">
            <a:scrgbClr r="0" g="0" b="0"/>
          </a:fillRef>
          <a:effectRef idx="2">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12" name="Rectangle 11"/>
          <p:cNvSpPr/>
          <p:nvPr/>
        </p:nvSpPr>
        <p:spPr>
          <a:xfrm>
            <a:off x="6560011" y="1784558"/>
            <a:ext cx="2279757" cy="2893467"/>
          </a:xfrm>
          <a:prstGeom prst="rect">
            <a:avLst/>
          </a:prstGeom>
          <a:blipFill>
            <a:blip r:embed="rId5">
              <a:extLst>
                <a:ext uri="{28A0092B-C50C-407E-A947-70E740481C1C}">
                  <a14:useLocalDpi xmlns:a14="http://schemas.microsoft.com/office/drawing/2010/main" val="0"/>
                </a:ext>
              </a:extLst>
            </a:blip>
            <a:srcRect/>
            <a:stretch>
              <a:fillRect/>
            </a:stretch>
          </a:blipFill>
        </p:spPr>
        <p:style>
          <a:lnRef idx="0">
            <a:schemeClr val="lt1">
              <a:hueOff val="0"/>
              <a:satOff val="0"/>
              <a:lumOff val="0"/>
              <a:alphaOff val="0"/>
            </a:schemeClr>
          </a:lnRef>
          <a:fillRef idx="1">
            <a:scrgbClr r="0" g="0" b="0"/>
          </a:fillRef>
          <a:effectRef idx="2">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2" name="Rectangle 1"/>
          <p:cNvSpPr/>
          <p:nvPr/>
        </p:nvSpPr>
        <p:spPr>
          <a:xfrm>
            <a:off x="152400" y="4749280"/>
            <a:ext cx="8991600" cy="1015663"/>
          </a:xfrm>
          <a:prstGeom prst="rect">
            <a:avLst/>
          </a:prstGeom>
        </p:spPr>
        <p:txBody>
          <a:bodyPr wrap="square">
            <a:spAutoFit/>
          </a:bodyPr>
          <a:lstStyle/>
          <a:p>
            <a:r>
              <a:rPr lang="en-US" sz="3200" dirty="0"/>
              <a:t>232 children (</a:t>
            </a:r>
            <a:r>
              <a:rPr lang="en-US" sz="2800" dirty="0"/>
              <a:t>106 typically developing, 49 language delayed, 77 with autism</a:t>
            </a:r>
          </a:p>
        </p:txBody>
      </p:sp>
      <p:sp>
        <p:nvSpPr>
          <p:cNvPr id="13" name="Title 6"/>
          <p:cNvSpPr txBox="1">
            <a:spLocks/>
          </p:cNvSpPr>
          <p:nvPr/>
        </p:nvSpPr>
        <p:spPr>
          <a:xfrm>
            <a:off x="-1" y="5403762"/>
            <a:ext cx="3360269" cy="1454238"/>
          </a:xfrm>
          <a:prstGeom prst="rect">
            <a:avLst/>
          </a:prstGeom>
        </p:spPr>
        <p:txBody>
          <a:bodyPr vert="horz" lIns="91440" rIns="45720" rtlCol="0" anchor="ctr">
            <a:normAutofit fontScale="975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a:lstStyle>
          <a:p>
            <a:pPr fontAlgn="auto">
              <a:spcAft>
                <a:spcPts val="0"/>
              </a:spcAft>
            </a:pPr>
            <a:r>
              <a:rPr lang="en-US" sz="1200" dirty="0">
                <a:latin typeface="Arial"/>
                <a:cs typeface="Arial"/>
              </a:rPr>
              <a:t>Automated Vocal Analysis of Naturalistic Recordings from Children with Autism, Language Delay, and Typical Development. </a:t>
            </a:r>
            <a:r>
              <a:rPr lang="en-US" sz="1100" dirty="0" err="1">
                <a:latin typeface="Arial"/>
                <a:cs typeface="Arial"/>
              </a:rPr>
              <a:t>Oller</a:t>
            </a:r>
            <a:r>
              <a:rPr lang="en-US" sz="1100" dirty="0">
                <a:latin typeface="Arial"/>
                <a:cs typeface="Arial"/>
              </a:rPr>
              <a:t> et al (2010)</a:t>
            </a:r>
          </a:p>
        </p:txBody>
      </p:sp>
      <p:sp>
        <p:nvSpPr>
          <p:cNvPr id="5" name="TextBox 4">
            <a:extLst>
              <a:ext uri="{FF2B5EF4-FFF2-40B4-BE49-F238E27FC236}">
                <a16:creationId xmlns:a16="http://schemas.microsoft.com/office/drawing/2014/main" id="{8ED16A24-20EF-4767-B609-0CCAAC080293}"/>
              </a:ext>
            </a:extLst>
          </p:cNvPr>
          <p:cNvSpPr txBox="1"/>
          <p:nvPr/>
        </p:nvSpPr>
        <p:spPr>
          <a:xfrm>
            <a:off x="4267200" y="5228208"/>
            <a:ext cx="3250122" cy="1631216"/>
          </a:xfrm>
          <a:prstGeom prst="rect">
            <a:avLst/>
          </a:prstGeom>
          <a:noFill/>
        </p:spPr>
        <p:txBody>
          <a:bodyPr wrap="square">
            <a:spAutoFit/>
          </a:bodyPr>
          <a:lstStyle/>
          <a:p>
            <a:pPr marL="0" indent="0">
              <a:buNone/>
            </a:pPr>
            <a:r>
              <a:rPr lang="en-US" sz="2000" dirty="0">
                <a:latin typeface="Arial"/>
                <a:cs typeface="Arial"/>
              </a:rPr>
              <a:t>1,486 all-day recordings from 232 children, with more than 3.1 million automatically identified child utterances</a:t>
            </a:r>
          </a:p>
        </p:txBody>
      </p:sp>
    </p:spTree>
    <p:extLst>
      <p:ext uri="{BB962C8B-B14F-4D97-AF65-F5344CB8AC3E}">
        <p14:creationId xmlns:p14="http://schemas.microsoft.com/office/powerpoint/2010/main" val="419984912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8229600" cy="857250"/>
          </a:xfrm>
        </p:spPr>
        <p:txBody>
          <a:bodyPr>
            <a:normAutofit/>
          </a:bodyPr>
          <a:lstStyle/>
          <a:p>
            <a:r>
              <a:rPr lang="en-US" dirty="0">
                <a:latin typeface="Arial"/>
                <a:cs typeface="Arial"/>
              </a:rPr>
              <a:t> Automated Vocal Analysis</a:t>
            </a:r>
          </a:p>
        </p:txBody>
      </p:sp>
      <p:sp>
        <p:nvSpPr>
          <p:cNvPr id="3" name="Content Placeholder 2"/>
          <p:cNvSpPr>
            <a:spLocks noGrp="1"/>
          </p:cNvSpPr>
          <p:nvPr>
            <p:ph idx="1"/>
          </p:nvPr>
        </p:nvSpPr>
        <p:spPr>
          <a:xfrm>
            <a:off x="609600" y="1676400"/>
            <a:ext cx="8229600" cy="4711743"/>
          </a:xfrm>
        </p:spPr>
        <p:txBody>
          <a:bodyPr>
            <a:normAutofit fontScale="77500" lnSpcReduction="20000"/>
          </a:bodyPr>
          <a:lstStyle/>
          <a:p>
            <a:pPr marL="0" indent="0">
              <a:buNone/>
            </a:pPr>
            <a:r>
              <a:rPr lang="en-US" dirty="0">
                <a:latin typeface="Arial"/>
                <a:cs typeface="Arial"/>
              </a:rPr>
              <a:t>1,486 all-day recordings from 232 children, with more than 3.1 million automatically identified child utterances</a:t>
            </a:r>
          </a:p>
          <a:p>
            <a:pPr marL="0" indent="0">
              <a:buNone/>
            </a:pPr>
            <a:endParaRPr lang="en-US" dirty="0">
              <a:latin typeface="Arial"/>
              <a:cs typeface="Arial"/>
            </a:endParaRPr>
          </a:p>
          <a:p>
            <a:r>
              <a:rPr lang="en-US" dirty="0">
                <a:latin typeface="Arial"/>
                <a:cs typeface="Arial"/>
              </a:rPr>
              <a:t>Identify speech-related child utterances (SCUs) </a:t>
            </a:r>
          </a:p>
          <a:p>
            <a:pPr lvl="1"/>
            <a:r>
              <a:rPr lang="en-US" dirty="0">
                <a:latin typeface="Arial"/>
                <a:cs typeface="Arial"/>
              </a:rPr>
              <a:t>discard child cries and vegetative sounds</a:t>
            </a:r>
          </a:p>
          <a:p>
            <a:pPr marL="0" indent="0">
              <a:buNone/>
            </a:pPr>
            <a:endParaRPr lang="en-US" dirty="0">
              <a:latin typeface="Arial"/>
              <a:cs typeface="Arial"/>
            </a:endParaRPr>
          </a:p>
          <a:p>
            <a:r>
              <a:rPr lang="en-US" dirty="0">
                <a:latin typeface="Arial"/>
                <a:cs typeface="Arial"/>
              </a:rPr>
              <a:t>Divide SCUs into speech-related vocal islands (SVIs) </a:t>
            </a:r>
          </a:p>
          <a:p>
            <a:pPr lvl="1"/>
            <a:r>
              <a:rPr lang="en-US" dirty="0">
                <a:latin typeface="Arial"/>
                <a:cs typeface="Arial"/>
                <a:sym typeface="Wingdings"/>
              </a:rPr>
              <a:t>high energy periods (salient syllables in SCUs) bounded by low-energy</a:t>
            </a:r>
          </a:p>
          <a:p>
            <a:pPr marL="0" indent="0">
              <a:buNone/>
            </a:pPr>
            <a:endParaRPr lang="en-US" dirty="0">
              <a:latin typeface="Arial"/>
              <a:cs typeface="Arial"/>
              <a:sym typeface="Wingdings"/>
            </a:endParaRPr>
          </a:p>
          <a:p>
            <a:r>
              <a:rPr lang="en-US" dirty="0">
                <a:latin typeface="Arial"/>
                <a:cs typeface="Arial"/>
                <a:sym typeface="Wingdings"/>
              </a:rPr>
              <a:t>SVIs were analyzed on 12 infrastructural acoustic features reflecting </a:t>
            </a:r>
            <a:r>
              <a:rPr lang="en-US" altLang="en-US" b="0" baseline="0" dirty="0">
                <a:latin typeface="Arial"/>
                <a:cs typeface="Arial"/>
                <a:sym typeface="Wingdings"/>
              </a:rPr>
              <a:t>rhythmic/syllabic articulation and voice with roles in speech development</a:t>
            </a:r>
          </a:p>
          <a:p>
            <a:pPr lvl="1"/>
            <a:r>
              <a:rPr lang="en-US" dirty="0">
                <a:latin typeface="Arial"/>
                <a:cs typeface="Arial"/>
                <a:sym typeface="Wingdings"/>
              </a:rPr>
              <a:t>4 conceptual groupings: </a:t>
            </a:r>
            <a:r>
              <a:rPr lang="en-US" dirty="0" err="1">
                <a:latin typeface="Arial"/>
                <a:cs typeface="Arial"/>
                <a:sym typeface="Wingdings"/>
              </a:rPr>
              <a:t>RhSy</a:t>
            </a:r>
            <a:r>
              <a:rPr lang="en-US" dirty="0">
                <a:latin typeface="Arial"/>
                <a:cs typeface="Arial"/>
                <a:sym typeface="Wingdings"/>
              </a:rPr>
              <a:t>, </a:t>
            </a:r>
            <a:r>
              <a:rPr lang="en-US" dirty="0" err="1">
                <a:latin typeface="Arial"/>
                <a:cs typeface="Arial"/>
                <a:sym typeface="Wingdings"/>
              </a:rPr>
              <a:t>LtHp</a:t>
            </a:r>
            <a:r>
              <a:rPr lang="en-US" dirty="0">
                <a:latin typeface="Arial"/>
                <a:cs typeface="Arial"/>
                <a:sym typeface="Wingdings"/>
              </a:rPr>
              <a:t>, </a:t>
            </a:r>
            <a:r>
              <a:rPr lang="en-US" dirty="0" err="1">
                <a:latin typeface="Arial"/>
                <a:cs typeface="Arial"/>
                <a:sym typeface="Wingdings"/>
              </a:rPr>
              <a:t>BwLp</a:t>
            </a:r>
            <a:r>
              <a:rPr lang="en-US" dirty="0">
                <a:latin typeface="Arial"/>
                <a:cs typeface="Arial"/>
                <a:sym typeface="Wingdings"/>
              </a:rPr>
              <a:t>, and duration</a:t>
            </a:r>
          </a:p>
        </p:txBody>
      </p:sp>
      <p:sp>
        <p:nvSpPr>
          <p:cNvPr id="5" name="Footer Placeholder 3"/>
          <p:cNvSpPr>
            <a:spLocks noGrp="1"/>
          </p:cNvSpPr>
          <p:nvPr>
            <p:ph type="ftr" sz="quarter" idx="11"/>
          </p:nvPr>
        </p:nvSpPr>
        <p:spPr>
          <a:xfrm>
            <a:off x="3499757" y="6388144"/>
            <a:ext cx="2171700" cy="273844"/>
          </a:xfrm>
        </p:spPr>
        <p:txBody>
          <a:bodyPr/>
          <a:lstStyle/>
          <a:p>
            <a:pPr>
              <a:defRPr/>
            </a:pPr>
            <a:r>
              <a:rPr lang="en-US" dirty="0">
                <a:solidFill>
                  <a:prstClr val="black">
                    <a:tint val="75000"/>
                  </a:prstClr>
                </a:solidFill>
              </a:rPr>
              <a:t>Oller et al (2010) |   Rubenstein | Alert</a:t>
            </a:r>
          </a:p>
        </p:txBody>
      </p:sp>
      <p:sp>
        <p:nvSpPr>
          <p:cNvPr id="4" name="Rectangle 3"/>
          <p:cNvSpPr/>
          <p:nvPr/>
        </p:nvSpPr>
        <p:spPr>
          <a:xfrm>
            <a:off x="-620713" y="7952473"/>
            <a:ext cx="4572001" cy="646331"/>
          </a:xfrm>
          <a:prstGeom prst="rect">
            <a:avLst/>
          </a:prstGeom>
        </p:spPr>
        <p:txBody>
          <a:bodyPr>
            <a:spAutoFit/>
          </a:bodyPr>
          <a:lstStyle/>
          <a:p>
            <a:pPr lvl="1"/>
            <a:r>
              <a:rPr lang="en-US" dirty="0">
                <a:latin typeface="Arial"/>
                <a:cs typeface="Arial"/>
                <a:sym typeface="Wingdings"/>
              </a:rPr>
              <a:t>The algorithm determined whether the SVIs had each of the 12 features</a:t>
            </a:r>
            <a:endParaRPr lang="en-US" dirty="0">
              <a:latin typeface="Arial"/>
              <a:cs typeface="Arial"/>
            </a:endParaRPr>
          </a:p>
        </p:txBody>
      </p:sp>
      <p:pic>
        <p:nvPicPr>
          <p:cNvPr id="6" name="Picture 5" descr="12 Acoustic Feature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0" y="6083338"/>
            <a:ext cx="762000" cy="778701"/>
          </a:xfrm>
          <a:prstGeom prst="rect">
            <a:avLst/>
          </a:prstGeom>
        </p:spPr>
      </p:pic>
    </p:spTree>
    <p:extLst>
      <p:ext uri="{BB962C8B-B14F-4D97-AF65-F5344CB8AC3E}">
        <p14:creationId xmlns:p14="http://schemas.microsoft.com/office/powerpoint/2010/main" val="48441905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12 Acoustic Feature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81249" y="155448"/>
            <a:ext cx="6562751" cy="6706592"/>
          </a:xfrm>
          <a:prstGeom prst="rect">
            <a:avLst/>
          </a:prstGeom>
        </p:spPr>
      </p:pic>
    </p:spTree>
    <p:extLst>
      <p:ext uri="{BB962C8B-B14F-4D97-AF65-F5344CB8AC3E}">
        <p14:creationId xmlns:p14="http://schemas.microsoft.com/office/powerpoint/2010/main" val="341553311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6802" name="Title 1"/>
          <p:cNvSpPr>
            <a:spLocks noGrp="1"/>
          </p:cNvSpPr>
          <p:nvPr>
            <p:ph type="title"/>
          </p:nvPr>
        </p:nvSpPr>
        <p:spPr>
          <a:xfrm>
            <a:off x="109533" y="76200"/>
            <a:ext cx="9030311" cy="1606138"/>
          </a:xfrm>
        </p:spPr>
        <p:txBody>
          <a:bodyPr>
            <a:normAutofit fontScale="90000"/>
          </a:bodyPr>
          <a:lstStyle/>
          <a:p>
            <a:pPr>
              <a:defRPr/>
            </a:pPr>
            <a:r>
              <a:rPr lang="en-US" sz="3600" dirty="0">
                <a:latin typeface="Arial"/>
                <a:cs typeface="Arial"/>
              </a:rPr>
              <a:t>Vocal parameters change with age for typical developing/language-delayed, not ASD</a:t>
            </a:r>
          </a:p>
        </p:txBody>
      </p:sp>
      <p:sp>
        <p:nvSpPr>
          <p:cNvPr id="76803" name="Footer Placeholder 3"/>
          <p:cNvSpPr>
            <a:spLocks noGrp="1"/>
          </p:cNvSpPr>
          <p:nvPr>
            <p:ph type="ftr" sz="quarter" idx="11"/>
          </p:nvPr>
        </p:nvSpPr>
        <p:spPr/>
        <p:txBody>
          <a:bodyPr/>
          <a:lstStyle/>
          <a:p>
            <a:pPr>
              <a:defRPr/>
            </a:pPr>
            <a:r>
              <a:rPr lang="en-US" dirty="0">
                <a:solidFill>
                  <a:prstClr val="black">
                    <a:tint val="75000"/>
                  </a:prstClr>
                </a:solidFill>
              </a:rPr>
              <a:t>Oller et al (2010) |   Rubenstein</a:t>
            </a:r>
          </a:p>
        </p:txBody>
      </p:sp>
      <p:pic>
        <p:nvPicPr>
          <p:cNvPr id="19456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56" y="1437562"/>
            <a:ext cx="8580729" cy="3834224"/>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5" name="Picture 4" descr="12 Acoustic Features.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1340" y="4876800"/>
            <a:ext cx="1942660" cy="1985239"/>
          </a:xfrm>
          <a:prstGeom prst="rect">
            <a:avLst/>
          </a:prstGeom>
        </p:spPr>
      </p:pic>
    </p:spTree>
    <p:extLst>
      <p:ext uri="{BB962C8B-B14F-4D97-AF65-F5344CB8AC3E}">
        <p14:creationId xmlns:p14="http://schemas.microsoft.com/office/powerpoint/2010/main" val="70432602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a:t>ASD children’s vocal parameters do not change with age</a:t>
            </a:r>
          </a:p>
        </p:txBody>
      </p:sp>
      <p:sp>
        <p:nvSpPr>
          <p:cNvPr id="5" name="Content Placeholder 4"/>
          <p:cNvSpPr>
            <a:spLocks noGrp="1"/>
          </p:cNvSpPr>
          <p:nvPr>
            <p:ph sz="half" idx="1"/>
          </p:nvPr>
        </p:nvSpPr>
        <p:spPr/>
        <p:txBody>
          <a:bodyPr/>
          <a:lstStyle/>
          <a:p>
            <a:pPr marL="0" indent="0" algn="ctr">
              <a:buNone/>
            </a:pPr>
            <a:r>
              <a:rPr lang="en-US" dirty="0">
                <a:solidFill>
                  <a:srgbClr val="5790D5"/>
                </a:solidFill>
              </a:rPr>
              <a:t>Blue—Typical </a:t>
            </a:r>
          </a:p>
          <a:p>
            <a:pPr marL="0" indent="0" algn="ctr">
              <a:buNone/>
            </a:pPr>
            <a:r>
              <a:rPr lang="en-US" dirty="0">
                <a:solidFill>
                  <a:srgbClr val="FF0000"/>
                </a:solidFill>
              </a:rPr>
              <a:t>Red—ASD </a:t>
            </a:r>
          </a:p>
        </p:txBody>
      </p:sp>
      <p:sp>
        <p:nvSpPr>
          <p:cNvPr id="6" name="Content Placeholder 5"/>
          <p:cNvSpPr>
            <a:spLocks noGrp="1"/>
          </p:cNvSpPr>
          <p:nvPr>
            <p:ph sz="half" idx="2"/>
          </p:nvPr>
        </p:nvSpPr>
        <p:spPr>
          <a:xfrm>
            <a:off x="4648200" y="1524000"/>
            <a:ext cx="4038600" cy="4873752"/>
          </a:xfrm>
        </p:spPr>
        <p:txBody>
          <a:bodyPr/>
          <a:lstStyle/>
          <a:p>
            <a:pPr marL="0" indent="0" algn="ctr">
              <a:buNone/>
            </a:pPr>
            <a:r>
              <a:rPr lang="en-US" dirty="0">
                <a:solidFill>
                  <a:srgbClr val="5790D5"/>
                </a:solidFill>
              </a:rPr>
              <a:t>Blue—</a:t>
            </a:r>
          </a:p>
          <a:p>
            <a:pPr marL="0" indent="0" algn="ctr">
              <a:buNone/>
            </a:pPr>
            <a:r>
              <a:rPr lang="en-US" dirty="0">
                <a:solidFill>
                  <a:srgbClr val="5790D5"/>
                </a:solidFill>
              </a:rPr>
              <a:t>Typical/Language Delay </a:t>
            </a:r>
          </a:p>
          <a:p>
            <a:pPr marL="0" indent="0" algn="ctr">
              <a:buNone/>
            </a:pPr>
            <a:r>
              <a:rPr lang="en-US" dirty="0">
                <a:solidFill>
                  <a:srgbClr val="FF0000"/>
                </a:solidFill>
              </a:rPr>
              <a:t>Gold—Child Means</a:t>
            </a:r>
          </a:p>
          <a:p>
            <a:endParaRPr lang="en-US" dirty="0"/>
          </a:p>
        </p:txBody>
      </p:sp>
      <p:sp>
        <p:nvSpPr>
          <p:cNvPr id="4" name="Footer Placeholder 3"/>
          <p:cNvSpPr>
            <a:spLocks noGrp="1"/>
          </p:cNvSpPr>
          <p:nvPr>
            <p:ph type="ftr" sz="quarter" idx="11"/>
          </p:nvPr>
        </p:nvSpPr>
        <p:spPr/>
        <p:txBody>
          <a:bodyPr/>
          <a:lstStyle/>
          <a:p>
            <a:pPr>
              <a:defRPr/>
            </a:pPr>
            <a:endParaRPr lang="en-US" dirty="0">
              <a:solidFill>
                <a:prstClr val="black">
                  <a:tint val="95000"/>
                </a:prstClr>
              </a:solidFill>
            </a:endParaRPr>
          </a:p>
        </p:txBody>
      </p:sp>
      <p:pic>
        <p:nvPicPr>
          <p:cNvPr id="195590" name="Picture 6"/>
          <p:cNvPicPr>
            <a:picLocks noChangeAspect="1" noChangeArrowheads="1"/>
          </p:cNvPicPr>
          <p:nvPr/>
        </p:nvPicPr>
        <p:blipFill rotWithShape="1">
          <a:blip r:embed="rId3">
            <a:extLst>
              <a:ext uri="{28A0092B-C50C-407E-A947-70E740481C1C}">
                <a14:useLocalDpi xmlns:a14="http://schemas.microsoft.com/office/drawing/2010/main" val="0"/>
              </a:ext>
            </a:extLst>
          </a:blip>
          <a:srcRect l="2293" r="1314"/>
          <a:stretch/>
        </p:blipFill>
        <p:spPr bwMode="auto">
          <a:xfrm>
            <a:off x="-1" y="2971800"/>
            <a:ext cx="9144001" cy="37795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0902455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p:cNvSpPr>
          <p:nvPr>
            <p:ph type="title"/>
          </p:nvPr>
        </p:nvSpPr>
        <p:spPr/>
        <p:txBody>
          <a:bodyPr/>
          <a:lstStyle/>
          <a:p>
            <a:pPr>
              <a:defRPr/>
            </a:pPr>
            <a:r>
              <a:rPr lang="en-US" dirty="0"/>
              <a:t>Allowing for Identification</a:t>
            </a:r>
          </a:p>
        </p:txBody>
      </p:sp>
      <p:sp>
        <p:nvSpPr>
          <p:cNvPr id="77827" name="Footer Placeholder 3"/>
          <p:cNvSpPr>
            <a:spLocks noGrp="1"/>
          </p:cNvSpPr>
          <p:nvPr>
            <p:ph type="ftr" sz="quarter" idx="11"/>
          </p:nvPr>
        </p:nvSpPr>
        <p:spPr/>
        <p:txBody>
          <a:bodyPr/>
          <a:lstStyle/>
          <a:p>
            <a:pPr>
              <a:defRPr/>
            </a:pPr>
            <a:r>
              <a:rPr lang="en-US" dirty="0">
                <a:solidFill>
                  <a:prstClr val="black">
                    <a:tint val="75000"/>
                  </a:prstClr>
                </a:solidFill>
              </a:rPr>
              <a:t>Oller et al (2010) |   Rubenstein</a:t>
            </a:r>
          </a:p>
        </p:txBody>
      </p:sp>
      <p:pic>
        <p:nvPicPr>
          <p:cNvPr id="197637" name="Picture 5"/>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b="54569"/>
          <a:stretch/>
        </p:blipFill>
        <p:spPr bwMode="auto">
          <a:xfrm>
            <a:off x="-59557" y="1544638"/>
            <a:ext cx="9218030" cy="363696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2" name="TextBox 1"/>
          <p:cNvSpPr txBox="1"/>
          <p:nvPr/>
        </p:nvSpPr>
        <p:spPr>
          <a:xfrm>
            <a:off x="746125" y="4977715"/>
            <a:ext cx="4191000" cy="646331"/>
          </a:xfrm>
          <a:prstGeom prst="rect">
            <a:avLst/>
          </a:prstGeom>
          <a:noFill/>
        </p:spPr>
        <p:txBody>
          <a:bodyPr wrap="square" rtlCol="0">
            <a:spAutoFit/>
          </a:bodyPr>
          <a:lstStyle/>
          <a:p>
            <a:pPr algn="ctr" defTabSz="457200" eaLnBrk="1" fontAlgn="auto" hangingPunct="1">
              <a:spcBef>
                <a:spcPts val="0"/>
              </a:spcBef>
              <a:spcAft>
                <a:spcPts val="0"/>
              </a:spcAft>
            </a:pPr>
            <a:r>
              <a:rPr lang="en-US" dirty="0">
                <a:solidFill>
                  <a:prstClr val="black"/>
                </a:solidFill>
                <a:latin typeface="Calibri"/>
              </a:rPr>
              <a:t>Estimated posterior probability of</a:t>
            </a:r>
          </a:p>
          <a:p>
            <a:pPr algn="ctr" defTabSz="457200" eaLnBrk="1" fontAlgn="auto" hangingPunct="1">
              <a:spcBef>
                <a:spcPts val="0"/>
              </a:spcBef>
              <a:spcAft>
                <a:spcPts val="0"/>
              </a:spcAft>
            </a:pPr>
            <a:r>
              <a:rPr lang="en-US" dirty="0">
                <a:solidFill>
                  <a:prstClr val="black"/>
                </a:solidFill>
                <a:latin typeface="Calibri"/>
              </a:rPr>
              <a:t> “not typically developing” classification</a:t>
            </a:r>
          </a:p>
        </p:txBody>
      </p:sp>
      <p:sp>
        <p:nvSpPr>
          <p:cNvPr id="8" name="TextBox 7"/>
          <p:cNvSpPr txBox="1"/>
          <p:nvPr/>
        </p:nvSpPr>
        <p:spPr>
          <a:xfrm>
            <a:off x="4953000" y="4980890"/>
            <a:ext cx="4191000" cy="646331"/>
          </a:xfrm>
          <a:prstGeom prst="rect">
            <a:avLst/>
          </a:prstGeom>
          <a:noFill/>
        </p:spPr>
        <p:txBody>
          <a:bodyPr wrap="square" rtlCol="0">
            <a:spAutoFit/>
          </a:bodyPr>
          <a:lstStyle/>
          <a:p>
            <a:pPr algn="ctr" defTabSz="457200" eaLnBrk="1" fontAlgn="auto" hangingPunct="1">
              <a:spcBef>
                <a:spcPts val="0"/>
              </a:spcBef>
              <a:spcAft>
                <a:spcPts val="0"/>
              </a:spcAft>
            </a:pPr>
            <a:r>
              <a:rPr lang="en-US" dirty="0">
                <a:solidFill>
                  <a:prstClr val="black"/>
                </a:solidFill>
                <a:latin typeface="Calibri"/>
              </a:rPr>
              <a:t>Posterior probability threshold for </a:t>
            </a:r>
          </a:p>
          <a:p>
            <a:pPr algn="ctr" defTabSz="457200" eaLnBrk="1" fontAlgn="auto" hangingPunct="1">
              <a:spcBef>
                <a:spcPts val="0"/>
              </a:spcBef>
              <a:spcAft>
                <a:spcPts val="0"/>
              </a:spcAft>
            </a:pPr>
            <a:r>
              <a:rPr lang="en-US" dirty="0">
                <a:solidFill>
                  <a:prstClr val="black"/>
                </a:solidFill>
                <a:latin typeface="Calibri"/>
              </a:rPr>
              <a:t>“not typically developing” classification</a:t>
            </a:r>
          </a:p>
        </p:txBody>
      </p:sp>
    </p:spTree>
    <p:extLst>
      <p:ext uri="{BB962C8B-B14F-4D97-AF65-F5344CB8AC3E}">
        <p14:creationId xmlns:p14="http://schemas.microsoft.com/office/powerpoint/2010/main" val="235137957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5778" name="Title 1"/>
          <p:cNvSpPr>
            <a:spLocks noGrp="1"/>
          </p:cNvSpPr>
          <p:nvPr>
            <p:ph type="title"/>
          </p:nvPr>
        </p:nvSpPr>
        <p:spPr>
          <a:xfrm>
            <a:off x="472633" y="228600"/>
            <a:ext cx="8229600" cy="1143000"/>
          </a:xfrm>
        </p:spPr>
        <p:txBody>
          <a:bodyPr>
            <a:normAutofit fontScale="90000"/>
          </a:bodyPr>
          <a:lstStyle/>
          <a:p>
            <a:pPr>
              <a:defRPr/>
            </a:pPr>
            <a:r>
              <a:rPr lang="en-US" dirty="0">
                <a:latin typeface="Arial"/>
                <a:cs typeface="Arial"/>
              </a:rPr>
              <a:t>Developmental Tracking and Group Differentiation</a:t>
            </a:r>
          </a:p>
        </p:txBody>
      </p:sp>
      <p:sp>
        <p:nvSpPr>
          <p:cNvPr id="75779" name="Content Placeholder 4"/>
          <p:cNvSpPr>
            <a:spLocks noGrp="1"/>
          </p:cNvSpPr>
          <p:nvPr>
            <p:ph idx="1"/>
          </p:nvPr>
        </p:nvSpPr>
        <p:spPr/>
        <p:txBody>
          <a:bodyPr/>
          <a:lstStyle/>
          <a:p>
            <a:pPr marL="0" indent="0">
              <a:buNone/>
              <a:defRPr/>
            </a:pPr>
            <a:endParaRPr lang="en-US" dirty="0">
              <a:latin typeface="Arial"/>
              <a:cs typeface="Arial"/>
            </a:endParaRPr>
          </a:p>
          <a:p>
            <a:pPr>
              <a:defRPr/>
            </a:pPr>
            <a:r>
              <a:rPr lang="en-US" dirty="0">
                <a:latin typeface="Arial"/>
                <a:cs typeface="Arial"/>
              </a:rPr>
              <a:t>Primary factor: child’s control of infrastructural features of syllabification</a:t>
            </a:r>
          </a:p>
          <a:p>
            <a:pPr>
              <a:defRPr/>
            </a:pPr>
            <a:r>
              <a:rPr lang="en-US" dirty="0">
                <a:latin typeface="Arial"/>
                <a:cs typeface="Arial"/>
              </a:rPr>
              <a:t>Differentiated between children with and without a language disorder with higher accuracy than between the two language disorder groups (autism and language delay)</a:t>
            </a:r>
          </a:p>
        </p:txBody>
      </p:sp>
      <p:sp>
        <p:nvSpPr>
          <p:cNvPr id="75780" name="Footer Placeholder 3"/>
          <p:cNvSpPr>
            <a:spLocks noGrp="1"/>
          </p:cNvSpPr>
          <p:nvPr>
            <p:ph type="ftr" sz="quarter" idx="11"/>
          </p:nvPr>
        </p:nvSpPr>
        <p:spPr/>
        <p:txBody>
          <a:bodyPr/>
          <a:lstStyle/>
          <a:p>
            <a:pPr>
              <a:defRPr/>
            </a:pPr>
            <a:r>
              <a:rPr lang="en-US" dirty="0">
                <a:solidFill>
                  <a:prstClr val="black">
                    <a:tint val="75000"/>
                  </a:prstClr>
                </a:solidFill>
              </a:rPr>
              <a:t>Oller et al (2010) |   Rubenstein</a:t>
            </a:r>
          </a:p>
        </p:txBody>
      </p:sp>
    </p:spTree>
    <p:extLst>
      <p:ext uri="{BB962C8B-B14F-4D97-AF65-F5344CB8AC3E}">
        <p14:creationId xmlns:p14="http://schemas.microsoft.com/office/powerpoint/2010/main" val="107410779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LDA Showing Group Discrimination</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598852"/>
            <a:ext cx="7467600" cy="4855120"/>
          </a:xfrm>
        </p:spPr>
      </p:pic>
      <p:sp>
        <p:nvSpPr>
          <p:cNvPr id="5" name="Footer Placeholder 3"/>
          <p:cNvSpPr>
            <a:spLocks noGrp="1"/>
          </p:cNvSpPr>
          <p:nvPr>
            <p:ph type="ftr" sz="quarter" idx="11"/>
          </p:nvPr>
        </p:nvSpPr>
        <p:spPr>
          <a:xfrm>
            <a:off x="2133600" y="6460905"/>
            <a:ext cx="5507719" cy="205740"/>
          </a:xfrm>
        </p:spPr>
        <p:txBody>
          <a:bodyPr/>
          <a:lstStyle/>
          <a:p>
            <a:pPr algn="ctr">
              <a:defRPr/>
            </a:pPr>
            <a:r>
              <a:rPr lang="en-US" dirty="0">
                <a:solidFill>
                  <a:prstClr val="black">
                    <a:tint val="75000"/>
                  </a:prstClr>
                </a:solidFill>
              </a:rPr>
              <a:t>Oller et al (2010) |   Alert</a:t>
            </a:r>
          </a:p>
        </p:txBody>
      </p:sp>
    </p:spTree>
    <p:extLst>
      <p:ext uri="{BB962C8B-B14F-4D97-AF65-F5344CB8AC3E}">
        <p14:creationId xmlns:p14="http://schemas.microsoft.com/office/powerpoint/2010/main" val="335417595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7BCD0-17C7-BE4D-AFAD-71F6FEA9BA15}"/>
              </a:ext>
            </a:extLst>
          </p:cNvPr>
          <p:cNvSpPr>
            <a:spLocks noGrp="1"/>
          </p:cNvSpPr>
          <p:nvPr>
            <p:ph type="ctrTitle"/>
          </p:nvPr>
        </p:nvSpPr>
        <p:spPr/>
        <p:txBody>
          <a:bodyPr/>
          <a:lstStyle/>
          <a:p>
            <a:endParaRPr lang="en-US" dirty="0"/>
          </a:p>
        </p:txBody>
      </p:sp>
      <p:sp>
        <p:nvSpPr>
          <p:cNvPr id="3" name="Subtitle 2">
            <a:extLst>
              <a:ext uri="{FF2B5EF4-FFF2-40B4-BE49-F238E27FC236}">
                <a16:creationId xmlns:a16="http://schemas.microsoft.com/office/drawing/2014/main" id="{7F29A0F8-BD28-A84E-823F-82DE244BDA1B}"/>
              </a:ext>
            </a:extLst>
          </p:cNvPr>
          <p:cNvSpPr>
            <a:spLocks noGrp="1"/>
          </p:cNvSpPr>
          <p:nvPr>
            <p:ph type="subTitle" idx="1"/>
          </p:nvPr>
        </p:nvSpPr>
        <p:spPr/>
        <p:txBody>
          <a:bodyPr/>
          <a:lstStyle/>
          <a:p>
            <a:endParaRPr lang="en-US"/>
          </a:p>
        </p:txBody>
      </p:sp>
      <p:pic>
        <p:nvPicPr>
          <p:cNvPr id="5" name="Picture 4" descr="Graphical user interface, text, application, email&#10;&#10;Description automatically generated">
            <a:extLst>
              <a:ext uri="{FF2B5EF4-FFF2-40B4-BE49-F238E27FC236}">
                <a16:creationId xmlns:a16="http://schemas.microsoft.com/office/drawing/2014/main" id="{0F1613A6-6E94-D046-936D-7660CDB52937}"/>
              </a:ext>
            </a:extLst>
          </p:cNvPr>
          <p:cNvPicPr>
            <a:picLocks noChangeAspect="1"/>
          </p:cNvPicPr>
          <p:nvPr/>
        </p:nvPicPr>
        <p:blipFill>
          <a:blip r:embed="rId3"/>
          <a:stretch>
            <a:fillRect/>
          </a:stretch>
        </p:blipFill>
        <p:spPr>
          <a:xfrm>
            <a:off x="607509" y="609600"/>
            <a:ext cx="8059491" cy="4439474"/>
          </a:xfrm>
          <a:prstGeom prst="rect">
            <a:avLst/>
          </a:prstGeom>
        </p:spPr>
      </p:pic>
      <p:sp>
        <p:nvSpPr>
          <p:cNvPr id="6" name="TextBox 5">
            <a:extLst>
              <a:ext uri="{FF2B5EF4-FFF2-40B4-BE49-F238E27FC236}">
                <a16:creationId xmlns:a16="http://schemas.microsoft.com/office/drawing/2014/main" id="{BF467770-6FFE-D844-92DB-60AC29C164FD}"/>
              </a:ext>
            </a:extLst>
          </p:cNvPr>
          <p:cNvSpPr txBox="1"/>
          <p:nvPr/>
        </p:nvSpPr>
        <p:spPr>
          <a:xfrm>
            <a:off x="7931989" y="5723751"/>
            <a:ext cx="1720970" cy="300082"/>
          </a:xfrm>
          <a:prstGeom prst="rect">
            <a:avLst/>
          </a:prstGeom>
          <a:noFill/>
        </p:spPr>
        <p:txBody>
          <a:bodyPr wrap="square" rtlCol="0">
            <a:spAutoFit/>
          </a:bodyPr>
          <a:lstStyle/>
          <a:p>
            <a:pPr defTabSz="342900" eaLnBrk="1" fontAlgn="auto" hangingPunct="1">
              <a:spcBef>
                <a:spcPts val="0"/>
              </a:spcBef>
              <a:spcAft>
                <a:spcPts val="0"/>
              </a:spcAft>
            </a:pPr>
            <a:r>
              <a:rPr lang="en-US" sz="1350" dirty="0">
                <a:solidFill>
                  <a:srgbClr val="000000"/>
                </a:solidFill>
                <a:latin typeface="Corbel" panose="020B0503020204020204"/>
              </a:rPr>
              <a:t>Preudhomme</a:t>
            </a:r>
          </a:p>
        </p:txBody>
      </p:sp>
    </p:spTree>
    <p:extLst>
      <p:ext uri="{BB962C8B-B14F-4D97-AF65-F5344CB8AC3E}">
        <p14:creationId xmlns:p14="http://schemas.microsoft.com/office/powerpoint/2010/main" val="4162002388"/>
      </p:ext>
    </p:extLst>
  </p:cSld>
  <p:clrMapOvr>
    <a:overrideClrMapping bg1="lt1" tx1="dk1" bg2="lt2" tx2="dk2" accent1="accent1" accent2="accent2" accent3="accent3" accent4="accent4" accent5="accent5" accent6="accent6" hlink="hlink" folHlink="folHlink"/>
  </p:clrMapOvr>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D94FE-8004-164A-B61B-58F10C00D90D}"/>
              </a:ext>
            </a:extLst>
          </p:cNvPr>
          <p:cNvSpPr>
            <a:spLocks noGrp="1"/>
          </p:cNvSpPr>
          <p:nvPr>
            <p:ph type="title"/>
          </p:nvPr>
        </p:nvSpPr>
        <p:spPr/>
        <p:txBody>
          <a:bodyPr/>
          <a:lstStyle/>
          <a:p>
            <a:r>
              <a:rPr lang="en-US" dirty="0"/>
              <a:t>Prior findings</a:t>
            </a:r>
          </a:p>
        </p:txBody>
      </p:sp>
      <p:sp>
        <p:nvSpPr>
          <p:cNvPr id="3" name="Content Placeholder 2">
            <a:extLst>
              <a:ext uri="{FF2B5EF4-FFF2-40B4-BE49-F238E27FC236}">
                <a16:creationId xmlns:a16="http://schemas.microsoft.com/office/drawing/2014/main" id="{6A491C46-CD29-E24E-9FCE-097453021CA6}"/>
              </a:ext>
            </a:extLst>
          </p:cNvPr>
          <p:cNvSpPr>
            <a:spLocks noGrp="1"/>
          </p:cNvSpPr>
          <p:nvPr>
            <p:ph idx="1"/>
          </p:nvPr>
        </p:nvSpPr>
        <p:spPr/>
        <p:txBody>
          <a:bodyPr>
            <a:normAutofit lnSpcReduction="10000"/>
          </a:bodyPr>
          <a:lstStyle/>
          <a:p>
            <a:r>
              <a:rPr lang="en-US" sz="1650" dirty="0"/>
              <a:t>Tendency to produce speech-related vocalization more frequently if caregivers’ responses are contingent of infant vocalizations</a:t>
            </a:r>
          </a:p>
          <a:p>
            <a:endParaRPr lang="en-US" sz="1650" dirty="0"/>
          </a:p>
          <a:p>
            <a:pPr lvl="1"/>
            <a:r>
              <a:rPr lang="en-US" sz="1650" dirty="0"/>
              <a:t>Child’s future vocalizations tend to resemble adult contingent vocal response (more similarity to speech, more vowel resonance, or better consonant-vowel timing)</a:t>
            </a:r>
          </a:p>
          <a:p>
            <a:endParaRPr lang="en-US" sz="1650" dirty="0"/>
          </a:p>
          <a:p>
            <a:r>
              <a:rPr lang="en-US" sz="1650" dirty="0"/>
              <a:t>Mother’s responsiveness to infant’s communicative behaviors predicts infant’s language performance at a later age</a:t>
            </a:r>
          </a:p>
          <a:p>
            <a:endParaRPr lang="en-US" sz="1650" dirty="0"/>
          </a:p>
          <a:p>
            <a:r>
              <a:rPr lang="en-US" sz="1650" dirty="0"/>
              <a:t>Greater vocal coordination between infant and adult predicts better language, cognitive, and perceptual ability later</a:t>
            </a:r>
          </a:p>
          <a:p>
            <a:endParaRPr lang="en-US" dirty="0"/>
          </a:p>
          <a:p>
            <a:endParaRPr lang="en-US" dirty="0"/>
          </a:p>
          <a:p>
            <a:r>
              <a:rPr lang="en-US" dirty="0"/>
              <a:t>Literature focused on TD infants, with some focus on children with developmental disabilities</a:t>
            </a:r>
          </a:p>
        </p:txBody>
      </p:sp>
      <p:sp>
        <p:nvSpPr>
          <p:cNvPr id="4" name="TextBox 3">
            <a:extLst>
              <a:ext uri="{FF2B5EF4-FFF2-40B4-BE49-F238E27FC236}">
                <a16:creationId xmlns:a16="http://schemas.microsoft.com/office/drawing/2014/main" id="{2B473EF3-CB95-0B4E-88EA-D06A724C0CBB}"/>
              </a:ext>
            </a:extLst>
          </p:cNvPr>
          <p:cNvSpPr txBox="1"/>
          <p:nvPr/>
        </p:nvSpPr>
        <p:spPr>
          <a:xfrm>
            <a:off x="7931989" y="5723751"/>
            <a:ext cx="1720970" cy="300082"/>
          </a:xfrm>
          <a:prstGeom prst="rect">
            <a:avLst/>
          </a:prstGeom>
          <a:noFill/>
        </p:spPr>
        <p:txBody>
          <a:bodyPr wrap="square" rtlCol="0">
            <a:spAutoFit/>
          </a:bodyPr>
          <a:lstStyle/>
          <a:p>
            <a:pPr defTabSz="342900" eaLnBrk="1" fontAlgn="auto" hangingPunct="1">
              <a:spcBef>
                <a:spcPts val="0"/>
              </a:spcBef>
              <a:spcAft>
                <a:spcPts val="0"/>
              </a:spcAft>
            </a:pPr>
            <a:r>
              <a:rPr lang="en-US" sz="1350" dirty="0">
                <a:solidFill>
                  <a:srgbClr val="000000"/>
                </a:solidFill>
                <a:latin typeface="Corbel" panose="020B0503020204020204"/>
              </a:rPr>
              <a:t>Preudhomme</a:t>
            </a:r>
          </a:p>
        </p:txBody>
      </p:sp>
    </p:spTree>
    <p:extLst>
      <p:ext uri="{BB962C8B-B14F-4D97-AF65-F5344CB8AC3E}">
        <p14:creationId xmlns:p14="http://schemas.microsoft.com/office/powerpoint/2010/main" val="429372293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30BFB-7190-0246-9C25-0CF933F0D3E4}"/>
              </a:ext>
            </a:extLst>
          </p:cNvPr>
          <p:cNvSpPr>
            <a:spLocks noGrp="1"/>
          </p:cNvSpPr>
          <p:nvPr>
            <p:ph type="title"/>
          </p:nvPr>
        </p:nvSpPr>
        <p:spPr/>
        <p:txBody>
          <a:bodyPr/>
          <a:lstStyle/>
          <a:p>
            <a:r>
              <a:rPr lang="en-US" dirty="0"/>
              <a:t>Proposed social feedback loop</a:t>
            </a:r>
          </a:p>
        </p:txBody>
      </p:sp>
      <p:pic>
        <p:nvPicPr>
          <p:cNvPr id="5" name="Content Placeholder 4" descr="Diagram&#10;&#10;Description automatically generated">
            <a:extLst>
              <a:ext uri="{FF2B5EF4-FFF2-40B4-BE49-F238E27FC236}">
                <a16:creationId xmlns:a16="http://schemas.microsoft.com/office/drawing/2014/main" id="{E40C40B7-42EA-D448-91EA-628A8212AEC2}"/>
              </a:ext>
            </a:extLst>
          </p:cNvPr>
          <p:cNvPicPr>
            <a:picLocks noGrp="1" noChangeAspect="1"/>
          </p:cNvPicPr>
          <p:nvPr>
            <p:ph idx="1"/>
          </p:nvPr>
        </p:nvPicPr>
        <p:blipFill rotWithShape="1">
          <a:blip r:embed="rId3"/>
          <a:srcRect b="4401"/>
          <a:stretch/>
        </p:blipFill>
        <p:spPr>
          <a:xfrm>
            <a:off x="2935224" y="1700128"/>
            <a:ext cx="4828032" cy="3059948"/>
          </a:xfrm>
        </p:spPr>
      </p:pic>
      <p:sp>
        <p:nvSpPr>
          <p:cNvPr id="7" name="TextBox 6">
            <a:extLst>
              <a:ext uri="{FF2B5EF4-FFF2-40B4-BE49-F238E27FC236}">
                <a16:creationId xmlns:a16="http://schemas.microsoft.com/office/drawing/2014/main" id="{F5639A22-6EB0-0040-B0A3-D652B4C63C58}"/>
              </a:ext>
            </a:extLst>
          </p:cNvPr>
          <p:cNvSpPr txBox="1"/>
          <p:nvPr/>
        </p:nvSpPr>
        <p:spPr>
          <a:xfrm>
            <a:off x="7931989" y="5723751"/>
            <a:ext cx="1720970" cy="300082"/>
          </a:xfrm>
          <a:prstGeom prst="rect">
            <a:avLst/>
          </a:prstGeom>
          <a:noFill/>
        </p:spPr>
        <p:txBody>
          <a:bodyPr wrap="square" rtlCol="0">
            <a:spAutoFit/>
          </a:bodyPr>
          <a:lstStyle/>
          <a:p>
            <a:pPr defTabSz="342900" eaLnBrk="1" fontAlgn="auto" hangingPunct="1">
              <a:spcBef>
                <a:spcPts val="0"/>
              </a:spcBef>
              <a:spcAft>
                <a:spcPts val="0"/>
              </a:spcAft>
            </a:pPr>
            <a:r>
              <a:rPr lang="en-US" sz="1350" dirty="0">
                <a:solidFill>
                  <a:srgbClr val="000000"/>
                </a:solidFill>
                <a:latin typeface="Corbel" panose="020B0503020204020204"/>
              </a:rPr>
              <a:t>Preudhomme</a:t>
            </a:r>
          </a:p>
        </p:txBody>
      </p:sp>
    </p:spTree>
    <p:extLst>
      <p:ext uri="{BB962C8B-B14F-4D97-AF65-F5344CB8AC3E}">
        <p14:creationId xmlns:p14="http://schemas.microsoft.com/office/powerpoint/2010/main" val="294744112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3D81C-F8E4-E14F-B503-BFDE2C4C259C}"/>
              </a:ext>
            </a:extLst>
          </p:cNvPr>
          <p:cNvSpPr>
            <a:spLocks noGrp="1"/>
          </p:cNvSpPr>
          <p:nvPr>
            <p:ph type="title"/>
          </p:nvPr>
        </p:nvSpPr>
        <p:spPr/>
        <p:txBody>
          <a:bodyPr/>
          <a:lstStyle/>
          <a:p>
            <a:r>
              <a:rPr lang="en-US" dirty="0"/>
              <a:t>Study Aims</a:t>
            </a:r>
          </a:p>
        </p:txBody>
      </p:sp>
      <p:sp>
        <p:nvSpPr>
          <p:cNvPr id="3" name="Content Placeholder 2">
            <a:extLst>
              <a:ext uri="{FF2B5EF4-FFF2-40B4-BE49-F238E27FC236}">
                <a16:creationId xmlns:a16="http://schemas.microsoft.com/office/drawing/2014/main" id="{6943AC29-EF2C-294D-B95A-E91CCDBB2A33}"/>
              </a:ext>
            </a:extLst>
          </p:cNvPr>
          <p:cNvSpPr>
            <a:spLocks noGrp="1"/>
          </p:cNvSpPr>
          <p:nvPr>
            <p:ph idx="1"/>
          </p:nvPr>
        </p:nvSpPr>
        <p:spPr/>
        <p:txBody>
          <a:bodyPr>
            <a:normAutofit/>
          </a:bodyPr>
          <a:lstStyle/>
          <a:p>
            <a:r>
              <a:rPr lang="en-US" dirty="0"/>
              <a:t>To determine whether speech vocalizations increase in likelihood of receiving parent response  compared to non-speech vocalizations</a:t>
            </a:r>
          </a:p>
          <a:p>
            <a:pPr lvl="1"/>
            <a:r>
              <a:rPr lang="en-US" dirty="0"/>
              <a:t>To determine whether a child’s vocalization will be speech related if  prior speech response received an immediate response from adults</a:t>
            </a:r>
          </a:p>
          <a:p>
            <a:endParaRPr lang="en-US" dirty="0"/>
          </a:p>
          <a:p>
            <a:endParaRPr lang="en-US" dirty="0"/>
          </a:p>
          <a:p>
            <a:r>
              <a:rPr lang="en-US" dirty="0"/>
              <a:t>To compare typically developing and ASD children in terms of frequency of children’s vocalization and patterns of child-caregiver vocal interaction</a:t>
            </a:r>
          </a:p>
        </p:txBody>
      </p:sp>
      <p:sp>
        <p:nvSpPr>
          <p:cNvPr id="4" name="TextBox 3">
            <a:extLst>
              <a:ext uri="{FF2B5EF4-FFF2-40B4-BE49-F238E27FC236}">
                <a16:creationId xmlns:a16="http://schemas.microsoft.com/office/drawing/2014/main" id="{CF44B568-5414-6044-8BD5-4E99C81DF610}"/>
              </a:ext>
            </a:extLst>
          </p:cNvPr>
          <p:cNvSpPr txBox="1"/>
          <p:nvPr/>
        </p:nvSpPr>
        <p:spPr>
          <a:xfrm>
            <a:off x="7931989" y="5723751"/>
            <a:ext cx="1720970" cy="300082"/>
          </a:xfrm>
          <a:prstGeom prst="rect">
            <a:avLst/>
          </a:prstGeom>
          <a:noFill/>
        </p:spPr>
        <p:txBody>
          <a:bodyPr wrap="square" rtlCol="0">
            <a:spAutoFit/>
          </a:bodyPr>
          <a:lstStyle/>
          <a:p>
            <a:pPr defTabSz="342900" eaLnBrk="1" fontAlgn="auto" hangingPunct="1">
              <a:spcBef>
                <a:spcPts val="0"/>
              </a:spcBef>
              <a:spcAft>
                <a:spcPts val="0"/>
              </a:spcAft>
            </a:pPr>
            <a:r>
              <a:rPr lang="en-US" sz="1350" dirty="0">
                <a:solidFill>
                  <a:srgbClr val="000000"/>
                </a:solidFill>
                <a:latin typeface="Corbel" panose="020B0503020204020204"/>
              </a:rPr>
              <a:t>Preudhomme</a:t>
            </a:r>
          </a:p>
        </p:txBody>
      </p:sp>
    </p:spTree>
    <p:extLst>
      <p:ext uri="{BB962C8B-B14F-4D97-AF65-F5344CB8AC3E}">
        <p14:creationId xmlns:p14="http://schemas.microsoft.com/office/powerpoint/2010/main" val="251947457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89C4A-4293-624A-84AC-F97E5214E2D1}"/>
              </a:ext>
            </a:extLst>
          </p:cNvPr>
          <p:cNvSpPr>
            <a:spLocks noGrp="1"/>
          </p:cNvSpPr>
          <p:nvPr>
            <p:ph type="title"/>
          </p:nvPr>
        </p:nvSpPr>
        <p:spPr>
          <a:xfrm>
            <a:off x="0" y="1665636"/>
            <a:ext cx="2615856" cy="3450887"/>
          </a:xfrm>
        </p:spPr>
        <p:txBody>
          <a:bodyPr/>
          <a:lstStyle/>
          <a:p>
            <a:r>
              <a:rPr lang="en-US" dirty="0"/>
              <a:t>Additional effects tested:</a:t>
            </a:r>
            <a:br>
              <a:rPr lang="en-US" dirty="0"/>
            </a:br>
            <a:br>
              <a:rPr lang="en-US" dirty="0"/>
            </a:br>
            <a:r>
              <a:rPr lang="en-US" dirty="0"/>
              <a:t>1. Age of child</a:t>
            </a:r>
            <a:br>
              <a:rPr lang="en-US" dirty="0"/>
            </a:br>
            <a:r>
              <a:rPr lang="en-US" dirty="0"/>
              <a:t>2.Maternal education level (SES proxy)</a:t>
            </a:r>
            <a:br>
              <a:rPr lang="en-US" dirty="0"/>
            </a:br>
            <a:r>
              <a:rPr lang="en-US" dirty="0"/>
              <a:t>3. Child’s gender</a:t>
            </a:r>
          </a:p>
        </p:txBody>
      </p:sp>
      <p:pic>
        <p:nvPicPr>
          <p:cNvPr id="4" name="Content Placeholder 4" descr="Diagram&#10;&#10;Description automatically generated">
            <a:extLst>
              <a:ext uri="{FF2B5EF4-FFF2-40B4-BE49-F238E27FC236}">
                <a16:creationId xmlns:a16="http://schemas.microsoft.com/office/drawing/2014/main" id="{E6F1B1E0-DD79-6945-B6BC-C7336D875F0B}"/>
              </a:ext>
            </a:extLst>
          </p:cNvPr>
          <p:cNvPicPr>
            <a:picLocks noGrp="1" noChangeAspect="1"/>
          </p:cNvPicPr>
          <p:nvPr>
            <p:ph idx="1"/>
          </p:nvPr>
        </p:nvPicPr>
        <p:blipFill rotWithShape="1">
          <a:blip r:embed="rId3"/>
          <a:srcRect b="990"/>
          <a:stretch/>
        </p:blipFill>
        <p:spPr>
          <a:xfrm>
            <a:off x="3031549" y="1665635"/>
            <a:ext cx="5257277" cy="3450888"/>
          </a:xfrm>
        </p:spPr>
      </p:pic>
      <p:sp>
        <p:nvSpPr>
          <p:cNvPr id="5" name="TextBox 4">
            <a:extLst>
              <a:ext uri="{FF2B5EF4-FFF2-40B4-BE49-F238E27FC236}">
                <a16:creationId xmlns:a16="http://schemas.microsoft.com/office/drawing/2014/main" id="{C6BEF28A-3B98-AC42-808B-DCF7BF108B1A}"/>
              </a:ext>
            </a:extLst>
          </p:cNvPr>
          <p:cNvSpPr txBox="1"/>
          <p:nvPr/>
        </p:nvSpPr>
        <p:spPr>
          <a:xfrm>
            <a:off x="7931989" y="5723751"/>
            <a:ext cx="1720970" cy="300082"/>
          </a:xfrm>
          <a:prstGeom prst="rect">
            <a:avLst/>
          </a:prstGeom>
          <a:noFill/>
        </p:spPr>
        <p:txBody>
          <a:bodyPr wrap="square" rtlCol="0">
            <a:spAutoFit/>
          </a:bodyPr>
          <a:lstStyle/>
          <a:p>
            <a:pPr defTabSz="342900" eaLnBrk="1" fontAlgn="auto" hangingPunct="1">
              <a:spcBef>
                <a:spcPts val="0"/>
              </a:spcBef>
              <a:spcAft>
                <a:spcPts val="0"/>
              </a:spcAft>
            </a:pPr>
            <a:r>
              <a:rPr lang="en-US" sz="1350" dirty="0">
                <a:solidFill>
                  <a:srgbClr val="000000"/>
                </a:solidFill>
                <a:latin typeface="Corbel" panose="020B0503020204020204"/>
              </a:rPr>
              <a:t>Preudhomme</a:t>
            </a:r>
          </a:p>
        </p:txBody>
      </p:sp>
    </p:spTree>
    <p:extLst>
      <p:ext uri="{BB962C8B-B14F-4D97-AF65-F5344CB8AC3E}">
        <p14:creationId xmlns:p14="http://schemas.microsoft.com/office/powerpoint/2010/main" val="97347393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4716B-CC1C-D344-86C6-EA97FBDD0762}"/>
              </a:ext>
            </a:extLst>
          </p:cNvPr>
          <p:cNvSpPr>
            <a:spLocks noGrp="1"/>
          </p:cNvSpPr>
          <p:nvPr>
            <p:ph type="title"/>
          </p:nvPr>
        </p:nvSpPr>
        <p:spPr>
          <a:xfrm>
            <a:off x="152400" y="-990600"/>
            <a:ext cx="2210612" cy="3450887"/>
          </a:xfrm>
        </p:spPr>
        <p:txBody>
          <a:bodyPr/>
          <a:lstStyle/>
          <a:p>
            <a:r>
              <a:rPr lang="en-US" dirty="0"/>
              <a:t>Method</a:t>
            </a:r>
          </a:p>
        </p:txBody>
      </p:sp>
      <p:sp>
        <p:nvSpPr>
          <p:cNvPr id="3" name="Content Placeholder 2">
            <a:extLst>
              <a:ext uri="{FF2B5EF4-FFF2-40B4-BE49-F238E27FC236}">
                <a16:creationId xmlns:a16="http://schemas.microsoft.com/office/drawing/2014/main" id="{652B7DCC-BE31-1140-A00D-898A26BB6C90}"/>
              </a:ext>
            </a:extLst>
          </p:cNvPr>
          <p:cNvSpPr>
            <a:spLocks noGrp="1"/>
          </p:cNvSpPr>
          <p:nvPr>
            <p:ph idx="1"/>
          </p:nvPr>
        </p:nvSpPr>
        <p:spPr>
          <a:xfrm>
            <a:off x="152400" y="1508760"/>
            <a:ext cx="8706521" cy="3840480"/>
          </a:xfrm>
        </p:spPr>
        <p:txBody>
          <a:bodyPr>
            <a:normAutofit fontScale="77500" lnSpcReduction="20000"/>
          </a:bodyPr>
          <a:lstStyle/>
          <a:p>
            <a:r>
              <a:rPr lang="en-US" dirty="0"/>
              <a:t>Participants</a:t>
            </a:r>
          </a:p>
          <a:p>
            <a:pPr lvl="1"/>
            <a:r>
              <a:rPr lang="en-US" dirty="0"/>
              <a:t>106 TD (age 8-48months, 55% female)</a:t>
            </a:r>
          </a:p>
          <a:p>
            <a:pPr lvl="1"/>
            <a:r>
              <a:rPr lang="en-US" dirty="0"/>
              <a:t>77 ASD (age 16-48 months, 83% male)</a:t>
            </a:r>
          </a:p>
          <a:p>
            <a:endParaRPr lang="en-US" dirty="0"/>
          </a:p>
          <a:p>
            <a:r>
              <a:rPr lang="en-US" dirty="0"/>
              <a:t>Audio recordings</a:t>
            </a:r>
          </a:p>
          <a:p>
            <a:pPr lvl="1"/>
            <a:r>
              <a:rPr lang="en-US" dirty="0"/>
              <a:t>Language ENvironment Analysis system (LENA) for at least 12 hours across settings (home, car, school, speech-language therapy)</a:t>
            </a:r>
          </a:p>
          <a:p>
            <a:pPr lvl="1"/>
            <a:r>
              <a:rPr lang="en-US" dirty="0"/>
              <a:t>Recordings automatic segmented by sound source</a:t>
            </a:r>
          </a:p>
          <a:p>
            <a:pPr lvl="2"/>
            <a:r>
              <a:rPr lang="en-US" dirty="0"/>
              <a:t> Child wearing the recorder (speech related and non-speechlike)</a:t>
            </a:r>
          </a:p>
          <a:p>
            <a:pPr lvl="2"/>
            <a:r>
              <a:rPr lang="en-US" dirty="0"/>
              <a:t>Any adult</a:t>
            </a:r>
          </a:p>
          <a:p>
            <a:r>
              <a:rPr lang="en-US" dirty="0"/>
              <a:t>Analyses completed on main dataset and alternative dataset</a:t>
            </a:r>
          </a:p>
        </p:txBody>
      </p:sp>
      <p:pic>
        <p:nvPicPr>
          <p:cNvPr id="5" name="Picture 4" descr="Graphical user interface&#10;&#10;Description automatically generated">
            <a:extLst>
              <a:ext uri="{FF2B5EF4-FFF2-40B4-BE49-F238E27FC236}">
                <a16:creationId xmlns:a16="http://schemas.microsoft.com/office/drawing/2014/main" id="{05E188DD-6C38-2A45-8894-DAF06BBE5AD7}"/>
              </a:ext>
            </a:extLst>
          </p:cNvPr>
          <p:cNvPicPr>
            <a:picLocks noChangeAspect="1"/>
          </p:cNvPicPr>
          <p:nvPr/>
        </p:nvPicPr>
        <p:blipFill rotWithShape="1">
          <a:blip r:embed="rId4"/>
          <a:srcRect b="36028"/>
          <a:stretch/>
        </p:blipFill>
        <p:spPr>
          <a:xfrm>
            <a:off x="3962400" y="4985284"/>
            <a:ext cx="5426656" cy="1796516"/>
          </a:xfrm>
          <a:prstGeom prst="rect">
            <a:avLst/>
          </a:prstGeom>
        </p:spPr>
      </p:pic>
      <p:pic>
        <p:nvPicPr>
          <p:cNvPr id="8" name="Picture 7" descr="A picture containing text&#10;&#10;Description automatically generated">
            <a:extLst>
              <a:ext uri="{FF2B5EF4-FFF2-40B4-BE49-F238E27FC236}">
                <a16:creationId xmlns:a16="http://schemas.microsoft.com/office/drawing/2014/main" id="{B46F5AE3-B013-CD46-9ED5-0EB53D848914}"/>
              </a:ext>
            </a:extLst>
          </p:cNvPr>
          <p:cNvPicPr>
            <a:picLocks noChangeAspect="1"/>
          </p:cNvPicPr>
          <p:nvPr/>
        </p:nvPicPr>
        <p:blipFill>
          <a:blip r:embed="rId5"/>
          <a:stretch>
            <a:fillRect/>
          </a:stretch>
        </p:blipFill>
        <p:spPr>
          <a:xfrm>
            <a:off x="3154313" y="7086600"/>
            <a:ext cx="2835374" cy="1944968"/>
          </a:xfrm>
          <a:prstGeom prst="rect">
            <a:avLst/>
          </a:prstGeom>
        </p:spPr>
      </p:pic>
      <p:sp>
        <p:nvSpPr>
          <p:cNvPr id="9" name="TextBox 8">
            <a:extLst>
              <a:ext uri="{FF2B5EF4-FFF2-40B4-BE49-F238E27FC236}">
                <a16:creationId xmlns:a16="http://schemas.microsoft.com/office/drawing/2014/main" id="{82837A9A-2F1A-9A49-8811-7A990D711805}"/>
              </a:ext>
            </a:extLst>
          </p:cNvPr>
          <p:cNvSpPr txBox="1"/>
          <p:nvPr/>
        </p:nvSpPr>
        <p:spPr>
          <a:xfrm>
            <a:off x="7851139" y="5723751"/>
            <a:ext cx="1167307" cy="300082"/>
          </a:xfrm>
          <a:prstGeom prst="rect">
            <a:avLst/>
          </a:prstGeom>
          <a:noFill/>
        </p:spPr>
        <p:txBody>
          <a:bodyPr wrap="none" rtlCol="0">
            <a:spAutoFit/>
          </a:bodyPr>
          <a:lstStyle/>
          <a:p>
            <a:pPr defTabSz="342900" eaLnBrk="1" fontAlgn="auto" hangingPunct="1">
              <a:spcBef>
                <a:spcPts val="0"/>
              </a:spcBef>
              <a:spcAft>
                <a:spcPts val="0"/>
              </a:spcAft>
            </a:pPr>
            <a:r>
              <a:rPr lang="en-US" sz="1350" dirty="0">
                <a:solidFill>
                  <a:srgbClr val="000000"/>
                </a:solidFill>
                <a:latin typeface="Corbel" panose="020B0503020204020204"/>
              </a:rPr>
              <a:t>Preudhomme</a:t>
            </a:r>
          </a:p>
        </p:txBody>
      </p:sp>
    </p:spTree>
    <p:extLst>
      <p:ext uri="{BB962C8B-B14F-4D97-AF65-F5344CB8AC3E}">
        <p14:creationId xmlns:p14="http://schemas.microsoft.com/office/powerpoint/2010/main" val="793970204"/>
      </p:ext>
    </p:extLst>
  </p:cSld>
  <p:clrMapOvr>
    <a:overrideClrMapping bg1="lt1" tx1="dk1" bg2="lt2" tx2="dk2" accent1="accent1" accent2="accent2" accent3="accent3" accent4="accent4" accent5="accent5" accent6="accent6" hlink="hlink" folHlink="folHlink"/>
  </p:clrMapOvr>
</p:sld>
</file>

<file path=ppt/slides/slide67.xml><?xml version="1.0" encoding="utf-8"?>
<p:sld xmlns:a="http://schemas.openxmlformats.org/drawingml/2006/main" xmlns:r="http://schemas.openxmlformats.org/officeDocument/2006/relationships" xmlns:p="http://schemas.openxmlformats.org/presentationml/2006/main" show="0">
  <p:cSld>
    <p:bg>
      <p:bgRef idx="1001">
        <a:schemeClr val="bg1"/>
      </p:bgRef>
    </p:bg>
    <p:spTree>
      <p:nvGrpSpPr>
        <p:cNvPr id="1" name=""/>
        <p:cNvGrpSpPr/>
        <p:nvPr/>
      </p:nvGrpSpPr>
      <p:grpSpPr>
        <a:xfrm>
          <a:off x="0" y="0"/>
          <a:ext cx="0" cy="0"/>
          <a:chOff x="0" y="0"/>
          <a:chExt cx="0" cy="0"/>
        </a:xfrm>
      </p:grpSpPr>
      <p:pic>
        <p:nvPicPr>
          <p:cNvPr id="5" name="Content Placeholder 4" descr="A picture containing graphical user interface&#10;&#10;Description automatically generated">
            <a:extLst>
              <a:ext uri="{FF2B5EF4-FFF2-40B4-BE49-F238E27FC236}">
                <a16:creationId xmlns:a16="http://schemas.microsoft.com/office/drawing/2014/main" id="{DB6A81E4-C39E-3C4D-B2A4-55C431843ECC}"/>
              </a:ext>
            </a:extLst>
          </p:cNvPr>
          <p:cNvPicPr>
            <a:picLocks noGrp="1" noChangeAspect="1"/>
          </p:cNvPicPr>
          <p:nvPr>
            <p:ph idx="1"/>
          </p:nvPr>
        </p:nvPicPr>
        <p:blipFill rotWithShape="1">
          <a:blip r:embed="rId4"/>
          <a:srcRect b="5118"/>
          <a:stretch/>
        </p:blipFill>
        <p:spPr>
          <a:xfrm>
            <a:off x="1" y="1563492"/>
            <a:ext cx="9067800" cy="3595293"/>
          </a:xfrm>
          <a:prstGeom prst="rect">
            <a:avLst/>
          </a:prstGeom>
        </p:spPr>
      </p:pic>
      <p:sp>
        <p:nvSpPr>
          <p:cNvPr id="8" name="Rectangle 7">
            <a:extLst>
              <a:ext uri="{FF2B5EF4-FFF2-40B4-BE49-F238E27FC236}">
                <a16:creationId xmlns:a16="http://schemas.microsoft.com/office/drawing/2014/main" id="{81CF3BEC-56DA-EC49-B1B5-668D2E86AEDB}"/>
              </a:ext>
            </a:extLst>
          </p:cNvPr>
          <p:cNvSpPr/>
          <p:nvPr/>
        </p:nvSpPr>
        <p:spPr>
          <a:xfrm>
            <a:off x="536171" y="5477470"/>
            <a:ext cx="6400800" cy="923330"/>
          </a:xfrm>
          <a:prstGeom prst="rect">
            <a:avLst/>
          </a:prstGeom>
        </p:spPr>
        <p:txBody>
          <a:bodyPr wrap="square">
            <a:spAutoFit/>
          </a:bodyPr>
          <a:lstStyle/>
          <a:p>
            <a:pPr algn="ctr" defTabSz="342900" eaLnBrk="1" fontAlgn="auto" hangingPunct="1">
              <a:spcBef>
                <a:spcPts val="0"/>
              </a:spcBef>
              <a:spcAft>
                <a:spcPts val="0"/>
              </a:spcAft>
            </a:pPr>
            <a:r>
              <a:rPr lang="en-US" sz="1350" dirty="0">
                <a:solidFill>
                  <a:srgbClr val="000000"/>
                </a:solidFill>
                <a:latin typeface="Corbel" panose="020B0503020204020204"/>
              </a:rPr>
              <a:t>dashed curves: </a:t>
            </a:r>
          </a:p>
          <a:p>
            <a:pPr algn="ctr" defTabSz="342900" eaLnBrk="1" fontAlgn="auto" hangingPunct="1">
              <a:spcBef>
                <a:spcPts val="0"/>
              </a:spcBef>
              <a:spcAft>
                <a:spcPts val="0"/>
              </a:spcAft>
            </a:pPr>
            <a:r>
              <a:rPr lang="en-US" sz="1350" dirty="0">
                <a:solidFill>
                  <a:srgbClr val="00B050"/>
                </a:solidFill>
                <a:latin typeface="Corbel" panose="020B0503020204020204"/>
              </a:rPr>
              <a:t>child’s vocalization followed a previous speech-related vocalization that received an adult response (green) </a:t>
            </a:r>
          </a:p>
          <a:p>
            <a:pPr algn="ctr" defTabSz="342900" eaLnBrk="1" fontAlgn="auto" hangingPunct="1">
              <a:spcBef>
                <a:spcPts val="0"/>
              </a:spcBef>
              <a:spcAft>
                <a:spcPts val="0"/>
              </a:spcAft>
            </a:pPr>
            <a:r>
              <a:rPr lang="en-US" sz="1350" dirty="0">
                <a:solidFill>
                  <a:srgbClr val="C00000"/>
                </a:solidFill>
                <a:latin typeface="Corbel" panose="020B0503020204020204"/>
              </a:rPr>
              <a:t>or did not receive an adult response (red)</a:t>
            </a:r>
          </a:p>
        </p:txBody>
      </p:sp>
      <p:sp>
        <p:nvSpPr>
          <p:cNvPr id="9" name="Rectangle 8">
            <a:extLst>
              <a:ext uri="{FF2B5EF4-FFF2-40B4-BE49-F238E27FC236}">
                <a16:creationId xmlns:a16="http://schemas.microsoft.com/office/drawing/2014/main" id="{30C07319-18B2-C243-B95A-75CA15553FC8}"/>
              </a:ext>
            </a:extLst>
          </p:cNvPr>
          <p:cNvSpPr/>
          <p:nvPr/>
        </p:nvSpPr>
        <p:spPr>
          <a:xfrm>
            <a:off x="6712979" y="5328253"/>
            <a:ext cx="1163501" cy="507831"/>
          </a:xfrm>
          <a:prstGeom prst="rect">
            <a:avLst/>
          </a:prstGeom>
        </p:spPr>
        <p:txBody>
          <a:bodyPr wrap="square">
            <a:spAutoFit/>
          </a:bodyPr>
          <a:lstStyle/>
          <a:p>
            <a:pPr defTabSz="342900" eaLnBrk="1" fontAlgn="auto" hangingPunct="1">
              <a:spcBef>
                <a:spcPts val="0"/>
              </a:spcBef>
              <a:spcAft>
                <a:spcPts val="0"/>
              </a:spcAft>
            </a:pPr>
            <a:r>
              <a:rPr lang="en-US" sz="1350" dirty="0">
                <a:solidFill>
                  <a:srgbClr val="00B0F0"/>
                </a:solidFill>
                <a:latin typeface="Corbel" panose="020B0503020204020204"/>
              </a:rPr>
              <a:t>female and male adults </a:t>
            </a:r>
          </a:p>
        </p:txBody>
      </p:sp>
      <p:sp>
        <p:nvSpPr>
          <p:cNvPr id="11" name="Rectangle 10">
            <a:extLst>
              <a:ext uri="{FF2B5EF4-FFF2-40B4-BE49-F238E27FC236}">
                <a16:creationId xmlns:a16="http://schemas.microsoft.com/office/drawing/2014/main" id="{33D7A0C6-500F-D845-AF65-9FAE93EA75D3}"/>
              </a:ext>
            </a:extLst>
          </p:cNvPr>
          <p:cNvSpPr/>
          <p:nvPr/>
        </p:nvSpPr>
        <p:spPr>
          <a:xfrm>
            <a:off x="673331" y="3082752"/>
            <a:ext cx="1334194" cy="715581"/>
          </a:xfrm>
          <a:prstGeom prst="rect">
            <a:avLst/>
          </a:prstGeom>
          <a:solidFill>
            <a:schemeClr val="accent1">
              <a:alpha val="88000"/>
            </a:schemeClr>
          </a:solidFill>
        </p:spPr>
        <p:txBody>
          <a:bodyPr wrap="square">
            <a:spAutoFit/>
          </a:bodyPr>
          <a:lstStyle/>
          <a:p>
            <a:pPr algn="ctr" defTabSz="342900" eaLnBrk="1" fontAlgn="auto" hangingPunct="1">
              <a:spcBef>
                <a:spcPts val="0"/>
              </a:spcBef>
              <a:spcAft>
                <a:spcPts val="0"/>
              </a:spcAft>
            </a:pPr>
            <a:r>
              <a:rPr lang="en-US" sz="1350" dirty="0">
                <a:solidFill>
                  <a:srgbClr val="FFFF00"/>
                </a:solidFill>
                <a:latin typeface="Corbel" panose="020B0503020204020204"/>
              </a:rPr>
              <a:t>child’s speech-related vocalizations</a:t>
            </a:r>
          </a:p>
        </p:txBody>
      </p:sp>
      <p:sp>
        <p:nvSpPr>
          <p:cNvPr id="6" name="Rectangle 5">
            <a:extLst>
              <a:ext uri="{FF2B5EF4-FFF2-40B4-BE49-F238E27FC236}">
                <a16:creationId xmlns:a16="http://schemas.microsoft.com/office/drawing/2014/main" id="{D42F1A56-608B-BE49-BD42-B7BA8CCADF4B}"/>
              </a:ext>
            </a:extLst>
          </p:cNvPr>
          <p:cNvSpPr/>
          <p:nvPr/>
        </p:nvSpPr>
        <p:spPr>
          <a:xfrm>
            <a:off x="381000" y="-6169"/>
            <a:ext cx="8763000" cy="1077218"/>
          </a:xfrm>
          <a:prstGeom prst="rect">
            <a:avLst/>
          </a:prstGeom>
        </p:spPr>
        <p:txBody>
          <a:bodyPr wrap="square">
            <a:spAutoFit/>
          </a:bodyPr>
          <a:lstStyle/>
          <a:p>
            <a:pPr defTabSz="342900" eaLnBrk="1" fontAlgn="auto" hangingPunct="1">
              <a:spcBef>
                <a:spcPts val="0"/>
              </a:spcBef>
              <a:spcAft>
                <a:spcPts val="0"/>
              </a:spcAft>
            </a:pPr>
            <a:r>
              <a:rPr lang="en-US" sz="3200" dirty="0">
                <a:solidFill>
                  <a:srgbClr val="000000"/>
                </a:solidFill>
                <a:highlight>
                  <a:srgbClr val="FFFF00"/>
                </a:highlight>
                <a:latin typeface="Times" pitchFamily="2" charset="0"/>
              </a:rPr>
              <a:t>Sound-source labels and how adult responses and child dependence on adult responses were measured</a:t>
            </a:r>
          </a:p>
        </p:txBody>
      </p:sp>
    </p:spTree>
    <p:extLst>
      <p:ext uri="{BB962C8B-B14F-4D97-AF65-F5344CB8AC3E}">
        <p14:creationId xmlns:p14="http://schemas.microsoft.com/office/powerpoint/2010/main" val="821257162"/>
      </p:ext>
    </p:extLst>
  </p:cSld>
  <p:clrMapOvr>
    <a:overrideClrMapping bg1="lt1" tx1="dk1" bg2="lt2" tx2="dk2" accent1="accent1" accent2="accent2" accent3="accent3" accent4="accent4" accent5="accent5" accent6="accent6" hlink="hlink" folHlink="folHlink"/>
  </p:clrMapOvr>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898160" y="1339196"/>
            <a:ext cx="3444453" cy="1028700"/>
          </a:xfrm>
          <a:ln>
            <a:solidFill>
              <a:schemeClr val="tx1"/>
            </a:solidFill>
          </a:ln>
        </p:spPr>
        <p:txBody>
          <a:bodyPr>
            <a:normAutofit/>
          </a:bodyPr>
          <a:lstStyle/>
          <a:p>
            <a:pPr algn="ctr"/>
            <a:r>
              <a:rPr lang="en-US" sz="1500" dirty="0"/>
              <a:t>When children’s vocalizations are speech-related, they are more likely to receive a positive response from an adult</a:t>
            </a:r>
          </a:p>
        </p:txBody>
      </p:sp>
      <p:sp>
        <p:nvSpPr>
          <p:cNvPr id="4" name="Footer Placeholder 3"/>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750" b="0" i="0" u="none" strike="noStrike" kern="1200" cap="none" spc="0" normalizeH="0" baseline="0" noProof="0">
                <a:ln>
                  <a:noFill/>
                </a:ln>
                <a:solidFill>
                  <a:prstClr val="black">
                    <a:lumMod val="75000"/>
                    <a:lumOff val="25000"/>
                  </a:prstClr>
                </a:solidFill>
                <a:effectLst/>
                <a:uLnTx/>
                <a:uFillTx/>
                <a:latin typeface="Arial" charset="0"/>
                <a:ea typeface="+mn-ea"/>
                <a:cs typeface="+mn-cs"/>
              </a:rPr>
              <a:t>Mitsven</a:t>
            </a:r>
            <a:endParaRPr kumimoji="0" lang="en-US" sz="750" b="0" i="0" u="none" strike="noStrike" kern="1200" cap="none" spc="0" normalizeH="0" baseline="0" noProof="0" dirty="0">
              <a:ln>
                <a:noFill/>
              </a:ln>
              <a:solidFill>
                <a:prstClr val="black">
                  <a:lumMod val="75000"/>
                  <a:lumOff val="25000"/>
                </a:prstClr>
              </a:solidFill>
              <a:effectLst/>
              <a:uLnTx/>
              <a:uFillTx/>
              <a:latin typeface="Arial" charset="0"/>
              <a:ea typeface="+mn-ea"/>
              <a:cs typeface="+mn-cs"/>
            </a:endParaRPr>
          </a:p>
        </p:txBody>
      </p:sp>
      <p:pic>
        <p:nvPicPr>
          <p:cNvPr id="5" name="Picture 4" descr="Screen Shot 2018-02-22 at 1.07.16 AM.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0997" y="2479964"/>
            <a:ext cx="7594596" cy="3087832"/>
          </a:xfrm>
          <a:prstGeom prst="rect">
            <a:avLst/>
          </a:prstGeom>
          <a:ln>
            <a:solidFill>
              <a:srgbClr val="000000"/>
            </a:solidFill>
          </a:ln>
        </p:spPr>
      </p:pic>
      <p:pic>
        <p:nvPicPr>
          <p:cNvPr id="6" name="Picture 5" descr="Screen Shot 2018-02-22 at 1.07.31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13914" y="4815320"/>
            <a:ext cx="1485900" cy="933450"/>
          </a:xfrm>
          <a:prstGeom prst="rect">
            <a:avLst/>
          </a:prstGeom>
          <a:ln>
            <a:solidFill>
              <a:schemeClr val="tx1"/>
            </a:solidFill>
          </a:ln>
        </p:spPr>
      </p:pic>
      <p:sp>
        <p:nvSpPr>
          <p:cNvPr id="7" name="Title 1"/>
          <p:cNvSpPr txBox="1">
            <a:spLocks/>
          </p:cNvSpPr>
          <p:nvPr/>
        </p:nvSpPr>
        <p:spPr>
          <a:xfrm>
            <a:off x="4682667" y="1341452"/>
            <a:ext cx="3444453" cy="1028700"/>
          </a:xfrm>
          <a:prstGeom prst="rect">
            <a:avLst/>
          </a:prstGeom>
          <a:ln>
            <a:solidFill>
              <a:schemeClr val="tx1"/>
            </a:solidFill>
          </a:ln>
        </p:spPr>
        <p:txBody>
          <a:bodyPr vert="horz" lIns="68580" tIns="34290" rIns="68580" bIns="34290" rtlCol="0" anchor="ctr">
            <a:normAutofit lnSpcReduction="10000"/>
          </a:bodyPr>
          <a:lst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500" b="0" i="0" u="none" strike="noStrike" kern="1200" cap="none" spc="0" normalizeH="0" baseline="0" noProof="0">
                <a:ln>
                  <a:noFill/>
                </a:ln>
                <a:solidFill>
                  <a:prstClr val="black">
                    <a:lumMod val="85000"/>
                    <a:lumOff val="15000"/>
                  </a:prstClr>
                </a:solidFill>
                <a:effectLst/>
                <a:uLnTx/>
                <a:uFillTx/>
                <a:latin typeface="Century Gothic"/>
                <a:ea typeface="+mn-ea"/>
                <a:cs typeface="+mn-cs"/>
              </a:rPr>
              <a:t>Children’s future vocalizations are more likely to be speech-related if their previous speech-related vocalizations received a positive response from an adult</a:t>
            </a:r>
          </a:p>
        </p:txBody>
      </p:sp>
    </p:spTree>
    <p:extLst>
      <p:ext uri="{BB962C8B-B14F-4D97-AF65-F5344CB8AC3E}">
        <p14:creationId xmlns:p14="http://schemas.microsoft.com/office/powerpoint/2010/main" val="161524542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0" dirty="0"/>
              <a:t>Age-related increase of speech-related vocalization </a:t>
            </a:r>
            <a:r>
              <a:rPr lang="en-US" sz="3600" dirty="0"/>
              <a:t>slower in </a:t>
            </a:r>
            <a:r>
              <a:rPr lang="en-US" sz="3600" dirty="0">
                <a:solidFill>
                  <a:schemeClr val="accent3"/>
                </a:solidFill>
              </a:rPr>
              <a:t>ASD</a:t>
            </a:r>
            <a:r>
              <a:rPr lang="en-US" sz="3600" dirty="0"/>
              <a:t> group</a:t>
            </a:r>
          </a:p>
        </p:txBody>
      </p:sp>
      <p:sp>
        <p:nvSpPr>
          <p:cNvPr id="4" name="Footer Placeholder 3"/>
          <p:cNvSpPr>
            <a:spLocks noGrp="1"/>
          </p:cNvSpPr>
          <p:nvPr>
            <p:ph type="ftr" sz="quarter" idx="11"/>
          </p:nvPr>
        </p:nvSpPr>
        <p:spPr>
          <a:xfrm>
            <a:off x="0" y="6513821"/>
            <a:ext cx="5507719" cy="274320"/>
          </a:xfr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tint val="95000"/>
                  </a:prstClr>
                </a:solidFill>
                <a:effectLst/>
                <a:uLnTx/>
                <a:uFillTx/>
                <a:latin typeface="Arial" charset="0"/>
                <a:ea typeface="+mn-ea"/>
                <a:cs typeface="+mn-cs"/>
              </a:rPr>
              <a:t>psy.miami.edu/faculty/</a:t>
            </a:r>
            <a:r>
              <a:rPr kumimoji="0" lang="en-US" sz="1200" b="0" i="0" u="none" strike="noStrike" kern="1200" cap="none" spc="0" normalizeH="0" baseline="0" noProof="0" dirty="0" err="1">
                <a:ln>
                  <a:noFill/>
                </a:ln>
                <a:solidFill>
                  <a:prstClr val="black">
                    <a:tint val="95000"/>
                  </a:prstClr>
                </a:solidFill>
                <a:effectLst/>
                <a:uLnTx/>
                <a:uFillTx/>
                <a:latin typeface="Arial" charset="0"/>
                <a:ea typeface="+mn-ea"/>
                <a:cs typeface="+mn-cs"/>
              </a:rPr>
              <a:t>dmessinger</a:t>
            </a:r>
            <a:r>
              <a:rPr kumimoji="0" lang="en-US" sz="1200" b="0" i="0" u="none" strike="noStrike" kern="1200" cap="none" spc="0" normalizeH="0" baseline="0" noProof="0" dirty="0">
                <a:ln>
                  <a:noFill/>
                </a:ln>
                <a:solidFill>
                  <a:prstClr val="black">
                    <a:tint val="95000"/>
                  </a:prstClr>
                </a:solidFill>
                <a:effectLst/>
                <a:uLnTx/>
                <a:uFillTx/>
                <a:latin typeface="Arial" charset="0"/>
                <a:ea typeface="+mn-ea"/>
                <a:cs typeface="+mn-cs"/>
              </a:rPr>
              <a:t>/</a:t>
            </a:r>
          </a:p>
        </p:txBody>
      </p:sp>
      <p:pic>
        <p:nvPicPr>
          <p:cNvPr id="620546"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8343"/>
          <a:stretch/>
        </p:blipFill>
        <p:spPr bwMode="auto">
          <a:xfrm>
            <a:off x="439003" y="1457083"/>
            <a:ext cx="8153400" cy="39274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2054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4824"/>
          <a:stretch/>
        </p:blipFill>
        <p:spPr bwMode="auto">
          <a:xfrm>
            <a:off x="1752600" y="7705682"/>
            <a:ext cx="5779294" cy="589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2640596" y="6265712"/>
            <a:ext cx="5084762" cy="369332"/>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Speech and non-speech related should diverge</a:t>
            </a:r>
          </a:p>
        </p:txBody>
      </p:sp>
      <p:pic>
        <p:nvPicPr>
          <p:cNvPr id="7" name="Picture 6" descr="Screen Shot 2018-02-22 at 1.04.09 AM.png"/>
          <p:cNvPicPr>
            <a:picLocks noChangeAspect="1"/>
          </p:cNvPicPr>
          <p:nvPr/>
        </p:nvPicPr>
        <p:blipFill rotWithShape="1">
          <a:blip r:embed="rId4">
            <a:extLst>
              <a:ext uri="{28A0092B-C50C-407E-A947-70E740481C1C}">
                <a14:useLocalDpi xmlns:a14="http://schemas.microsoft.com/office/drawing/2010/main" val="0"/>
              </a:ext>
            </a:extLst>
          </a:blip>
          <a:srcRect l="6522" r="3359"/>
          <a:stretch/>
        </p:blipFill>
        <p:spPr>
          <a:xfrm>
            <a:off x="3655111" y="5244831"/>
            <a:ext cx="1974272" cy="1057275"/>
          </a:xfrm>
          <a:prstGeom prst="rect">
            <a:avLst/>
          </a:prstGeom>
          <a:ln>
            <a:solidFill>
              <a:srgbClr val="000000"/>
            </a:solidFill>
          </a:ln>
        </p:spPr>
      </p:pic>
    </p:spTree>
    <p:extLst>
      <p:ext uri="{BB962C8B-B14F-4D97-AF65-F5344CB8AC3E}">
        <p14:creationId xmlns:p14="http://schemas.microsoft.com/office/powerpoint/2010/main" val="55211000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Two-way contingencies</a:t>
            </a:r>
          </a:p>
        </p:txBody>
      </p:sp>
      <p:sp>
        <p:nvSpPr>
          <p:cNvPr id="5" name="Content Placeholder 4"/>
          <p:cNvSpPr>
            <a:spLocks noGrp="1"/>
          </p:cNvSpPr>
          <p:nvPr>
            <p:ph sz="half" idx="1"/>
          </p:nvPr>
        </p:nvSpPr>
        <p:spPr/>
        <p:txBody>
          <a:bodyPr>
            <a:normAutofit/>
          </a:bodyPr>
          <a:lstStyle/>
          <a:p>
            <a:pPr marL="118872" indent="0" algn="ctr">
              <a:buNone/>
            </a:pPr>
            <a:r>
              <a:rPr lang="en-US" sz="2400" dirty="0"/>
              <a:t>Child speech-relatedness</a:t>
            </a:r>
            <a:endParaRPr lang="en-US" sz="2400" dirty="0">
              <a:sym typeface="Wingdings" panose="05000000000000000000" pitchFamily="2" charset="2"/>
            </a:endParaRPr>
          </a:p>
          <a:p>
            <a:pPr marL="118872" indent="0" algn="ctr">
              <a:buNone/>
            </a:pPr>
            <a:r>
              <a:rPr lang="en-US" sz="2400" dirty="0">
                <a:sym typeface="Wingdings" panose="05000000000000000000" pitchFamily="2" charset="2"/>
              </a:rPr>
              <a:t> adult response</a:t>
            </a:r>
          </a:p>
          <a:p>
            <a:pPr marL="0" indent="0">
              <a:buNone/>
            </a:pPr>
            <a:endParaRPr lang="en-US" sz="2400" dirty="0"/>
          </a:p>
        </p:txBody>
      </p:sp>
      <p:sp>
        <p:nvSpPr>
          <p:cNvPr id="6" name="Content Placeholder 5"/>
          <p:cNvSpPr>
            <a:spLocks noGrp="1"/>
          </p:cNvSpPr>
          <p:nvPr>
            <p:ph sz="half" idx="2"/>
          </p:nvPr>
        </p:nvSpPr>
        <p:spPr>
          <a:xfrm>
            <a:off x="4632042" y="1773936"/>
            <a:ext cx="4038601" cy="3398044"/>
          </a:xfrm>
        </p:spPr>
        <p:txBody>
          <a:bodyPr>
            <a:normAutofit/>
          </a:bodyPr>
          <a:lstStyle/>
          <a:p>
            <a:pPr marL="118872" indent="0" algn="ctr">
              <a:buNone/>
            </a:pPr>
            <a:r>
              <a:rPr lang="en-US" sz="2400" dirty="0">
                <a:sym typeface="Wingdings" panose="05000000000000000000" pitchFamily="2" charset="2"/>
              </a:rPr>
              <a:t>Adult </a:t>
            </a:r>
            <a:r>
              <a:rPr lang="en-US" sz="2400" i="1" dirty="0">
                <a:sym typeface="Wingdings" panose="05000000000000000000" pitchFamily="2" charset="2"/>
              </a:rPr>
              <a:t>response</a:t>
            </a:r>
          </a:p>
          <a:p>
            <a:pPr marL="118872" indent="0" algn="ctr">
              <a:buNone/>
            </a:pPr>
            <a:r>
              <a:rPr lang="en-US" sz="2400" dirty="0">
                <a:sym typeface="Wingdings" panose="05000000000000000000" pitchFamily="2" charset="2"/>
              </a:rPr>
              <a:t> c</a:t>
            </a:r>
            <a:r>
              <a:rPr lang="en-US" sz="2400" dirty="0"/>
              <a:t>hild speech-relatedness</a:t>
            </a:r>
          </a:p>
        </p:txBody>
      </p:sp>
      <p:sp>
        <p:nvSpPr>
          <p:cNvPr id="3" name="Rectangle 2"/>
          <p:cNvSpPr/>
          <p:nvPr/>
        </p:nvSpPr>
        <p:spPr>
          <a:xfrm rot="16200000">
            <a:off x="-2951946" y="3873291"/>
            <a:ext cx="4572000" cy="954107"/>
          </a:xfrm>
          <a:prstGeom prst="rect">
            <a:avLst/>
          </a:prstGeom>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charset="0"/>
                <a:ea typeface="+mn-ea"/>
                <a:cs typeface="+mn-cs"/>
              </a:rPr>
              <a:t>difference between the proportion of children’s speech-related vocalizations receiving an immediate adult response and the proportion of children’s non-speech-related vocalizations receiving an adult response</a:t>
            </a:r>
          </a:p>
        </p:txBody>
      </p:sp>
      <p:grpSp>
        <p:nvGrpSpPr>
          <p:cNvPr id="8" name="Group 7"/>
          <p:cNvGrpSpPr/>
          <p:nvPr/>
        </p:nvGrpSpPr>
        <p:grpSpPr>
          <a:xfrm>
            <a:off x="563422" y="2849166"/>
            <a:ext cx="8001000" cy="3077900"/>
            <a:chOff x="457200" y="3429000"/>
            <a:chExt cx="8001000" cy="3077900"/>
          </a:xfrm>
        </p:grpSpPr>
        <p:pic>
          <p:nvPicPr>
            <p:cNvPr id="62157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17483" b="21375"/>
            <a:stretch/>
          </p:blipFill>
          <p:spPr bwMode="auto">
            <a:xfrm>
              <a:off x="457200" y="3429000"/>
              <a:ext cx="8001000" cy="3077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1638577" y="4980937"/>
              <a:ext cx="2004038" cy="92333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BB5F03"/>
                  </a:solidFill>
                  <a:effectLst/>
                  <a:uLnTx/>
                  <a:uFillTx/>
                  <a:latin typeface="Arial" pitchFamily="34" charset="0"/>
                  <a:ea typeface="+mn-ea"/>
                  <a:cs typeface="Arial" pitchFamily="34" charset="0"/>
                </a:rPr>
                <a:t>Proportion significant but weaker for ASD</a:t>
              </a:r>
            </a:p>
          </p:txBody>
        </p:sp>
        <p:sp>
          <p:nvSpPr>
            <p:cNvPr id="9" name="TextBox 8"/>
            <p:cNvSpPr txBox="1"/>
            <p:nvPr/>
          </p:nvSpPr>
          <p:spPr>
            <a:xfrm>
              <a:off x="5474981" y="4999526"/>
              <a:ext cx="2004038" cy="92333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BB5F03"/>
                  </a:solidFill>
                  <a:effectLst/>
                  <a:uLnTx/>
                  <a:uFillTx/>
                  <a:latin typeface="Arial" pitchFamily="34" charset="0"/>
                  <a:ea typeface="+mn-ea"/>
                  <a:cs typeface="Arial" pitchFamily="34" charset="0"/>
                </a:rPr>
                <a:t>Proportion significant, no ASD difference</a:t>
              </a:r>
            </a:p>
          </p:txBody>
        </p:sp>
      </p:grpSp>
      <p:pic>
        <p:nvPicPr>
          <p:cNvPr id="10" name="Picture 9" descr="Screen Shot 2018-02-22 at 1.04.09 AM.png"/>
          <p:cNvPicPr>
            <a:picLocks noChangeAspect="1"/>
          </p:cNvPicPr>
          <p:nvPr/>
        </p:nvPicPr>
        <p:blipFill rotWithShape="1">
          <a:blip r:embed="rId4">
            <a:extLst>
              <a:ext uri="{28A0092B-C50C-407E-A947-70E740481C1C}">
                <a14:useLocalDpi xmlns:a14="http://schemas.microsoft.com/office/drawing/2010/main" val="0"/>
              </a:ext>
            </a:extLst>
          </a:blip>
          <a:srcRect l="6522" r="3359"/>
          <a:stretch/>
        </p:blipFill>
        <p:spPr>
          <a:xfrm>
            <a:off x="3872470" y="5685231"/>
            <a:ext cx="1974272" cy="1057275"/>
          </a:xfrm>
          <a:prstGeom prst="rect">
            <a:avLst/>
          </a:prstGeom>
          <a:ln>
            <a:solidFill>
              <a:srgbClr val="000000"/>
            </a:solidFill>
          </a:ln>
        </p:spPr>
      </p:pic>
      <p:sp>
        <p:nvSpPr>
          <p:cNvPr id="12" name="Rectangle 11">
            <a:extLst>
              <a:ext uri="{FF2B5EF4-FFF2-40B4-BE49-F238E27FC236}">
                <a16:creationId xmlns:a16="http://schemas.microsoft.com/office/drawing/2014/main" id="{A4482C50-B48A-4C0D-8355-37EC44B29558}"/>
              </a:ext>
            </a:extLst>
          </p:cNvPr>
          <p:cNvSpPr/>
          <p:nvPr/>
        </p:nvSpPr>
        <p:spPr>
          <a:xfrm>
            <a:off x="6172199" y="5927066"/>
            <a:ext cx="2452061" cy="738664"/>
          </a:xfrm>
          <a:prstGeom prst="rect">
            <a:avLst/>
          </a:prstGeom>
        </p:spPr>
        <p:txBody>
          <a:bodyPr wrap="square">
            <a:spAutoFit/>
          </a:bodyPr>
          <a:lstStyle/>
          <a:p>
            <a:pPr defTabSz="342900" eaLnBrk="1" fontAlgn="auto" hangingPunct="1">
              <a:spcBef>
                <a:spcPts val="0"/>
              </a:spcBef>
              <a:spcAft>
                <a:spcPts val="0"/>
              </a:spcAft>
            </a:pPr>
            <a:r>
              <a:rPr lang="en-US" sz="1050" b="1" dirty="0">
                <a:solidFill>
                  <a:srgbClr val="000000"/>
                </a:solidFill>
                <a:latin typeface="Corbel" panose="020B0503020204020204"/>
              </a:rPr>
              <a:t>Content of child’s vocalization(speech-relatedness)  was related to</a:t>
            </a:r>
          </a:p>
          <a:p>
            <a:pPr defTabSz="342900" eaLnBrk="1" fontAlgn="auto" hangingPunct="1">
              <a:spcBef>
                <a:spcPts val="0"/>
              </a:spcBef>
              <a:spcAft>
                <a:spcPts val="0"/>
              </a:spcAft>
            </a:pPr>
            <a:r>
              <a:rPr lang="en-US" sz="1050" b="1" dirty="0">
                <a:solidFill>
                  <a:srgbClr val="000000"/>
                </a:solidFill>
                <a:latin typeface="Corbel" panose="020B0503020204020204"/>
              </a:rPr>
              <a:t>previous adult response , no sig difference between groups</a:t>
            </a:r>
          </a:p>
        </p:txBody>
      </p:sp>
      <p:sp>
        <p:nvSpPr>
          <p:cNvPr id="13" name="Title 1">
            <a:extLst>
              <a:ext uri="{FF2B5EF4-FFF2-40B4-BE49-F238E27FC236}">
                <a16:creationId xmlns:a16="http://schemas.microsoft.com/office/drawing/2014/main" id="{A9BB3EF4-1CE6-4A09-9C3A-414AE8665C7C}"/>
              </a:ext>
            </a:extLst>
          </p:cNvPr>
          <p:cNvSpPr txBox="1">
            <a:spLocks/>
          </p:cNvSpPr>
          <p:nvPr/>
        </p:nvSpPr>
        <p:spPr>
          <a:xfrm>
            <a:off x="1094953" y="5687067"/>
            <a:ext cx="2641276" cy="1133035"/>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a:lstStyle>
          <a:p>
            <a:pPr fontAlgn="auto">
              <a:spcAft>
                <a:spcPts val="0"/>
              </a:spcAft>
            </a:pPr>
            <a:r>
              <a:rPr lang="en-US" sz="1050" dirty="0">
                <a:solidFill>
                  <a:schemeClr val="tx1">
                    <a:lumMod val="95000"/>
                    <a:lumOff val="5000"/>
                  </a:schemeClr>
                </a:solidFill>
              </a:rPr>
              <a:t>Increased likelihood of adult response when child vocalization was speech related., weaker in ASD group</a:t>
            </a:r>
          </a:p>
        </p:txBody>
      </p:sp>
      <p:sp>
        <p:nvSpPr>
          <p:cNvPr id="14" name="Title 1">
            <a:extLst>
              <a:ext uri="{FF2B5EF4-FFF2-40B4-BE49-F238E27FC236}">
                <a16:creationId xmlns:a16="http://schemas.microsoft.com/office/drawing/2014/main" id="{D8B8636A-E7ED-4687-BC65-68D04D303C1B}"/>
              </a:ext>
            </a:extLst>
          </p:cNvPr>
          <p:cNvSpPr txBox="1">
            <a:spLocks/>
          </p:cNvSpPr>
          <p:nvPr/>
        </p:nvSpPr>
        <p:spPr>
          <a:xfrm>
            <a:off x="5242347" y="7157674"/>
            <a:ext cx="3444453" cy="1028700"/>
          </a:xfrm>
          <a:prstGeom prst="rect">
            <a:avLst/>
          </a:prstGeom>
          <a:ln>
            <a:solidFill>
              <a:schemeClr val="tx1"/>
            </a:solidFill>
          </a:ln>
        </p:spPr>
        <p:txBody>
          <a:bodyPr vert="horz" lIns="68580" tIns="34290" rIns="68580" bIns="34290" rtlCol="0" anchor="ctr">
            <a:normAutofit lnSpcReduction="10000"/>
          </a:bodyPr>
          <a:lst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500" b="0" i="0" u="none" strike="noStrike" kern="1200" cap="none" spc="0" normalizeH="0" baseline="0" noProof="0" dirty="0">
                <a:ln>
                  <a:noFill/>
                </a:ln>
                <a:solidFill>
                  <a:prstClr val="black">
                    <a:lumMod val="85000"/>
                    <a:lumOff val="15000"/>
                  </a:prstClr>
                </a:solidFill>
                <a:effectLst/>
                <a:uLnTx/>
                <a:uFillTx/>
                <a:latin typeface="Century Gothic"/>
                <a:ea typeface="+mn-ea"/>
                <a:cs typeface="+mn-cs"/>
              </a:rPr>
              <a:t>Children’s future vocalizations are more likely to be speech-related if their previous speech-related vocalizations received a positive response from an adult</a:t>
            </a:r>
          </a:p>
        </p:txBody>
      </p:sp>
    </p:spTree>
    <p:extLst>
      <p:ext uri="{BB962C8B-B14F-4D97-AF65-F5344CB8AC3E}">
        <p14:creationId xmlns:p14="http://schemas.microsoft.com/office/powerpoint/2010/main" val="124229320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Content Placeholder 4" descr="Chart, scatter chart&#10;&#10;Description automatically generated">
            <a:extLst>
              <a:ext uri="{FF2B5EF4-FFF2-40B4-BE49-F238E27FC236}">
                <a16:creationId xmlns:a16="http://schemas.microsoft.com/office/drawing/2014/main" id="{EA5292F4-198F-094D-9895-483F6214D56A}"/>
              </a:ext>
            </a:extLst>
          </p:cNvPr>
          <p:cNvPicPr>
            <a:picLocks noGrp="1" noChangeAspect="1"/>
          </p:cNvPicPr>
          <p:nvPr>
            <p:ph idx="1"/>
          </p:nvPr>
        </p:nvPicPr>
        <p:blipFill rotWithShape="1">
          <a:blip r:embed="rId3"/>
          <a:srcRect t="3346"/>
          <a:stretch/>
        </p:blipFill>
        <p:spPr>
          <a:xfrm>
            <a:off x="351063" y="1609546"/>
            <a:ext cx="8507386" cy="3674231"/>
          </a:xfrm>
        </p:spPr>
      </p:pic>
      <p:pic>
        <p:nvPicPr>
          <p:cNvPr id="8" name="Picture 7" descr="Text, chat or text message&#10;&#10;Description automatically generated">
            <a:extLst>
              <a:ext uri="{FF2B5EF4-FFF2-40B4-BE49-F238E27FC236}">
                <a16:creationId xmlns:a16="http://schemas.microsoft.com/office/drawing/2014/main" id="{ECEC9B36-AB30-5F4D-8640-B3FA3F7A8549}"/>
              </a:ext>
            </a:extLst>
          </p:cNvPr>
          <p:cNvPicPr>
            <a:picLocks noChangeAspect="1"/>
          </p:cNvPicPr>
          <p:nvPr/>
        </p:nvPicPr>
        <p:blipFill>
          <a:blip r:embed="rId4"/>
          <a:stretch>
            <a:fillRect/>
          </a:stretch>
        </p:blipFill>
        <p:spPr>
          <a:xfrm>
            <a:off x="498590" y="908572"/>
            <a:ext cx="981075" cy="571500"/>
          </a:xfrm>
          <a:prstGeom prst="rect">
            <a:avLst/>
          </a:prstGeom>
        </p:spPr>
      </p:pic>
      <p:sp>
        <p:nvSpPr>
          <p:cNvPr id="9" name="Rectangle 8">
            <a:extLst>
              <a:ext uri="{FF2B5EF4-FFF2-40B4-BE49-F238E27FC236}">
                <a16:creationId xmlns:a16="http://schemas.microsoft.com/office/drawing/2014/main" id="{1FCF22D0-E6CB-9447-9F84-79F7D3A25882}"/>
              </a:ext>
            </a:extLst>
          </p:cNvPr>
          <p:cNvSpPr/>
          <p:nvPr/>
        </p:nvSpPr>
        <p:spPr>
          <a:xfrm>
            <a:off x="5078115" y="5429643"/>
            <a:ext cx="4572000" cy="415498"/>
          </a:xfrm>
          <a:prstGeom prst="rect">
            <a:avLst/>
          </a:prstGeom>
        </p:spPr>
        <p:txBody>
          <a:bodyPr>
            <a:spAutoFit/>
          </a:bodyPr>
          <a:lstStyle/>
          <a:p>
            <a:pPr defTabSz="342900" eaLnBrk="1" fontAlgn="auto" hangingPunct="1">
              <a:spcBef>
                <a:spcPts val="0"/>
              </a:spcBef>
              <a:spcAft>
                <a:spcPts val="0"/>
              </a:spcAft>
            </a:pPr>
            <a:r>
              <a:rPr lang="en-US" sz="1050" b="1" dirty="0">
                <a:solidFill>
                  <a:srgbClr val="000000"/>
                </a:solidFill>
                <a:latin typeface="Corbel" panose="020B0503020204020204"/>
              </a:rPr>
              <a:t>Content of child’s vocalization(speech-relatedness)  was related to</a:t>
            </a:r>
          </a:p>
          <a:p>
            <a:pPr defTabSz="342900" eaLnBrk="1" fontAlgn="auto" hangingPunct="1">
              <a:spcBef>
                <a:spcPts val="0"/>
              </a:spcBef>
              <a:spcAft>
                <a:spcPts val="0"/>
              </a:spcAft>
            </a:pPr>
            <a:r>
              <a:rPr lang="en-US" sz="1050" b="1" dirty="0">
                <a:solidFill>
                  <a:srgbClr val="000000"/>
                </a:solidFill>
                <a:latin typeface="Corbel" panose="020B0503020204020204"/>
              </a:rPr>
              <a:t>previous adult response , no sig difference between groups</a:t>
            </a:r>
          </a:p>
        </p:txBody>
      </p:sp>
      <p:sp>
        <p:nvSpPr>
          <p:cNvPr id="2" name="Title 1">
            <a:extLst>
              <a:ext uri="{FF2B5EF4-FFF2-40B4-BE49-F238E27FC236}">
                <a16:creationId xmlns:a16="http://schemas.microsoft.com/office/drawing/2014/main" id="{171BB9C3-D5AC-EB47-B07A-56F14F5EFA61}"/>
              </a:ext>
            </a:extLst>
          </p:cNvPr>
          <p:cNvSpPr>
            <a:spLocks noGrp="1"/>
          </p:cNvSpPr>
          <p:nvPr>
            <p:ph type="title"/>
          </p:nvPr>
        </p:nvSpPr>
        <p:spPr>
          <a:xfrm>
            <a:off x="989128" y="5059334"/>
            <a:ext cx="3192087" cy="1133035"/>
          </a:xfrm>
        </p:spPr>
        <p:txBody>
          <a:bodyPr>
            <a:normAutofit/>
          </a:bodyPr>
          <a:lstStyle/>
          <a:p>
            <a:r>
              <a:rPr lang="en-US" sz="1050" b="1" dirty="0">
                <a:solidFill>
                  <a:schemeClr val="tx1">
                    <a:lumMod val="95000"/>
                    <a:lumOff val="5000"/>
                  </a:schemeClr>
                </a:solidFill>
              </a:rPr>
              <a:t>Increased likelihood of adult response when child vocalization was speech related., weaker in ASD group</a:t>
            </a:r>
          </a:p>
        </p:txBody>
      </p:sp>
      <p:sp>
        <p:nvSpPr>
          <p:cNvPr id="10" name="TextBox 9">
            <a:extLst>
              <a:ext uri="{FF2B5EF4-FFF2-40B4-BE49-F238E27FC236}">
                <a16:creationId xmlns:a16="http://schemas.microsoft.com/office/drawing/2014/main" id="{E069717C-EAF1-FA49-B820-6DF04F1F34E5}"/>
              </a:ext>
            </a:extLst>
          </p:cNvPr>
          <p:cNvSpPr txBox="1"/>
          <p:nvPr/>
        </p:nvSpPr>
        <p:spPr>
          <a:xfrm>
            <a:off x="8022059" y="5798975"/>
            <a:ext cx="1167307" cy="300082"/>
          </a:xfrm>
          <a:prstGeom prst="rect">
            <a:avLst/>
          </a:prstGeom>
          <a:noFill/>
        </p:spPr>
        <p:txBody>
          <a:bodyPr wrap="none" rtlCol="0">
            <a:spAutoFit/>
          </a:bodyPr>
          <a:lstStyle/>
          <a:p>
            <a:pPr defTabSz="342900" eaLnBrk="1" fontAlgn="auto" hangingPunct="1">
              <a:spcBef>
                <a:spcPts val="0"/>
              </a:spcBef>
              <a:spcAft>
                <a:spcPts val="0"/>
              </a:spcAft>
            </a:pPr>
            <a:r>
              <a:rPr lang="en-US" sz="1350" dirty="0">
                <a:solidFill>
                  <a:srgbClr val="000000"/>
                </a:solidFill>
                <a:latin typeface="Corbel" panose="020B0503020204020204"/>
              </a:rPr>
              <a:t>Preudhomme</a:t>
            </a:r>
          </a:p>
        </p:txBody>
      </p:sp>
    </p:spTree>
    <p:extLst>
      <p:ext uri="{BB962C8B-B14F-4D97-AF65-F5344CB8AC3E}">
        <p14:creationId xmlns:p14="http://schemas.microsoft.com/office/powerpoint/2010/main" val="311454096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750" b="0" i="0" u="none" strike="noStrike" kern="1200" cap="none" spc="0" normalizeH="0" baseline="0" noProof="0">
                <a:ln>
                  <a:noFill/>
                </a:ln>
                <a:solidFill>
                  <a:prstClr val="black">
                    <a:lumMod val="75000"/>
                    <a:lumOff val="25000"/>
                  </a:prstClr>
                </a:solidFill>
                <a:effectLst/>
                <a:uLnTx/>
                <a:uFillTx/>
                <a:latin typeface="Arial" charset="0"/>
                <a:ea typeface="+mn-ea"/>
                <a:cs typeface="+mn-cs"/>
              </a:rPr>
              <a:t>Mitsven</a:t>
            </a:r>
            <a:endParaRPr kumimoji="0" lang="en-US" sz="750" b="0" i="0" u="none" strike="noStrike" kern="1200" cap="none" spc="0" normalizeH="0" baseline="0" noProof="0" dirty="0">
              <a:ln>
                <a:noFill/>
              </a:ln>
              <a:solidFill>
                <a:prstClr val="black">
                  <a:lumMod val="75000"/>
                  <a:lumOff val="25000"/>
                </a:prstClr>
              </a:solidFill>
              <a:effectLst/>
              <a:uLnTx/>
              <a:uFillTx/>
              <a:latin typeface="Arial" charset="0"/>
              <a:ea typeface="+mn-ea"/>
              <a:cs typeface="+mn-cs"/>
            </a:endParaRPr>
          </a:p>
        </p:txBody>
      </p:sp>
      <p:pic>
        <p:nvPicPr>
          <p:cNvPr id="5" name="Picture 4" descr="Screen Shot 2018-02-22 at 1.10.57 AM.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6444" y="154029"/>
            <a:ext cx="7851111" cy="6399122"/>
          </a:xfrm>
          <a:prstGeom prst="rect">
            <a:avLst/>
          </a:prstGeom>
          <a:ln>
            <a:solidFill>
              <a:srgbClr val="000000"/>
            </a:solidFill>
          </a:ln>
        </p:spPr>
      </p:pic>
      <p:sp>
        <p:nvSpPr>
          <p:cNvPr id="6" name="Title 1"/>
          <p:cNvSpPr txBox="1">
            <a:spLocks/>
          </p:cNvSpPr>
          <p:nvPr/>
        </p:nvSpPr>
        <p:spPr>
          <a:xfrm>
            <a:off x="5334000" y="2716501"/>
            <a:ext cx="2996183" cy="1028700"/>
          </a:xfrm>
          <a:prstGeom prst="rect">
            <a:avLst/>
          </a:prstGeom>
          <a:ln>
            <a:solidFill>
              <a:schemeClr val="tx1"/>
            </a:solidFill>
          </a:ln>
        </p:spPr>
        <p:txBody>
          <a:bodyPr vert="horz" lIns="91440" tIns="45720" rIns="91440" bIns="45720" rtlCol="0" anchor="ctr">
            <a:normAutofit fontScale="97500"/>
          </a:bodyPr>
          <a:lstStyle>
            <a:lvl1pPr algn="ctr" defTabSz="685800" eaLnBrk="1" latinLnBrk="0" hangingPunct="1">
              <a:lnSpc>
                <a:spcPct val="90000"/>
              </a:lnSpc>
              <a:buNone/>
              <a:defRPr lang="en-US" sz="1500" cap="none" spc="0" baseline="0" dirty="0">
                <a:solidFill>
                  <a:schemeClr val="tx1">
                    <a:lumMod val="85000"/>
                    <a:lumOff val="15000"/>
                  </a:schemeClr>
                </a:solidFill>
                <a:effectLst/>
                <a:latin typeface="+mj-lt"/>
              </a:defRPr>
            </a:lvl1pPr>
          </a:lstStyle>
          <a:p>
            <a:pPr marL="0" marR="0" lvl="0" indent="0" algn="ctr" defTabSz="685800" rtl="0" eaLnBrk="1" fontAlgn="base" latinLnBrk="0" hangingPunct="1">
              <a:lnSpc>
                <a:spcPct val="90000"/>
              </a:lnSpc>
              <a:spcBef>
                <a:spcPct val="0"/>
              </a:spcBef>
              <a:spcAft>
                <a:spcPct val="0"/>
              </a:spcAft>
              <a:buClrTx/>
              <a:buSzTx/>
              <a:buFontTx/>
              <a:buNone/>
              <a:tabLst/>
              <a:defRPr/>
            </a:pPr>
            <a:r>
              <a:rPr kumimoji="0" lang="en-US" sz="1500" b="0" i="0" u="none" strike="noStrike" kern="1200" cap="none" spc="0" normalizeH="0" baseline="0" noProof="0" dirty="0">
                <a:ln>
                  <a:noFill/>
                </a:ln>
                <a:solidFill>
                  <a:prstClr val="black">
                    <a:lumMod val="85000"/>
                    <a:lumOff val="15000"/>
                  </a:prstClr>
                </a:solidFill>
                <a:effectLst/>
                <a:uLnTx/>
                <a:uFillTx/>
                <a:latin typeface="Century Gothic"/>
                <a:ea typeface="+mn-ea"/>
                <a:cs typeface="+mn-cs"/>
              </a:rPr>
              <a:t>Children with ASD displayed a lower ratio of leading to following than TD children</a:t>
            </a:r>
          </a:p>
        </p:txBody>
      </p:sp>
      <p:sp>
        <p:nvSpPr>
          <p:cNvPr id="2" name="Title 1"/>
          <p:cNvSpPr>
            <a:spLocks noGrp="1"/>
          </p:cNvSpPr>
          <p:nvPr>
            <p:ph type="title"/>
          </p:nvPr>
        </p:nvSpPr>
        <p:spPr>
          <a:xfrm>
            <a:off x="1295400" y="2839240"/>
            <a:ext cx="2996183" cy="1028700"/>
          </a:xfrm>
          <a:ln>
            <a:solidFill>
              <a:schemeClr val="tx1"/>
            </a:solidFill>
          </a:ln>
        </p:spPr>
        <p:txBody>
          <a:bodyPr>
            <a:normAutofit/>
          </a:bodyPr>
          <a:lstStyle/>
          <a:p>
            <a:pPr algn="ctr"/>
            <a:r>
              <a:rPr lang="en-US" sz="1500" dirty="0"/>
              <a:t>TD children higher number of child-caregiver interactions than children with ASD</a:t>
            </a:r>
          </a:p>
        </p:txBody>
      </p:sp>
      <p:sp>
        <p:nvSpPr>
          <p:cNvPr id="7" name="TextBox 6">
            <a:extLst>
              <a:ext uri="{FF2B5EF4-FFF2-40B4-BE49-F238E27FC236}">
                <a16:creationId xmlns:a16="http://schemas.microsoft.com/office/drawing/2014/main" id="{0E1D0F6B-DCCE-4804-BF7B-3FD56116FC67}"/>
              </a:ext>
            </a:extLst>
          </p:cNvPr>
          <p:cNvSpPr txBox="1"/>
          <p:nvPr/>
        </p:nvSpPr>
        <p:spPr>
          <a:xfrm>
            <a:off x="2251909" y="968800"/>
            <a:ext cx="1521229" cy="1338828"/>
          </a:xfrm>
          <a:prstGeom prst="rect">
            <a:avLst/>
          </a:prstGeom>
          <a:noFill/>
        </p:spPr>
        <p:txBody>
          <a:bodyPr wrap="square" rtlCol="0">
            <a:spAutoFit/>
          </a:bodyPr>
          <a:lstStyle/>
          <a:p>
            <a:pPr defTabSz="342900" eaLnBrk="1" fontAlgn="auto" hangingPunct="1">
              <a:spcBef>
                <a:spcPts val="0"/>
              </a:spcBef>
              <a:spcAft>
                <a:spcPts val="0"/>
              </a:spcAft>
            </a:pPr>
            <a:r>
              <a:rPr lang="en-US" sz="1350" dirty="0">
                <a:solidFill>
                  <a:srgbClr val="FF0000"/>
                </a:solidFill>
                <a:latin typeface="Corbel" panose="020B0503020204020204"/>
              </a:rPr>
              <a:t>Adult’s vocalization preceded the child’s</a:t>
            </a:r>
          </a:p>
          <a:p>
            <a:pPr defTabSz="342900" eaLnBrk="1" fontAlgn="auto" hangingPunct="1">
              <a:spcBef>
                <a:spcPts val="0"/>
              </a:spcBef>
              <a:spcAft>
                <a:spcPts val="0"/>
              </a:spcAft>
            </a:pPr>
            <a:r>
              <a:rPr lang="en-US" sz="1350" dirty="0">
                <a:solidFill>
                  <a:srgbClr val="FF0000"/>
                </a:solidFill>
                <a:latin typeface="Corbel" panose="020B0503020204020204"/>
              </a:rPr>
              <a:t>(adult leads)</a:t>
            </a:r>
          </a:p>
          <a:p>
            <a:pPr defTabSz="342900" eaLnBrk="1" fontAlgn="auto" hangingPunct="1">
              <a:spcBef>
                <a:spcPts val="0"/>
              </a:spcBef>
              <a:spcAft>
                <a:spcPts val="0"/>
              </a:spcAft>
            </a:pPr>
            <a:endParaRPr lang="en-US" sz="1350" dirty="0">
              <a:solidFill>
                <a:srgbClr val="000000"/>
              </a:solidFill>
              <a:latin typeface="Corbel" panose="020B0503020204020204"/>
            </a:endParaRPr>
          </a:p>
        </p:txBody>
      </p:sp>
      <p:sp>
        <p:nvSpPr>
          <p:cNvPr id="8" name="TextBox 7">
            <a:extLst>
              <a:ext uri="{FF2B5EF4-FFF2-40B4-BE49-F238E27FC236}">
                <a16:creationId xmlns:a16="http://schemas.microsoft.com/office/drawing/2014/main" id="{6D3BF77B-8246-4E09-9B9E-1054B846C054}"/>
              </a:ext>
            </a:extLst>
          </p:cNvPr>
          <p:cNvSpPr txBox="1"/>
          <p:nvPr/>
        </p:nvSpPr>
        <p:spPr>
          <a:xfrm>
            <a:off x="6398727" y="1002769"/>
            <a:ext cx="1521228" cy="1754326"/>
          </a:xfrm>
          <a:prstGeom prst="rect">
            <a:avLst/>
          </a:prstGeom>
          <a:noFill/>
        </p:spPr>
        <p:txBody>
          <a:bodyPr wrap="square" rtlCol="0">
            <a:spAutoFit/>
          </a:bodyPr>
          <a:lstStyle/>
          <a:p>
            <a:pPr defTabSz="342900" eaLnBrk="1" fontAlgn="auto" hangingPunct="1">
              <a:spcBef>
                <a:spcPts val="0"/>
              </a:spcBef>
              <a:spcAft>
                <a:spcPts val="0"/>
              </a:spcAft>
            </a:pPr>
            <a:r>
              <a:rPr lang="en-US" sz="1350" dirty="0">
                <a:solidFill>
                  <a:srgbClr val="FF0000"/>
                </a:solidFill>
                <a:latin typeface="Corbel" panose="020B0503020204020204"/>
              </a:rPr>
              <a:t>Child’s vocalization preceded</a:t>
            </a:r>
          </a:p>
          <a:p>
            <a:pPr defTabSz="342900" eaLnBrk="1" fontAlgn="auto" hangingPunct="1">
              <a:spcBef>
                <a:spcPts val="0"/>
              </a:spcBef>
              <a:spcAft>
                <a:spcPts val="0"/>
              </a:spcAft>
            </a:pPr>
            <a:r>
              <a:rPr lang="en-US" sz="1350" dirty="0">
                <a:solidFill>
                  <a:srgbClr val="FF0000"/>
                </a:solidFill>
                <a:latin typeface="Corbel" panose="020B0503020204020204"/>
              </a:rPr>
              <a:t>the adult’s</a:t>
            </a:r>
          </a:p>
          <a:p>
            <a:pPr defTabSz="342900" eaLnBrk="1" fontAlgn="auto" hangingPunct="1">
              <a:spcBef>
                <a:spcPts val="0"/>
              </a:spcBef>
              <a:spcAft>
                <a:spcPts val="0"/>
              </a:spcAft>
            </a:pPr>
            <a:r>
              <a:rPr lang="en-US" sz="1350" dirty="0">
                <a:solidFill>
                  <a:srgbClr val="FF0000"/>
                </a:solidFill>
                <a:latin typeface="Corbel" panose="020B0503020204020204"/>
              </a:rPr>
              <a:t>(child leads)</a:t>
            </a:r>
          </a:p>
          <a:p>
            <a:pPr defTabSz="342900" eaLnBrk="1" fontAlgn="auto" hangingPunct="1">
              <a:spcBef>
                <a:spcPts val="0"/>
              </a:spcBef>
              <a:spcAft>
                <a:spcPts val="0"/>
              </a:spcAft>
            </a:pPr>
            <a:r>
              <a:rPr lang="en-US" sz="1350" dirty="0">
                <a:solidFill>
                  <a:srgbClr val="FF0000"/>
                </a:solidFill>
                <a:latin typeface="Corbel" panose="020B0503020204020204"/>
              </a:rPr>
              <a:t>ASD child lead relative deficit</a:t>
            </a:r>
          </a:p>
          <a:p>
            <a:pPr defTabSz="342900" eaLnBrk="1" fontAlgn="auto" hangingPunct="1">
              <a:spcBef>
                <a:spcPts val="0"/>
              </a:spcBef>
              <a:spcAft>
                <a:spcPts val="0"/>
              </a:spcAft>
            </a:pPr>
            <a:endParaRPr lang="en-US" sz="1350" dirty="0">
              <a:solidFill>
                <a:srgbClr val="000000"/>
              </a:solidFill>
              <a:latin typeface="Corbel" panose="020B0503020204020204"/>
            </a:endParaRPr>
          </a:p>
        </p:txBody>
      </p:sp>
      <p:sp>
        <p:nvSpPr>
          <p:cNvPr id="9" name="Title 1">
            <a:extLst>
              <a:ext uri="{FF2B5EF4-FFF2-40B4-BE49-F238E27FC236}">
                <a16:creationId xmlns:a16="http://schemas.microsoft.com/office/drawing/2014/main" id="{FCC5CFA4-0B0E-4EE8-9249-02F07CBC2BC5}"/>
              </a:ext>
            </a:extLst>
          </p:cNvPr>
          <p:cNvSpPr txBox="1">
            <a:spLocks/>
          </p:cNvSpPr>
          <p:nvPr/>
        </p:nvSpPr>
        <p:spPr>
          <a:xfrm>
            <a:off x="2463267" y="6862096"/>
            <a:ext cx="4217464" cy="3450887"/>
          </a:xfrm>
          <a:prstGeom prst="rect">
            <a:avLst/>
          </a:prstGeom>
        </p:spPr>
        <p:txBody>
          <a:bodyPr vert="horz" lIns="91440" tIns="45720" rIns="91440" bIns="45720" rtlCol="0" anchor="ctr">
            <a:normAutofit fontScale="90000" lnSpcReduction="10000"/>
          </a:bodyPr>
          <a:lstStyle>
            <a:lvl1pPr algn="l" defTabSz="685800" rtl="0" eaLnBrk="1" latinLnBrk="0" hangingPunct="1">
              <a:lnSpc>
                <a:spcPct val="90000"/>
              </a:lnSpc>
              <a:spcBef>
                <a:spcPct val="0"/>
              </a:spcBef>
              <a:buNone/>
              <a:defRPr lang="en-US" sz="3600" kern="1200" cap="none" spc="0" baseline="0" dirty="0">
                <a:solidFill>
                  <a:schemeClr val="tx1">
                    <a:lumMod val="85000"/>
                    <a:lumOff val="15000"/>
                  </a:schemeClr>
                </a:solidFill>
                <a:effectLst/>
                <a:latin typeface="+mj-lt"/>
                <a:ea typeface="+mn-ea"/>
                <a:cs typeface="+mn-cs"/>
              </a:defRPr>
            </a:lvl1pPr>
          </a:lstStyle>
          <a:p>
            <a:pPr fontAlgn="auto">
              <a:spcAft>
                <a:spcPts val="0"/>
              </a:spcAft>
            </a:pPr>
            <a:r>
              <a:rPr lang="en-US" sz="2325" dirty="0">
                <a:solidFill>
                  <a:schemeClr val="tx1"/>
                </a:solidFill>
              </a:rPr>
              <a:t>Less interaction overall between parent and child</a:t>
            </a:r>
            <a:br>
              <a:rPr lang="en-US" sz="2325" dirty="0">
                <a:solidFill>
                  <a:schemeClr val="tx1"/>
                </a:solidFill>
              </a:rPr>
            </a:br>
            <a:br>
              <a:rPr lang="en-US" sz="2325" dirty="0">
                <a:solidFill>
                  <a:schemeClr val="tx1"/>
                </a:solidFill>
              </a:rPr>
            </a:br>
            <a:r>
              <a:rPr lang="en-US" sz="2325" dirty="0">
                <a:solidFill>
                  <a:schemeClr val="tx1"/>
                </a:solidFill>
              </a:rPr>
              <a:t>  And</a:t>
            </a:r>
            <a:br>
              <a:rPr lang="en-US" sz="2325" dirty="0">
                <a:solidFill>
                  <a:schemeClr val="tx1"/>
                </a:solidFill>
              </a:rPr>
            </a:br>
            <a:br>
              <a:rPr lang="en-US" sz="2325" dirty="0">
                <a:solidFill>
                  <a:schemeClr val="tx1"/>
                </a:solidFill>
              </a:rPr>
            </a:br>
            <a:r>
              <a:rPr lang="en-US" sz="2325" dirty="0">
                <a:solidFill>
                  <a:schemeClr val="tx1"/>
                </a:solidFill>
              </a:rPr>
              <a:t>Lower ratio of leading to following for children with</a:t>
            </a:r>
            <a:br>
              <a:rPr lang="en-US" sz="2325" dirty="0">
                <a:solidFill>
                  <a:schemeClr val="tx1"/>
                </a:solidFill>
              </a:rPr>
            </a:br>
            <a:r>
              <a:rPr lang="en-US" sz="2325" dirty="0">
                <a:solidFill>
                  <a:schemeClr val="tx1"/>
                </a:solidFill>
              </a:rPr>
              <a:t>autism compared with TD children.</a:t>
            </a:r>
            <a:br>
              <a:rPr lang="en-US" dirty="0">
                <a:solidFill>
                  <a:schemeClr val="tx1"/>
                </a:solidFill>
              </a:rPr>
            </a:br>
            <a:br>
              <a:rPr lang="en-US" dirty="0">
                <a:solidFill>
                  <a:schemeClr val="tx1"/>
                </a:solidFill>
              </a:rPr>
            </a:br>
            <a:endParaRPr lang="en-US" dirty="0">
              <a:solidFill>
                <a:schemeClr val="tx1"/>
              </a:solidFill>
            </a:endParaRPr>
          </a:p>
        </p:txBody>
      </p:sp>
    </p:spTree>
    <p:extLst>
      <p:ext uri="{BB962C8B-B14F-4D97-AF65-F5344CB8AC3E}">
        <p14:creationId xmlns:p14="http://schemas.microsoft.com/office/powerpoint/2010/main" val="2887898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AEF86-776E-8A40-A5AA-5A0604C65C64}"/>
              </a:ext>
            </a:extLst>
          </p:cNvPr>
          <p:cNvSpPr>
            <a:spLocks noGrp="1"/>
          </p:cNvSpPr>
          <p:nvPr>
            <p:ph type="title"/>
          </p:nvPr>
        </p:nvSpPr>
        <p:spPr/>
        <p:txBody>
          <a:bodyPr>
            <a:normAutofit fontScale="90000"/>
          </a:bodyPr>
          <a:lstStyle/>
          <a:p>
            <a:r>
              <a:rPr lang="en-US" dirty="0"/>
              <a:t>Role of ASD in proposed social feedback loop</a:t>
            </a:r>
          </a:p>
        </p:txBody>
      </p:sp>
      <p:pic>
        <p:nvPicPr>
          <p:cNvPr id="4" name="Content Placeholder 4" descr="Diagram&#10;&#10;Description automatically generated">
            <a:extLst>
              <a:ext uri="{FF2B5EF4-FFF2-40B4-BE49-F238E27FC236}">
                <a16:creationId xmlns:a16="http://schemas.microsoft.com/office/drawing/2014/main" id="{961E32F0-31DA-9941-A7CD-DE049228F5B0}"/>
              </a:ext>
            </a:extLst>
          </p:cNvPr>
          <p:cNvPicPr>
            <a:picLocks noGrp="1" noChangeAspect="1"/>
          </p:cNvPicPr>
          <p:nvPr>
            <p:ph idx="1"/>
          </p:nvPr>
        </p:nvPicPr>
        <p:blipFill rotWithShape="1">
          <a:blip r:embed="rId4"/>
          <a:srcRect b="5102"/>
          <a:stretch/>
        </p:blipFill>
        <p:spPr>
          <a:xfrm>
            <a:off x="1447800" y="1643473"/>
            <a:ext cx="6534912" cy="4111353"/>
          </a:xfrm>
        </p:spPr>
      </p:pic>
      <p:sp>
        <p:nvSpPr>
          <p:cNvPr id="5" name="TextBox 4">
            <a:extLst>
              <a:ext uri="{FF2B5EF4-FFF2-40B4-BE49-F238E27FC236}">
                <a16:creationId xmlns:a16="http://schemas.microsoft.com/office/drawing/2014/main" id="{A0746379-FE17-B549-8705-DA44B40FAF60}"/>
              </a:ext>
            </a:extLst>
          </p:cNvPr>
          <p:cNvSpPr txBox="1"/>
          <p:nvPr/>
        </p:nvSpPr>
        <p:spPr>
          <a:xfrm>
            <a:off x="1660717" y="2438400"/>
            <a:ext cx="1817785" cy="707886"/>
          </a:xfrm>
          <a:prstGeom prst="rect">
            <a:avLst/>
          </a:prstGeom>
          <a:noFill/>
        </p:spPr>
        <p:txBody>
          <a:bodyPr wrap="square" rtlCol="0">
            <a:spAutoFit/>
          </a:bodyPr>
          <a:lstStyle/>
          <a:p>
            <a:pPr algn="ctr" defTabSz="342900" eaLnBrk="1" fontAlgn="auto" hangingPunct="1">
              <a:spcBef>
                <a:spcPts val="0"/>
              </a:spcBef>
              <a:spcAft>
                <a:spcPts val="0"/>
              </a:spcAft>
            </a:pPr>
            <a:r>
              <a:rPr lang="en-US" sz="2000" b="1" dirty="0">
                <a:solidFill>
                  <a:srgbClr val="FF0000"/>
                </a:solidFill>
                <a:latin typeface="Corbel" panose="020B0503020204020204"/>
              </a:rPr>
              <a:t>Fewer vocalizations</a:t>
            </a:r>
          </a:p>
        </p:txBody>
      </p:sp>
      <p:sp>
        <p:nvSpPr>
          <p:cNvPr id="6" name="Rectangle 5">
            <a:extLst>
              <a:ext uri="{FF2B5EF4-FFF2-40B4-BE49-F238E27FC236}">
                <a16:creationId xmlns:a16="http://schemas.microsoft.com/office/drawing/2014/main" id="{38155B37-614B-AF40-BEAC-19EDCAA90869}"/>
              </a:ext>
            </a:extLst>
          </p:cNvPr>
          <p:cNvSpPr/>
          <p:nvPr/>
        </p:nvSpPr>
        <p:spPr>
          <a:xfrm>
            <a:off x="7391254" y="2967335"/>
            <a:ext cx="1555543" cy="2862322"/>
          </a:xfrm>
          <a:prstGeom prst="rect">
            <a:avLst/>
          </a:prstGeom>
        </p:spPr>
        <p:txBody>
          <a:bodyPr wrap="square">
            <a:spAutoFit/>
          </a:bodyPr>
          <a:lstStyle/>
          <a:p>
            <a:pPr algn="ctr" defTabSz="342900" eaLnBrk="1" fontAlgn="auto" hangingPunct="1">
              <a:spcBef>
                <a:spcPts val="0"/>
              </a:spcBef>
              <a:spcAft>
                <a:spcPts val="0"/>
              </a:spcAft>
            </a:pPr>
            <a:r>
              <a:rPr lang="en-US" sz="2000" b="1" dirty="0">
                <a:solidFill>
                  <a:srgbClr val="FF0000"/>
                </a:solidFill>
                <a:latin typeface="Corbel" panose="020B0503020204020204"/>
              </a:rPr>
              <a:t>Adult response to child vocalization less contingent on its speechlike character</a:t>
            </a:r>
          </a:p>
        </p:txBody>
      </p:sp>
      <p:sp>
        <p:nvSpPr>
          <p:cNvPr id="7" name="Rectangle 6">
            <a:extLst>
              <a:ext uri="{FF2B5EF4-FFF2-40B4-BE49-F238E27FC236}">
                <a16:creationId xmlns:a16="http://schemas.microsoft.com/office/drawing/2014/main" id="{E8551E46-F873-0A41-9758-7A7D7D6AA08B}"/>
              </a:ext>
            </a:extLst>
          </p:cNvPr>
          <p:cNvSpPr/>
          <p:nvPr/>
        </p:nvSpPr>
        <p:spPr>
          <a:xfrm>
            <a:off x="3478502" y="5754826"/>
            <a:ext cx="2857725" cy="1015663"/>
          </a:xfrm>
          <a:prstGeom prst="rect">
            <a:avLst/>
          </a:prstGeom>
        </p:spPr>
        <p:txBody>
          <a:bodyPr wrap="square">
            <a:spAutoFit/>
          </a:bodyPr>
          <a:lstStyle/>
          <a:p>
            <a:pPr algn="ctr" defTabSz="342900" eaLnBrk="1" fontAlgn="auto" hangingPunct="1">
              <a:spcBef>
                <a:spcPts val="0"/>
              </a:spcBef>
              <a:spcAft>
                <a:spcPts val="0"/>
              </a:spcAft>
            </a:pPr>
            <a:r>
              <a:rPr lang="en-US" sz="2000" b="1" dirty="0">
                <a:solidFill>
                  <a:srgbClr val="FF0000"/>
                </a:solidFill>
                <a:latin typeface="Corbel" panose="020B0503020204020204"/>
              </a:rPr>
              <a:t>Ability to learn from adults’ contingent responses</a:t>
            </a:r>
          </a:p>
        </p:txBody>
      </p:sp>
      <p:sp>
        <p:nvSpPr>
          <p:cNvPr id="8" name="TextBox 7">
            <a:extLst>
              <a:ext uri="{FF2B5EF4-FFF2-40B4-BE49-F238E27FC236}">
                <a16:creationId xmlns:a16="http://schemas.microsoft.com/office/drawing/2014/main" id="{08E5C9F1-B92F-9640-B337-ED53E5748A1B}"/>
              </a:ext>
            </a:extLst>
          </p:cNvPr>
          <p:cNvSpPr txBox="1"/>
          <p:nvPr/>
        </p:nvSpPr>
        <p:spPr>
          <a:xfrm>
            <a:off x="7931989" y="5723751"/>
            <a:ext cx="1720970" cy="300082"/>
          </a:xfrm>
          <a:prstGeom prst="rect">
            <a:avLst/>
          </a:prstGeom>
          <a:noFill/>
        </p:spPr>
        <p:txBody>
          <a:bodyPr wrap="square" rtlCol="0">
            <a:spAutoFit/>
          </a:bodyPr>
          <a:lstStyle/>
          <a:p>
            <a:pPr defTabSz="342900" eaLnBrk="1" fontAlgn="auto" hangingPunct="1">
              <a:spcBef>
                <a:spcPts val="0"/>
              </a:spcBef>
              <a:spcAft>
                <a:spcPts val="0"/>
              </a:spcAft>
            </a:pPr>
            <a:r>
              <a:rPr lang="en-US" sz="1350" dirty="0">
                <a:solidFill>
                  <a:srgbClr val="000000"/>
                </a:solidFill>
                <a:latin typeface="Corbel" panose="020B0503020204020204"/>
              </a:rPr>
              <a:t>Preudhomme</a:t>
            </a:r>
          </a:p>
        </p:txBody>
      </p:sp>
    </p:spTree>
    <p:extLst>
      <p:ext uri="{BB962C8B-B14F-4D97-AF65-F5344CB8AC3E}">
        <p14:creationId xmlns:p14="http://schemas.microsoft.com/office/powerpoint/2010/main" val="3755481050"/>
      </p:ext>
    </p:extLst>
  </p:cSld>
  <p:clrMapOvr>
    <a:overrideClrMapping bg1="lt1" tx1="dk1" bg2="lt2" tx2="dk2" accent1="accent1" accent2="accent2" accent3="accent3" accent4="accent4" accent5="accent5" accent6="accent6" hlink="hlink" folHlink="folHlink"/>
  </p:clrMapOvr>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C8571-98B6-624B-8365-17222B108440}"/>
              </a:ext>
            </a:extLst>
          </p:cNvPr>
          <p:cNvSpPr>
            <a:spLocks noGrp="1"/>
          </p:cNvSpPr>
          <p:nvPr>
            <p:ph type="title"/>
          </p:nvPr>
        </p:nvSpPr>
        <p:spPr>
          <a:xfrm>
            <a:off x="491806" y="2204643"/>
            <a:ext cx="2210612" cy="3450887"/>
          </a:xfrm>
        </p:spPr>
        <p:txBody>
          <a:bodyPr>
            <a:normAutofit fontScale="90000"/>
          </a:bodyPr>
          <a:lstStyle/>
          <a:p>
            <a:r>
              <a:rPr lang="en-US" sz="2325" dirty="0">
                <a:solidFill>
                  <a:schemeClr val="bg1"/>
                </a:solidFill>
              </a:rPr>
              <a:t>Less interaction overall between parent and child</a:t>
            </a:r>
            <a:br>
              <a:rPr lang="en-US" sz="2325" dirty="0">
                <a:solidFill>
                  <a:schemeClr val="bg1"/>
                </a:solidFill>
              </a:rPr>
            </a:br>
            <a:br>
              <a:rPr lang="en-US" sz="2325" dirty="0">
                <a:solidFill>
                  <a:schemeClr val="bg1"/>
                </a:solidFill>
              </a:rPr>
            </a:br>
            <a:r>
              <a:rPr lang="en-US" sz="2325" dirty="0">
                <a:solidFill>
                  <a:schemeClr val="bg1"/>
                </a:solidFill>
              </a:rPr>
              <a:t>  And</a:t>
            </a:r>
            <a:br>
              <a:rPr lang="en-US" sz="2325" dirty="0">
                <a:solidFill>
                  <a:schemeClr val="bg1"/>
                </a:solidFill>
              </a:rPr>
            </a:br>
            <a:br>
              <a:rPr lang="en-US" sz="2325" dirty="0">
                <a:solidFill>
                  <a:schemeClr val="bg1"/>
                </a:solidFill>
              </a:rPr>
            </a:br>
            <a:r>
              <a:rPr lang="en-US" sz="2325" dirty="0">
                <a:solidFill>
                  <a:schemeClr val="bg1"/>
                </a:solidFill>
              </a:rPr>
              <a:t>Lower ratio of leading to following for children with</a:t>
            </a:r>
            <a:br>
              <a:rPr lang="en-US" sz="2325" dirty="0">
                <a:solidFill>
                  <a:schemeClr val="bg1"/>
                </a:solidFill>
              </a:rPr>
            </a:br>
            <a:r>
              <a:rPr lang="en-US" sz="2325" dirty="0">
                <a:solidFill>
                  <a:schemeClr val="bg1"/>
                </a:solidFill>
              </a:rPr>
              <a:t>autism compared with TD children.</a:t>
            </a:r>
            <a:br>
              <a:rPr lang="en-US" dirty="0">
                <a:solidFill>
                  <a:schemeClr val="tx1"/>
                </a:solidFill>
              </a:rPr>
            </a:br>
            <a:br>
              <a:rPr lang="en-US" dirty="0">
                <a:solidFill>
                  <a:schemeClr val="tx1"/>
                </a:solidFill>
              </a:rPr>
            </a:br>
            <a:endParaRPr lang="en-US" dirty="0"/>
          </a:p>
        </p:txBody>
      </p:sp>
      <p:pic>
        <p:nvPicPr>
          <p:cNvPr id="5" name="Content Placeholder 4" descr="Chart&#10;&#10;Description automatically generated">
            <a:extLst>
              <a:ext uri="{FF2B5EF4-FFF2-40B4-BE49-F238E27FC236}">
                <a16:creationId xmlns:a16="http://schemas.microsoft.com/office/drawing/2014/main" id="{B5929546-270D-D847-9890-BEB78F727A64}"/>
              </a:ext>
            </a:extLst>
          </p:cNvPr>
          <p:cNvPicPr>
            <a:picLocks noGrp="1" noChangeAspect="1"/>
          </p:cNvPicPr>
          <p:nvPr>
            <p:ph idx="1"/>
          </p:nvPr>
        </p:nvPicPr>
        <p:blipFill rotWithShape="1">
          <a:blip r:embed="rId3"/>
          <a:srcRect t="17328"/>
          <a:stretch/>
        </p:blipFill>
        <p:spPr>
          <a:xfrm>
            <a:off x="2643447" y="1426252"/>
            <a:ext cx="5035197" cy="3998639"/>
          </a:xfrm>
        </p:spPr>
      </p:pic>
      <p:pic>
        <p:nvPicPr>
          <p:cNvPr id="7" name="Picture 6" descr="Icon&#10;&#10;Description automatically generated">
            <a:extLst>
              <a:ext uri="{FF2B5EF4-FFF2-40B4-BE49-F238E27FC236}">
                <a16:creationId xmlns:a16="http://schemas.microsoft.com/office/drawing/2014/main" id="{6CCD1FBE-3D20-044F-A442-BEF511E82121}"/>
              </a:ext>
            </a:extLst>
          </p:cNvPr>
          <p:cNvPicPr>
            <a:picLocks noChangeAspect="1"/>
          </p:cNvPicPr>
          <p:nvPr/>
        </p:nvPicPr>
        <p:blipFill>
          <a:blip r:embed="rId4"/>
          <a:stretch>
            <a:fillRect/>
          </a:stretch>
        </p:blipFill>
        <p:spPr>
          <a:xfrm>
            <a:off x="7819290" y="2961047"/>
            <a:ext cx="1038225" cy="247650"/>
          </a:xfrm>
          <a:prstGeom prst="rect">
            <a:avLst/>
          </a:prstGeom>
        </p:spPr>
      </p:pic>
      <p:sp>
        <p:nvSpPr>
          <p:cNvPr id="8" name="TextBox 7">
            <a:extLst>
              <a:ext uri="{FF2B5EF4-FFF2-40B4-BE49-F238E27FC236}">
                <a16:creationId xmlns:a16="http://schemas.microsoft.com/office/drawing/2014/main" id="{CF5FB256-13AF-D04B-97E1-A62398B53B72}"/>
              </a:ext>
            </a:extLst>
          </p:cNvPr>
          <p:cNvSpPr txBox="1"/>
          <p:nvPr/>
        </p:nvSpPr>
        <p:spPr>
          <a:xfrm>
            <a:off x="3437880" y="1675827"/>
            <a:ext cx="1521229" cy="1131079"/>
          </a:xfrm>
          <a:prstGeom prst="rect">
            <a:avLst/>
          </a:prstGeom>
          <a:noFill/>
        </p:spPr>
        <p:txBody>
          <a:bodyPr wrap="square" rtlCol="0">
            <a:spAutoFit/>
          </a:bodyPr>
          <a:lstStyle/>
          <a:p>
            <a:pPr defTabSz="342900" eaLnBrk="1" fontAlgn="auto" hangingPunct="1">
              <a:spcBef>
                <a:spcPts val="0"/>
              </a:spcBef>
              <a:spcAft>
                <a:spcPts val="0"/>
              </a:spcAft>
            </a:pPr>
            <a:r>
              <a:rPr lang="en-US" sz="1350" dirty="0">
                <a:solidFill>
                  <a:srgbClr val="FF0000"/>
                </a:solidFill>
                <a:latin typeface="Corbel" panose="020B0503020204020204"/>
              </a:rPr>
              <a:t>Adult’s vocalization preceded the child’s</a:t>
            </a:r>
          </a:p>
          <a:p>
            <a:pPr defTabSz="342900" eaLnBrk="1" fontAlgn="auto" hangingPunct="1">
              <a:spcBef>
                <a:spcPts val="0"/>
              </a:spcBef>
              <a:spcAft>
                <a:spcPts val="0"/>
              </a:spcAft>
            </a:pPr>
            <a:endParaRPr lang="en-US" sz="1350" dirty="0">
              <a:solidFill>
                <a:srgbClr val="000000"/>
              </a:solidFill>
              <a:latin typeface="Corbel" panose="020B0503020204020204"/>
            </a:endParaRPr>
          </a:p>
        </p:txBody>
      </p:sp>
      <p:sp>
        <p:nvSpPr>
          <p:cNvPr id="9" name="TextBox 8">
            <a:extLst>
              <a:ext uri="{FF2B5EF4-FFF2-40B4-BE49-F238E27FC236}">
                <a16:creationId xmlns:a16="http://schemas.microsoft.com/office/drawing/2014/main" id="{73EECCCC-76FD-F544-AA2D-61ED817D01C9}"/>
              </a:ext>
            </a:extLst>
          </p:cNvPr>
          <p:cNvSpPr txBox="1"/>
          <p:nvPr/>
        </p:nvSpPr>
        <p:spPr>
          <a:xfrm>
            <a:off x="6352526" y="1681627"/>
            <a:ext cx="1521228" cy="1131079"/>
          </a:xfrm>
          <a:prstGeom prst="rect">
            <a:avLst/>
          </a:prstGeom>
          <a:noFill/>
        </p:spPr>
        <p:txBody>
          <a:bodyPr wrap="square" rtlCol="0">
            <a:spAutoFit/>
          </a:bodyPr>
          <a:lstStyle/>
          <a:p>
            <a:pPr defTabSz="342900" eaLnBrk="1" fontAlgn="auto" hangingPunct="1">
              <a:spcBef>
                <a:spcPts val="0"/>
              </a:spcBef>
              <a:spcAft>
                <a:spcPts val="0"/>
              </a:spcAft>
            </a:pPr>
            <a:r>
              <a:rPr lang="en-US" sz="1350" dirty="0">
                <a:solidFill>
                  <a:srgbClr val="FF0000"/>
                </a:solidFill>
                <a:latin typeface="Corbel" panose="020B0503020204020204"/>
              </a:rPr>
              <a:t>Child’s vocalization preceded</a:t>
            </a:r>
          </a:p>
          <a:p>
            <a:pPr defTabSz="342900" eaLnBrk="1" fontAlgn="auto" hangingPunct="1">
              <a:spcBef>
                <a:spcPts val="0"/>
              </a:spcBef>
              <a:spcAft>
                <a:spcPts val="0"/>
              </a:spcAft>
            </a:pPr>
            <a:r>
              <a:rPr lang="en-US" sz="1350" dirty="0">
                <a:solidFill>
                  <a:srgbClr val="FF0000"/>
                </a:solidFill>
                <a:latin typeface="Corbel" panose="020B0503020204020204"/>
              </a:rPr>
              <a:t>the adult’s</a:t>
            </a:r>
          </a:p>
          <a:p>
            <a:pPr defTabSz="342900" eaLnBrk="1" fontAlgn="auto" hangingPunct="1">
              <a:spcBef>
                <a:spcPts val="0"/>
              </a:spcBef>
              <a:spcAft>
                <a:spcPts val="0"/>
              </a:spcAft>
            </a:pPr>
            <a:endParaRPr lang="en-US" sz="1350" dirty="0">
              <a:solidFill>
                <a:srgbClr val="000000"/>
              </a:solidFill>
              <a:latin typeface="Corbel" panose="020B0503020204020204"/>
            </a:endParaRPr>
          </a:p>
        </p:txBody>
      </p:sp>
      <p:sp>
        <p:nvSpPr>
          <p:cNvPr id="10" name="TextBox 9">
            <a:extLst>
              <a:ext uri="{FF2B5EF4-FFF2-40B4-BE49-F238E27FC236}">
                <a16:creationId xmlns:a16="http://schemas.microsoft.com/office/drawing/2014/main" id="{D8AACAFA-81F3-234C-9064-677196E7F6BC}"/>
              </a:ext>
            </a:extLst>
          </p:cNvPr>
          <p:cNvSpPr txBox="1"/>
          <p:nvPr/>
        </p:nvSpPr>
        <p:spPr>
          <a:xfrm>
            <a:off x="8022059" y="5798975"/>
            <a:ext cx="1167307" cy="300082"/>
          </a:xfrm>
          <a:prstGeom prst="rect">
            <a:avLst/>
          </a:prstGeom>
          <a:noFill/>
        </p:spPr>
        <p:txBody>
          <a:bodyPr wrap="none" rtlCol="0">
            <a:spAutoFit/>
          </a:bodyPr>
          <a:lstStyle/>
          <a:p>
            <a:pPr defTabSz="342900" eaLnBrk="1" fontAlgn="auto" hangingPunct="1">
              <a:spcBef>
                <a:spcPts val="0"/>
              </a:spcBef>
              <a:spcAft>
                <a:spcPts val="0"/>
              </a:spcAft>
            </a:pPr>
            <a:r>
              <a:rPr lang="en-US" sz="1350" dirty="0">
                <a:solidFill>
                  <a:srgbClr val="000000"/>
                </a:solidFill>
                <a:latin typeface="Corbel" panose="020B0503020204020204"/>
              </a:rPr>
              <a:t>Preudhomme</a:t>
            </a:r>
          </a:p>
        </p:txBody>
      </p:sp>
    </p:spTree>
    <p:extLst>
      <p:ext uri="{BB962C8B-B14F-4D97-AF65-F5344CB8AC3E}">
        <p14:creationId xmlns:p14="http://schemas.microsoft.com/office/powerpoint/2010/main" val="9434083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F3F18-4AA2-F348-9DFF-23FAEC6B62C4}"/>
              </a:ext>
            </a:extLst>
          </p:cNvPr>
          <p:cNvSpPr>
            <a:spLocks noGrp="1"/>
          </p:cNvSpPr>
          <p:nvPr>
            <p:ph type="title"/>
          </p:nvPr>
        </p:nvSpPr>
        <p:spPr/>
        <p:txBody>
          <a:bodyPr/>
          <a:lstStyle/>
          <a:p>
            <a:r>
              <a:rPr lang="en-US" dirty="0"/>
              <a:t>Conclusions</a:t>
            </a:r>
          </a:p>
        </p:txBody>
      </p:sp>
      <p:sp>
        <p:nvSpPr>
          <p:cNvPr id="3" name="Content Placeholder 2">
            <a:extLst>
              <a:ext uri="{FF2B5EF4-FFF2-40B4-BE49-F238E27FC236}">
                <a16:creationId xmlns:a16="http://schemas.microsoft.com/office/drawing/2014/main" id="{5F5B4652-E575-E44A-917F-C33326DE4952}"/>
              </a:ext>
            </a:extLst>
          </p:cNvPr>
          <p:cNvSpPr>
            <a:spLocks noGrp="1"/>
          </p:cNvSpPr>
          <p:nvPr>
            <p:ph idx="1"/>
          </p:nvPr>
        </p:nvSpPr>
        <p:spPr>
          <a:xfrm>
            <a:off x="2766060" y="1134249"/>
            <a:ext cx="5599431" cy="4488561"/>
          </a:xfrm>
        </p:spPr>
        <p:txBody>
          <a:bodyPr>
            <a:normAutofit fontScale="92500" lnSpcReduction="20000"/>
          </a:bodyPr>
          <a:lstStyle/>
          <a:p>
            <a:r>
              <a:rPr lang="en-US" dirty="0"/>
              <a:t>To determine whether speech vocalizations increase in likelihood of receiving parent response  compared to non-speech vocalizations</a:t>
            </a:r>
          </a:p>
          <a:p>
            <a:pPr lvl="1"/>
            <a:r>
              <a:rPr lang="en-US" dirty="0"/>
              <a:t>To determine whether a child’s vocalization will be speech related if  prior speech response received an immediate response from adults</a:t>
            </a:r>
          </a:p>
          <a:p>
            <a:pPr lvl="1"/>
            <a:endParaRPr lang="en-US" sz="1800" b="1" dirty="0"/>
          </a:p>
          <a:p>
            <a:pPr lvl="2"/>
            <a:r>
              <a:rPr lang="en-US" sz="1800" b="1" dirty="0"/>
              <a:t>Adult response was contingent on speech relatedness of child’s response</a:t>
            </a:r>
          </a:p>
          <a:p>
            <a:pPr lvl="2"/>
            <a:endParaRPr lang="en-US" sz="1800" b="1" dirty="0"/>
          </a:p>
          <a:p>
            <a:pPr lvl="2"/>
            <a:r>
              <a:rPr lang="en-US" sz="1800" b="1" dirty="0"/>
              <a:t>Findings supported proposed social feedback loop</a:t>
            </a:r>
          </a:p>
          <a:p>
            <a:pPr marL="0" indent="0">
              <a:buNone/>
            </a:pPr>
            <a:endParaRPr lang="en-US" dirty="0"/>
          </a:p>
          <a:p>
            <a:r>
              <a:rPr lang="en-US" dirty="0"/>
              <a:t>To compare typically developing and ASD children in terms of frequency of children’s vocalization and patterns of child-caregiver vocal interaction</a:t>
            </a:r>
          </a:p>
          <a:p>
            <a:endParaRPr lang="en-US" dirty="0"/>
          </a:p>
          <a:p>
            <a:pPr lvl="1"/>
            <a:r>
              <a:rPr lang="en-US" sz="1800" b="1" dirty="0"/>
              <a:t>Children with ASD produced fewer vocalizations than TD children (Disruption in feedback loop)</a:t>
            </a:r>
          </a:p>
          <a:p>
            <a:pPr lvl="1"/>
            <a:endParaRPr lang="en-US" sz="1800" b="1" dirty="0"/>
          </a:p>
          <a:p>
            <a:pPr lvl="1"/>
            <a:r>
              <a:rPr lang="en-US" sz="1800" b="1" dirty="0"/>
              <a:t>Responses from adult were less contingent on the vocalization of child being speech-related</a:t>
            </a:r>
          </a:p>
        </p:txBody>
      </p:sp>
      <p:sp>
        <p:nvSpPr>
          <p:cNvPr id="4" name="TextBox 3">
            <a:extLst>
              <a:ext uri="{FF2B5EF4-FFF2-40B4-BE49-F238E27FC236}">
                <a16:creationId xmlns:a16="http://schemas.microsoft.com/office/drawing/2014/main" id="{5C48B960-2692-DE4C-BF62-2E580F93AAA9}"/>
              </a:ext>
            </a:extLst>
          </p:cNvPr>
          <p:cNvSpPr txBox="1"/>
          <p:nvPr/>
        </p:nvSpPr>
        <p:spPr>
          <a:xfrm>
            <a:off x="8022059" y="5798975"/>
            <a:ext cx="1167307" cy="300082"/>
          </a:xfrm>
          <a:prstGeom prst="rect">
            <a:avLst/>
          </a:prstGeom>
          <a:noFill/>
        </p:spPr>
        <p:txBody>
          <a:bodyPr wrap="none" rtlCol="0">
            <a:spAutoFit/>
          </a:bodyPr>
          <a:lstStyle/>
          <a:p>
            <a:pPr defTabSz="342900" eaLnBrk="1" fontAlgn="auto" hangingPunct="1">
              <a:spcBef>
                <a:spcPts val="0"/>
              </a:spcBef>
              <a:spcAft>
                <a:spcPts val="0"/>
              </a:spcAft>
            </a:pPr>
            <a:r>
              <a:rPr lang="en-US" sz="1350" dirty="0">
                <a:solidFill>
                  <a:srgbClr val="000000"/>
                </a:solidFill>
                <a:latin typeface="Corbel" panose="020B0503020204020204"/>
              </a:rPr>
              <a:t>Preudhomme</a:t>
            </a:r>
          </a:p>
        </p:txBody>
      </p:sp>
    </p:spTree>
    <p:extLst>
      <p:ext uri="{BB962C8B-B14F-4D97-AF65-F5344CB8AC3E}">
        <p14:creationId xmlns:p14="http://schemas.microsoft.com/office/powerpoint/2010/main" val="25527194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AA6EC888-B85F-410F-B430-06583E94B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571" y="857532"/>
            <a:ext cx="171450"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3" name="Rectangle 72">
            <a:extLst>
              <a:ext uri="{FF2B5EF4-FFF2-40B4-BE49-F238E27FC236}">
                <a16:creationId xmlns:a16="http://schemas.microsoft.com/office/drawing/2014/main" id="{9F8240C3-AA7A-4675-B08A-687C8BF5D5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eaLnBrk="1" fontAlgn="auto" hangingPunct="1">
              <a:spcBef>
                <a:spcPts val="0"/>
              </a:spcBef>
              <a:spcAft>
                <a:spcPts val="0"/>
              </a:spcAft>
            </a:pPr>
            <a:endParaRPr lang="en-US" sz="1350">
              <a:solidFill>
                <a:prstClr val="white"/>
              </a:solidFill>
              <a:latin typeface="Franklin Gothic Book" panose="020B0503020102020204"/>
            </a:endParaRPr>
          </a:p>
        </p:txBody>
      </p:sp>
      <p:sp>
        <p:nvSpPr>
          <p:cNvPr id="75" name="Rectangle 74">
            <a:extLst>
              <a:ext uri="{FF2B5EF4-FFF2-40B4-BE49-F238E27FC236}">
                <a16:creationId xmlns:a16="http://schemas.microsoft.com/office/drawing/2014/main" id="{B98FE5FF-6839-4B2B-BA4F-78C87E8EDE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1217295"/>
            <a:ext cx="8428482" cy="442341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eaLnBrk="1" fontAlgn="auto" hangingPunct="1">
              <a:spcBef>
                <a:spcPts val="0"/>
              </a:spcBef>
              <a:spcAft>
                <a:spcPts val="0"/>
              </a:spcAft>
            </a:pPr>
            <a:endParaRPr lang="en-US" sz="1350">
              <a:solidFill>
                <a:prstClr val="white"/>
              </a:solidFill>
              <a:latin typeface="Franklin Gothic Book" panose="020B0503020102020204"/>
            </a:endParaRPr>
          </a:p>
        </p:txBody>
      </p:sp>
      <p:sp>
        <p:nvSpPr>
          <p:cNvPr id="77" name="Rectangle 76">
            <a:extLst>
              <a:ext uri="{FF2B5EF4-FFF2-40B4-BE49-F238E27FC236}">
                <a16:creationId xmlns:a16="http://schemas.microsoft.com/office/drawing/2014/main" id="{D17E82A2-6E5A-4DC5-921D-8ABC19E53E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600" y="1339851"/>
            <a:ext cx="8178800" cy="41783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eaLnBrk="1" fontAlgn="auto" hangingPunct="1">
              <a:spcBef>
                <a:spcPts val="0"/>
              </a:spcBef>
              <a:spcAft>
                <a:spcPts val="0"/>
              </a:spcAft>
            </a:pPr>
            <a:endParaRPr lang="en-US" sz="1350">
              <a:solidFill>
                <a:prstClr val="white"/>
              </a:solidFill>
              <a:latin typeface="Franklin Gothic Book" panose="020B0503020102020204"/>
            </a:endParaRPr>
          </a:p>
        </p:txBody>
      </p:sp>
      <p:pic>
        <p:nvPicPr>
          <p:cNvPr id="1026" name="Picture 2" descr="Graphical user interface, text, application&#10;&#10;Description automatically generated">
            <a:extLst>
              <a:ext uri="{FF2B5EF4-FFF2-40B4-BE49-F238E27FC236}">
                <a16:creationId xmlns:a16="http://schemas.microsoft.com/office/drawing/2014/main" id="{FEA65620-5C2F-7044-84F1-0D76E6E5B0A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44" r="2277"/>
          <a:stretch/>
        </p:blipFill>
        <p:spPr bwMode="auto">
          <a:xfrm>
            <a:off x="530021" y="1806819"/>
            <a:ext cx="8131379" cy="3165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083998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CB021E9B-CB1B-1E45-B749-B61518332082}"/>
              </a:ext>
            </a:extLst>
          </p:cNvPr>
          <p:cNvGraphicFramePr>
            <a:graphicFrameLocks noGrp="1"/>
          </p:cNvGraphicFramePr>
          <p:nvPr>
            <p:ph idx="1"/>
          </p:nvPr>
        </p:nvGraphicFramePr>
        <p:xfrm>
          <a:off x="-1406769" y="927589"/>
          <a:ext cx="14173202" cy="50379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Oval 5">
            <a:extLst>
              <a:ext uri="{FF2B5EF4-FFF2-40B4-BE49-F238E27FC236}">
                <a16:creationId xmlns:a16="http://schemas.microsoft.com/office/drawing/2014/main" id="{94CEAF1E-9E87-0847-B30F-4CBBA0F09DED}"/>
              </a:ext>
            </a:extLst>
          </p:cNvPr>
          <p:cNvSpPr/>
          <p:nvPr/>
        </p:nvSpPr>
        <p:spPr>
          <a:xfrm>
            <a:off x="2321169" y="2264018"/>
            <a:ext cx="2250831" cy="223324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eaLnBrk="1" fontAlgn="auto" hangingPunct="1">
              <a:spcBef>
                <a:spcPts val="0"/>
              </a:spcBef>
              <a:spcAft>
                <a:spcPts val="0"/>
              </a:spcAft>
            </a:pPr>
            <a:r>
              <a:rPr lang="en-US" sz="2400" dirty="0">
                <a:solidFill>
                  <a:prstClr val="white"/>
                </a:solidFill>
                <a:latin typeface="Franklin Gothic Book" panose="020B0503020102020204"/>
              </a:rPr>
              <a:t>Language Quantity &amp; Quality </a:t>
            </a:r>
          </a:p>
        </p:txBody>
      </p:sp>
    </p:spTree>
    <p:extLst>
      <p:ext uri="{BB962C8B-B14F-4D97-AF65-F5344CB8AC3E}">
        <p14:creationId xmlns:p14="http://schemas.microsoft.com/office/powerpoint/2010/main" val="306817468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8A589D83-298C-4A4C-B89A-30CC6F11594D}"/>
              </a:ext>
            </a:extLst>
          </p:cNvPr>
          <p:cNvGraphicFramePr>
            <a:graphicFrameLocks noGrp="1"/>
          </p:cNvGraphicFramePr>
          <p:nvPr>
            <p:ph idx="1"/>
          </p:nvPr>
        </p:nvGraphicFramePr>
        <p:xfrm>
          <a:off x="1" y="1120749"/>
          <a:ext cx="9689123" cy="46074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6511435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6" name="Picture 2" descr="What is a phoneme? | TheSchoolRun">
            <a:extLst>
              <a:ext uri="{FF2B5EF4-FFF2-40B4-BE49-F238E27FC236}">
                <a16:creationId xmlns:a16="http://schemas.microsoft.com/office/drawing/2014/main" id="{BA7613BD-EE76-194C-A1B9-F2C191313E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0381" y="1210236"/>
            <a:ext cx="7535396" cy="42198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674522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2076D-6EF1-1447-9878-7B2CD91429C4}"/>
              </a:ext>
            </a:extLst>
          </p:cNvPr>
          <p:cNvSpPr>
            <a:spLocks noGrp="1"/>
          </p:cNvSpPr>
          <p:nvPr>
            <p:ph type="title"/>
          </p:nvPr>
        </p:nvSpPr>
        <p:spPr>
          <a:xfrm>
            <a:off x="1028700" y="1283678"/>
            <a:ext cx="7200900" cy="1114425"/>
          </a:xfrm>
        </p:spPr>
        <p:txBody>
          <a:bodyPr>
            <a:normAutofit/>
          </a:bodyPr>
          <a:lstStyle/>
          <a:p>
            <a:r>
              <a:rPr lang="en-US" b="1" dirty="0"/>
              <a:t>Children with Hearing Loss </a:t>
            </a:r>
          </a:p>
        </p:txBody>
      </p:sp>
      <p:graphicFrame>
        <p:nvGraphicFramePr>
          <p:cNvPr id="4" name="Content Placeholder 3">
            <a:extLst>
              <a:ext uri="{FF2B5EF4-FFF2-40B4-BE49-F238E27FC236}">
                <a16:creationId xmlns:a16="http://schemas.microsoft.com/office/drawing/2014/main" id="{E718E530-FBD0-BA4B-A0DB-BCF9454A2E2A}"/>
              </a:ext>
            </a:extLst>
          </p:cNvPr>
          <p:cNvGraphicFramePr>
            <a:graphicFrameLocks noGrp="1"/>
          </p:cNvGraphicFramePr>
          <p:nvPr>
            <p:ph idx="1"/>
          </p:nvPr>
        </p:nvGraphicFramePr>
        <p:xfrm>
          <a:off x="1406769" y="2123343"/>
          <a:ext cx="7200900" cy="33630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844542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FDEA4-485E-384F-847C-37B2842B8732}"/>
              </a:ext>
            </a:extLst>
          </p:cNvPr>
          <p:cNvSpPr>
            <a:spLocks noGrp="1"/>
          </p:cNvSpPr>
          <p:nvPr>
            <p:ph type="title"/>
          </p:nvPr>
        </p:nvSpPr>
        <p:spPr>
          <a:xfrm>
            <a:off x="1169377" y="1064845"/>
            <a:ext cx="7200900" cy="1114425"/>
          </a:xfrm>
        </p:spPr>
        <p:txBody>
          <a:bodyPr/>
          <a:lstStyle/>
          <a:p>
            <a:r>
              <a:rPr lang="en-US" b="1" dirty="0"/>
              <a:t>Current Study </a:t>
            </a:r>
          </a:p>
        </p:txBody>
      </p:sp>
      <p:sp>
        <p:nvSpPr>
          <p:cNvPr id="3" name="Content Placeholder 2">
            <a:extLst>
              <a:ext uri="{FF2B5EF4-FFF2-40B4-BE49-F238E27FC236}">
                <a16:creationId xmlns:a16="http://schemas.microsoft.com/office/drawing/2014/main" id="{C87636B0-111F-8C4B-B05E-4D4E20AD0B45}"/>
              </a:ext>
            </a:extLst>
          </p:cNvPr>
          <p:cNvSpPr>
            <a:spLocks noGrp="1"/>
          </p:cNvSpPr>
          <p:nvPr>
            <p:ph idx="1"/>
          </p:nvPr>
        </p:nvSpPr>
        <p:spPr>
          <a:xfrm>
            <a:off x="1169377" y="1655789"/>
            <a:ext cx="7200900" cy="1055077"/>
          </a:xfrm>
        </p:spPr>
        <p:txBody>
          <a:bodyPr>
            <a:normAutofit/>
          </a:bodyPr>
          <a:lstStyle/>
          <a:p>
            <a:pPr marL="0" indent="0">
              <a:buNone/>
            </a:pPr>
            <a:r>
              <a:rPr lang="en-US" sz="1800" dirty="0"/>
              <a:t>Measured the quantity (rate) and quality (phonemic diversity) of children’s classroom language experiences </a:t>
            </a:r>
          </a:p>
          <a:p>
            <a:pPr marL="0" indent="0">
              <a:buNone/>
            </a:pPr>
            <a:endParaRPr lang="en-US" sz="2100" dirty="0"/>
          </a:p>
        </p:txBody>
      </p:sp>
      <p:graphicFrame>
        <p:nvGraphicFramePr>
          <p:cNvPr id="9" name="Diagram 8">
            <a:extLst>
              <a:ext uri="{FF2B5EF4-FFF2-40B4-BE49-F238E27FC236}">
                <a16:creationId xmlns:a16="http://schemas.microsoft.com/office/drawing/2014/main" id="{FEEF4EBA-91C3-4041-8B29-5E13F2A254F2}"/>
              </a:ext>
            </a:extLst>
          </p:cNvPr>
          <p:cNvGraphicFramePr/>
          <p:nvPr/>
        </p:nvGraphicFramePr>
        <p:xfrm>
          <a:off x="327513" y="2457451"/>
          <a:ext cx="8884627" cy="34252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Oval 9">
            <a:extLst>
              <a:ext uri="{FF2B5EF4-FFF2-40B4-BE49-F238E27FC236}">
                <a16:creationId xmlns:a16="http://schemas.microsoft.com/office/drawing/2014/main" id="{4DBA636E-BA82-314D-A0A6-0CA86E7839FD}"/>
              </a:ext>
            </a:extLst>
          </p:cNvPr>
          <p:cNvSpPr/>
          <p:nvPr/>
        </p:nvSpPr>
        <p:spPr>
          <a:xfrm>
            <a:off x="1764648" y="2629913"/>
            <a:ext cx="593125" cy="586886"/>
          </a:xfrm>
          <a:prstGeom prst="ellipse">
            <a:avLst/>
          </a:prstGeom>
          <a:solidFill>
            <a:srgbClr val="F4E9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eaLnBrk="1" fontAlgn="auto" hangingPunct="1">
              <a:spcBef>
                <a:spcPts val="0"/>
              </a:spcBef>
              <a:spcAft>
                <a:spcPts val="0"/>
              </a:spcAft>
            </a:pPr>
            <a:r>
              <a:rPr lang="en-US" sz="3600" b="1" dirty="0">
                <a:solidFill>
                  <a:prstClr val="white"/>
                </a:solidFill>
                <a:latin typeface="Arial" panose="020B0604020202020204" pitchFamily="34" charset="0"/>
                <a:cs typeface="Arial" panose="020B0604020202020204" pitchFamily="34" charset="0"/>
              </a:rPr>
              <a:t>1</a:t>
            </a:r>
          </a:p>
        </p:txBody>
      </p:sp>
      <p:sp>
        <p:nvSpPr>
          <p:cNvPr id="11" name="Oval 10">
            <a:extLst>
              <a:ext uri="{FF2B5EF4-FFF2-40B4-BE49-F238E27FC236}">
                <a16:creationId xmlns:a16="http://schemas.microsoft.com/office/drawing/2014/main" id="{6E9D56C0-DE3E-B146-8989-38B28FB9B45A}"/>
              </a:ext>
            </a:extLst>
          </p:cNvPr>
          <p:cNvSpPr/>
          <p:nvPr/>
        </p:nvSpPr>
        <p:spPr>
          <a:xfrm>
            <a:off x="1765885" y="3849604"/>
            <a:ext cx="593125" cy="586886"/>
          </a:xfrm>
          <a:prstGeom prst="ellipse">
            <a:avLst/>
          </a:prstGeom>
          <a:solidFill>
            <a:srgbClr val="F4E9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eaLnBrk="1" fontAlgn="auto" hangingPunct="1">
              <a:spcBef>
                <a:spcPts val="0"/>
              </a:spcBef>
              <a:spcAft>
                <a:spcPts val="0"/>
              </a:spcAft>
            </a:pPr>
            <a:r>
              <a:rPr lang="en-US" sz="3600" b="1" dirty="0">
                <a:solidFill>
                  <a:prstClr val="white"/>
                </a:solidFill>
                <a:latin typeface="Arial" panose="020B0604020202020204" pitchFamily="34" charset="0"/>
                <a:cs typeface="Arial" panose="020B0604020202020204" pitchFamily="34" charset="0"/>
              </a:rPr>
              <a:t>2</a:t>
            </a:r>
          </a:p>
        </p:txBody>
      </p:sp>
      <p:sp>
        <p:nvSpPr>
          <p:cNvPr id="12" name="Oval 11">
            <a:extLst>
              <a:ext uri="{FF2B5EF4-FFF2-40B4-BE49-F238E27FC236}">
                <a16:creationId xmlns:a16="http://schemas.microsoft.com/office/drawing/2014/main" id="{FA4A89C2-89E3-634F-AFAB-A36A4850EA80}"/>
              </a:ext>
            </a:extLst>
          </p:cNvPr>
          <p:cNvSpPr/>
          <p:nvPr/>
        </p:nvSpPr>
        <p:spPr>
          <a:xfrm>
            <a:off x="1764648" y="5089541"/>
            <a:ext cx="593125" cy="586886"/>
          </a:xfrm>
          <a:prstGeom prst="ellipse">
            <a:avLst/>
          </a:prstGeom>
          <a:solidFill>
            <a:srgbClr val="F4E9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eaLnBrk="1" fontAlgn="auto" hangingPunct="1">
              <a:spcBef>
                <a:spcPts val="0"/>
              </a:spcBef>
              <a:spcAft>
                <a:spcPts val="0"/>
              </a:spcAft>
            </a:pPr>
            <a:r>
              <a:rPr lang="en-US" sz="3600" b="1" dirty="0">
                <a:solidFill>
                  <a:prstClr val="white"/>
                </a:solidFill>
                <a:latin typeface="Arial" panose="020B0604020202020204" pitchFamily="34" charset="0"/>
                <a:cs typeface="Arial" panose="020B0604020202020204" pitchFamily="34" charset="0"/>
              </a:rPr>
              <a:t>3</a:t>
            </a:r>
          </a:p>
        </p:txBody>
      </p:sp>
    </p:spTree>
    <p:extLst>
      <p:ext uri="{BB962C8B-B14F-4D97-AF65-F5344CB8AC3E}">
        <p14:creationId xmlns:p14="http://schemas.microsoft.com/office/powerpoint/2010/main" val="419190478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3076" name="Rectangle 70">
            <a:extLst>
              <a:ext uri="{FF2B5EF4-FFF2-40B4-BE49-F238E27FC236}">
                <a16:creationId xmlns:a16="http://schemas.microsoft.com/office/drawing/2014/main" id="{1D868099-6145-4BC0-A5EA-74BEF1776B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eaLnBrk="1" fontAlgn="auto" hangingPunct="1">
              <a:spcBef>
                <a:spcPts val="0"/>
              </a:spcBef>
              <a:spcAft>
                <a:spcPts val="0"/>
              </a:spcAft>
            </a:pPr>
            <a:endParaRPr lang="en-US" sz="1350">
              <a:solidFill>
                <a:prstClr val="white"/>
              </a:solidFill>
              <a:latin typeface="Franklin Gothic Book" panose="020B0503020102020204"/>
            </a:endParaRPr>
          </a:p>
        </p:txBody>
      </p:sp>
      <p:sp>
        <p:nvSpPr>
          <p:cNvPr id="2" name="Title 1">
            <a:extLst>
              <a:ext uri="{FF2B5EF4-FFF2-40B4-BE49-F238E27FC236}">
                <a16:creationId xmlns:a16="http://schemas.microsoft.com/office/drawing/2014/main" id="{945E5504-118F-6E42-B262-1EDF617D9764}"/>
              </a:ext>
            </a:extLst>
          </p:cNvPr>
          <p:cNvSpPr>
            <a:spLocks noGrp="1"/>
          </p:cNvSpPr>
          <p:nvPr>
            <p:ph type="title"/>
          </p:nvPr>
        </p:nvSpPr>
        <p:spPr>
          <a:xfrm>
            <a:off x="6353568" y="1407462"/>
            <a:ext cx="2289779" cy="795613"/>
          </a:xfrm>
        </p:spPr>
        <p:txBody>
          <a:bodyPr anchor="b">
            <a:normAutofit/>
          </a:bodyPr>
          <a:lstStyle/>
          <a:p>
            <a:r>
              <a:rPr lang="en-US" sz="3000" b="1" dirty="0"/>
              <a:t>Methods</a:t>
            </a:r>
            <a:r>
              <a:rPr lang="en-US" sz="2400" b="1" dirty="0"/>
              <a:t> </a:t>
            </a:r>
          </a:p>
        </p:txBody>
      </p:sp>
      <p:pic>
        <p:nvPicPr>
          <p:cNvPr id="3074" name="Picture 2" descr="Baby vest measures talk between parent and child | CBC Radio">
            <a:extLst>
              <a:ext uri="{FF2B5EF4-FFF2-40B4-BE49-F238E27FC236}">
                <a16:creationId xmlns:a16="http://schemas.microsoft.com/office/drawing/2014/main" id="{A0AE0EB8-391F-2F47-9726-F0F647383B9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tretch/>
        </p:blipFill>
        <p:spPr bwMode="auto">
          <a:xfrm>
            <a:off x="414033" y="1805267"/>
            <a:ext cx="5280553" cy="2970311"/>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9BECB5B8-72D8-9F4F-9D66-0B1C8B51E387}"/>
              </a:ext>
            </a:extLst>
          </p:cNvPr>
          <p:cNvSpPr>
            <a:spLocks noGrp="1"/>
          </p:cNvSpPr>
          <p:nvPr>
            <p:ph idx="1"/>
          </p:nvPr>
        </p:nvSpPr>
        <p:spPr>
          <a:xfrm>
            <a:off x="6353567" y="2452334"/>
            <a:ext cx="2636376" cy="3422726"/>
          </a:xfrm>
        </p:spPr>
        <p:txBody>
          <a:bodyPr>
            <a:normAutofit/>
          </a:bodyPr>
          <a:lstStyle/>
          <a:p>
            <a:r>
              <a:rPr lang="en-US" sz="1950" dirty="0"/>
              <a:t>Vocalizations were recorded using individual </a:t>
            </a:r>
            <a:r>
              <a:rPr lang="en-US" sz="1950" b="1" dirty="0"/>
              <a:t>LENA recorders</a:t>
            </a:r>
          </a:p>
          <a:p>
            <a:r>
              <a:rPr lang="en-US" sz="1950" dirty="0"/>
              <a:t>Language abilities were assessed with the </a:t>
            </a:r>
            <a:r>
              <a:rPr lang="en-US" sz="1950" b="1" dirty="0"/>
              <a:t>Preschool Language Scales, Fifth Edition (PLS-5) </a:t>
            </a:r>
          </a:p>
          <a:p>
            <a:pPr marL="0" indent="0">
              <a:buNone/>
            </a:pPr>
            <a:endParaRPr lang="en-US" sz="1200" dirty="0"/>
          </a:p>
        </p:txBody>
      </p:sp>
      <p:sp>
        <p:nvSpPr>
          <p:cNvPr id="73" name="Freeform 6">
            <a:extLst>
              <a:ext uri="{FF2B5EF4-FFF2-40B4-BE49-F238E27FC236}">
                <a16:creationId xmlns:a16="http://schemas.microsoft.com/office/drawing/2014/main" id="{CC1026F7-DECB-49B4-A565-518BBA4454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5987576" y="1337310"/>
            <a:ext cx="1722021" cy="2756236"/>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en-US"/>
          </a:p>
        </p:txBody>
      </p:sp>
    </p:spTree>
    <p:extLst>
      <p:ext uri="{BB962C8B-B14F-4D97-AF65-F5344CB8AC3E}">
        <p14:creationId xmlns:p14="http://schemas.microsoft.com/office/powerpoint/2010/main" val="24033643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Chart, scatter chart&#10;&#10;Description automatically generated">
            <a:extLst>
              <a:ext uri="{FF2B5EF4-FFF2-40B4-BE49-F238E27FC236}">
                <a16:creationId xmlns:a16="http://schemas.microsoft.com/office/drawing/2014/main" id="{4183679D-AC73-4043-B015-018E34083543}"/>
              </a:ext>
            </a:extLst>
          </p:cNvPr>
          <p:cNvPicPr>
            <a:picLocks noGrp="1" noChangeAspect="1"/>
          </p:cNvPicPr>
          <p:nvPr>
            <p:ph idx="1"/>
          </p:nvPr>
        </p:nvPicPr>
        <p:blipFill rotWithShape="1">
          <a:blip r:embed="rId3"/>
          <a:srcRect b="30781"/>
          <a:stretch/>
        </p:blipFill>
        <p:spPr>
          <a:xfrm>
            <a:off x="1113299" y="991123"/>
            <a:ext cx="4330957" cy="4875755"/>
          </a:xfrm>
        </p:spPr>
      </p:pic>
      <p:sp>
        <p:nvSpPr>
          <p:cNvPr id="8" name="Rectangle 7">
            <a:extLst>
              <a:ext uri="{FF2B5EF4-FFF2-40B4-BE49-F238E27FC236}">
                <a16:creationId xmlns:a16="http://schemas.microsoft.com/office/drawing/2014/main" id="{995FE478-106D-4F46-9BF3-12E18AC22977}"/>
              </a:ext>
            </a:extLst>
          </p:cNvPr>
          <p:cNvSpPr/>
          <p:nvPr/>
        </p:nvSpPr>
        <p:spPr>
          <a:xfrm>
            <a:off x="5765731" y="2007371"/>
            <a:ext cx="3304142" cy="2354491"/>
          </a:xfrm>
          <a:prstGeom prst="rect">
            <a:avLst/>
          </a:prstGeom>
        </p:spPr>
        <p:txBody>
          <a:bodyPr wrap="square">
            <a:spAutoFit/>
          </a:bodyPr>
          <a:lstStyle/>
          <a:p>
            <a:pPr defTabSz="342900" eaLnBrk="1" fontAlgn="auto" hangingPunct="1">
              <a:spcBef>
                <a:spcPts val="0"/>
              </a:spcBef>
              <a:spcAft>
                <a:spcPts val="0"/>
              </a:spcAft>
            </a:pPr>
            <a:r>
              <a:rPr lang="en-US" sz="2100" dirty="0">
                <a:solidFill>
                  <a:prstClr val="black"/>
                </a:solidFill>
                <a:latin typeface="Franklin Gothic Book" panose="020B0503020102020204"/>
              </a:rPr>
              <a:t>Children exposed to more phonemically diverse vocalizations from teachers produced more phonemically diverse speech-related vocalizations themselves</a:t>
            </a:r>
          </a:p>
        </p:txBody>
      </p:sp>
      <p:sp>
        <p:nvSpPr>
          <p:cNvPr id="4" name="Title 1">
            <a:extLst>
              <a:ext uri="{FF2B5EF4-FFF2-40B4-BE49-F238E27FC236}">
                <a16:creationId xmlns:a16="http://schemas.microsoft.com/office/drawing/2014/main" id="{455A138D-7A2B-AF4E-8222-3D2D07321B62}"/>
              </a:ext>
            </a:extLst>
          </p:cNvPr>
          <p:cNvSpPr>
            <a:spLocks noGrp="1"/>
          </p:cNvSpPr>
          <p:nvPr>
            <p:ph type="title"/>
          </p:nvPr>
        </p:nvSpPr>
        <p:spPr>
          <a:xfrm>
            <a:off x="5765731" y="991122"/>
            <a:ext cx="2289779" cy="795613"/>
          </a:xfrm>
        </p:spPr>
        <p:txBody>
          <a:bodyPr anchor="b">
            <a:normAutofit/>
          </a:bodyPr>
          <a:lstStyle/>
          <a:p>
            <a:r>
              <a:rPr lang="en-US" sz="3600" b="1" dirty="0"/>
              <a:t>Results </a:t>
            </a:r>
          </a:p>
        </p:txBody>
      </p:sp>
    </p:spTree>
    <p:extLst>
      <p:ext uri="{BB962C8B-B14F-4D97-AF65-F5344CB8AC3E}">
        <p14:creationId xmlns:p14="http://schemas.microsoft.com/office/powerpoint/2010/main" val="368892477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A6EC888-B85F-410F-B430-06583E94B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571" y="857532"/>
            <a:ext cx="171450"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C8E50D4F-7A5A-4BF8-A5ED-67765D3AAC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eaLnBrk="1" fontAlgn="auto" hangingPunct="1">
              <a:spcBef>
                <a:spcPts val="0"/>
              </a:spcBef>
              <a:spcAft>
                <a:spcPts val="0"/>
              </a:spcAft>
            </a:pPr>
            <a:endParaRPr lang="en-US" sz="1350">
              <a:solidFill>
                <a:prstClr val="white"/>
              </a:solidFill>
              <a:latin typeface="Franklin Gothic Book" panose="020B0503020102020204"/>
            </a:endParaRPr>
          </a:p>
        </p:txBody>
      </p:sp>
      <p:sp>
        <p:nvSpPr>
          <p:cNvPr id="14" name="Rectangle 13">
            <a:extLst>
              <a:ext uri="{FF2B5EF4-FFF2-40B4-BE49-F238E27FC236}">
                <a16:creationId xmlns:a16="http://schemas.microsoft.com/office/drawing/2014/main" id="{1A2BA875-DA32-4243-91A6-470E0A0A4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1217295"/>
            <a:ext cx="8428482" cy="442341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eaLnBrk="1" fontAlgn="auto" hangingPunct="1">
              <a:spcBef>
                <a:spcPts val="0"/>
              </a:spcBef>
              <a:spcAft>
                <a:spcPts val="0"/>
              </a:spcAft>
            </a:pPr>
            <a:endParaRPr lang="en-US" sz="1350">
              <a:solidFill>
                <a:prstClr val="white"/>
              </a:solidFill>
              <a:latin typeface="Franklin Gothic Book" panose="020B0503020102020204"/>
            </a:endParaRPr>
          </a:p>
        </p:txBody>
      </p:sp>
      <p:pic>
        <p:nvPicPr>
          <p:cNvPr id="5" name="Content Placeholder 4" descr="Chart, diagram&#10;&#10;Description automatically generated">
            <a:extLst>
              <a:ext uri="{FF2B5EF4-FFF2-40B4-BE49-F238E27FC236}">
                <a16:creationId xmlns:a16="http://schemas.microsoft.com/office/drawing/2014/main" id="{EE77DFEC-9177-2A4D-A109-7E4DD199395A}"/>
              </a:ext>
            </a:extLst>
          </p:cNvPr>
          <p:cNvPicPr>
            <a:picLocks noGrp="1" noChangeAspect="1"/>
          </p:cNvPicPr>
          <p:nvPr>
            <p:ph idx="1"/>
          </p:nvPr>
        </p:nvPicPr>
        <p:blipFill rotWithShape="1">
          <a:blip r:embed="rId3"/>
          <a:srcRect t="2641" r="2186" b="18521"/>
          <a:stretch/>
        </p:blipFill>
        <p:spPr>
          <a:xfrm>
            <a:off x="357759" y="1239570"/>
            <a:ext cx="8305370" cy="3347079"/>
          </a:xfrm>
          <a:prstGeom prst="rect">
            <a:avLst/>
          </a:prstGeom>
        </p:spPr>
      </p:pic>
      <p:sp>
        <p:nvSpPr>
          <p:cNvPr id="2" name="Rectangle 1">
            <a:extLst>
              <a:ext uri="{FF2B5EF4-FFF2-40B4-BE49-F238E27FC236}">
                <a16:creationId xmlns:a16="http://schemas.microsoft.com/office/drawing/2014/main" id="{38F602C4-A1B5-B743-87E9-3054684070F5}"/>
              </a:ext>
            </a:extLst>
          </p:cNvPr>
          <p:cNvSpPr/>
          <p:nvPr/>
        </p:nvSpPr>
        <p:spPr>
          <a:xfrm>
            <a:off x="357759" y="4946412"/>
            <a:ext cx="8613979" cy="600164"/>
          </a:xfrm>
          <a:prstGeom prst="rect">
            <a:avLst/>
          </a:prstGeom>
        </p:spPr>
        <p:txBody>
          <a:bodyPr wrap="square">
            <a:spAutoFit/>
          </a:bodyPr>
          <a:lstStyle/>
          <a:p>
            <a:pPr defTabSz="342900" eaLnBrk="1" fontAlgn="auto" hangingPunct="1">
              <a:spcBef>
                <a:spcPts val="0"/>
              </a:spcBef>
              <a:spcAft>
                <a:spcPts val="0"/>
              </a:spcAft>
            </a:pPr>
            <a:r>
              <a:rPr lang="en-US" sz="1650" dirty="0">
                <a:solidFill>
                  <a:prstClr val="black"/>
                </a:solidFill>
                <a:latin typeface="Franklin Gothic Book" panose="020B0503020102020204"/>
              </a:rPr>
              <a:t>Kids who produced more phonemically diverse speech-related vocalizations had higher receptive (</a:t>
            </a:r>
            <a:r>
              <a:rPr lang="en-US" sz="1650" b="1" dirty="0">
                <a:solidFill>
                  <a:prstClr val="black"/>
                </a:solidFill>
                <a:latin typeface="Franklin Gothic Book" panose="020B0503020102020204"/>
              </a:rPr>
              <a:t>Figure 2a</a:t>
            </a:r>
            <a:r>
              <a:rPr lang="en-US" sz="1650" dirty="0">
                <a:solidFill>
                  <a:prstClr val="black"/>
                </a:solidFill>
                <a:latin typeface="Franklin Gothic Book" panose="020B0503020102020204"/>
              </a:rPr>
              <a:t>) and expressive language abilities (</a:t>
            </a:r>
            <a:r>
              <a:rPr lang="en-US" sz="1650" b="1" dirty="0">
                <a:solidFill>
                  <a:prstClr val="black"/>
                </a:solidFill>
                <a:latin typeface="Franklin Gothic Book" panose="020B0503020102020204"/>
              </a:rPr>
              <a:t>Figure 2b</a:t>
            </a:r>
            <a:r>
              <a:rPr lang="en-US" sz="1650" dirty="0">
                <a:solidFill>
                  <a:prstClr val="black"/>
                </a:solidFill>
                <a:latin typeface="Franklin Gothic Book" panose="020B0503020102020204"/>
              </a:rPr>
              <a:t>) at the end of the school year. </a:t>
            </a:r>
          </a:p>
        </p:txBody>
      </p:sp>
    </p:spTree>
    <p:extLst>
      <p:ext uri="{BB962C8B-B14F-4D97-AF65-F5344CB8AC3E}">
        <p14:creationId xmlns:p14="http://schemas.microsoft.com/office/powerpoint/2010/main" val="319690777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97D4F-DD77-7F48-9D90-4D80C06B01E5}"/>
              </a:ext>
            </a:extLst>
          </p:cNvPr>
          <p:cNvSpPr>
            <a:spLocks noGrp="1"/>
          </p:cNvSpPr>
          <p:nvPr>
            <p:ph type="title"/>
          </p:nvPr>
        </p:nvSpPr>
        <p:spPr/>
        <p:txBody>
          <a:bodyPr/>
          <a:lstStyle/>
          <a:p>
            <a:r>
              <a:rPr lang="en-US" b="1" dirty="0"/>
              <a:t>Results </a:t>
            </a:r>
          </a:p>
        </p:txBody>
      </p:sp>
      <p:graphicFrame>
        <p:nvGraphicFramePr>
          <p:cNvPr id="4" name="Content Placeholder 3">
            <a:extLst>
              <a:ext uri="{FF2B5EF4-FFF2-40B4-BE49-F238E27FC236}">
                <a16:creationId xmlns:a16="http://schemas.microsoft.com/office/drawing/2014/main" id="{1FC18C65-4F79-EC45-BEF6-69029BE2B7CD}"/>
              </a:ext>
            </a:extLst>
          </p:cNvPr>
          <p:cNvGraphicFramePr>
            <a:graphicFrameLocks noGrp="1"/>
          </p:cNvGraphicFramePr>
          <p:nvPr>
            <p:ph idx="1"/>
          </p:nvPr>
        </p:nvGraphicFramePr>
        <p:xfrm>
          <a:off x="1349237" y="2154307"/>
          <a:ext cx="7200900" cy="32086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9034148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7D971-ED48-DD49-B4D2-4CDD1E5C00B7}"/>
              </a:ext>
            </a:extLst>
          </p:cNvPr>
          <p:cNvSpPr>
            <a:spLocks noGrp="1"/>
          </p:cNvSpPr>
          <p:nvPr>
            <p:ph type="title"/>
          </p:nvPr>
        </p:nvSpPr>
        <p:spPr>
          <a:xfrm>
            <a:off x="1066800" y="1266825"/>
            <a:ext cx="7200900" cy="666750"/>
          </a:xfrm>
        </p:spPr>
        <p:txBody>
          <a:bodyPr/>
          <a:lstStyle/>
          <a:p>
            <a:r>
              <a:rPr lang="en-US" b="1" dirty="0"/>
              <a:t>Main Takeaway </a:t>
            </a:r>
          </a:p>
        </p:txBody>
      </p:sp>
      <p:graphicFrame>
        <p:nvGraphicFramePr>
          <p:cNvPr id="5" name="Content Placeholder 4">
            <a:extLst>
              <a:ext uri="{FF2B5EF4-FFF2-40B4-BE49-F238E27FC236}">
                <a16:creationId xmlns:a16="http://schemas.microsoft.com/office/drawing/2014/main" id="{1F9AF56E-07FF-AB40-B7C0-44BB6C60862C}"/>
              </a:ext>
            </a:extLst>
          </p:cNvPr>
          <p:cNvGraphicFramePr>
            <a:graphicFrameLocks noGrp="1"/>
          </p:cNvGraphicFramePr>
          <p:nvPr>
            <p:ph idx="1"/>
          </p:nvPr>
        </p:nvGraphicFramePr>
        <p:xfrm>
          <a:off x="730527" y="1811407"/>
          <a:ext cx="8413474" cy="36526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9624894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3EE28-7D6F-E148-8DEF-4E1D78D958BB}"/>
              </a:ext>
            </a:extLst>
          </p:cNvPr>
          <p:cNvSpPr>
            <a:spLocks noGrp="1"/>
          </p:cNvSpPr>
          <p:nvPr>
            <p:ph type="title"/>
          </p:nvPr>
        </p:nvSpPr>
        <p:spPr>
          <a:xfrm>
            <a:off x="1311089" y="2662518"/>
            <a:ext cx="7200900" cy="1114425"/>
          </a:xfrm>
        </p:spPr>
        <p:txBody>
          <a:bodyPr>
            <a:normAutofit/>
          </a:bodyPr>
          <a:lstStyle/>
          <a:p>
            <a:r>
              <a:rPr lang="en-US" sz="6000" dirty="0"/>
              <a:t>Discussion Questions </a:t>
            </a:r>
          </a:p>
        </p:txBody>
      </p:sp>
    </p:spTree>
    <p:extLst>
      <p:ext uri="{BB962C8B-B14F-4D97-AF65-F5344CB8AC3E}">
        <p14:creationId xmlns:p14="http://schemas.microsoft.com/office/powerpoint/2010/main" val="53818219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5"/>
          <p:cNvSpPr>
            <a:spLocks noGrp="1"/>
          </p:cNvSpPr>
          <p:nvPr>
            <p:ph type="sldNum" sz="quarter" idx="12"/>
          </p:nvPr>
        </p:nvSpPr>
        <p:spPr/>
        <p:txBody>
          <a:bodyPr/>
          <a:lstStyle/>
          <a:p>
            <a:pPr>
              <a:defRPr/>
            </a:pPr>
            <a:fld id="{4C5E9942-992A-4BEE-8C77-B2EC8AFD10EA}" type="slidenum">
              <a:rPr lang="en-US" smtClean="0"/>
              <a:pPr>
                <a:defRPr/>
              </a:pPr>
              <a:t>88</a:t>
            </a:fld>
            <a:endParaRPr lang="en-US"/>
          </a:p>
        </p:txBody>
      </p:sp>
      <p:sp>
        <p:nvSpPr>
          <p:cNvPr id="24579" name="Rectangle 2"/>
          <p:cNvSpPr>
            <a:spLocks noGrp="1" noChangeArrowheads="1"/>
          </p:cNvSpPr>
          <p:nvPr>
            <p:ph type="title"/>
          </p:nvPr>
        </p:nvSpPr>
        <p:spPr/>
        <p:txBody>
          <a:bodyPr/>
          <a:lstStyle/>
          <a:p>
            <a:r>
              <a:rPr lang="en-US" altLang="en-US"/>
              <a:t>First word definitions</a:t>
            </a:r>
          </a:p>
        </p:txBody>
      </p:sp>
      <p:sp>
        <p:nvSpPr>
          <p:cNvPr id="24580" name="Rectangle 3"/>
          <p:cNvSpPr>
            <a:spLocks noGrp="1" noChangeArrowheads="1"/>
          </p:cNvSpPr>
          <p:nvPr>
            <p:ph type="body" idx="1"/>
          </p:nvPr>
        </p:nvSpPr>
        <p:spPr/>
        <p:txBody>
          <a:bodyPr/>
          <a:lstStyle/>
          <a:p>
            <a:r>
              <a:rPr lang="en-US" altLang="en-US"/>
              <a:t>Function</a:t>
            </a:r>
          </a:p>
          <a:p>
            <a:pPr lvl="1"/>
            <a:r>
              <a:rPr lang="en-US" altLang="en-US"/>
              <a:t>They are first words because they refer</a:t>
            </a:r>
          </a:p>
          <a:p>
            <a:pPr lvl="1"/>
            <a:r>
              <a:rPr lang="en-US" altLang="en-US"/>
              <a:t>Arbitrary sound is paired with an object</a:t>
            </a:r>
          </a:p>
          <a:p>
            <a:pPr lvl="1"/>
            <a:r>
              <a:rPr lang="en-US" altLang="en-US"/>
              <a:t>Often but not always nouns in the environment</a:t>
            </a:r>
          </a:p>
          <a:p>
            <a:endParaRPr lang="en-US" altLang="en-US"/>
          </a:p>
        </p:txBody>
      </p:sp>
    </p:spTree>
    <p:extLst>
      <p:ext uri="{BB962C8B-B14F-4D97-AF65-F5344CB8AC3E}">
        <p14:creationId xmlns:p14="http://schemas.microsoft.com/office/powerpoint/2010/main" val="12031550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8" name="Rectangle 2"/>
          <p:cNvSpPr>
            <a:spLocks noGrp="1" noChangeArrowheads="1"/>
          </p:cNvSpPr>
          <p:nvPr>
            <p:ph type="title"/>
          </p:nvPr>
        </p:nvSpPr>
        <p:spPr/>
        <p:txBody>
          <a:bodyPr/>
          <a:lstStyle/>
          <a:p>
            <a:r>
              <a:rPr lang="en-US" dirty="0">
                <a:sym typeface="Wingdings" pitchFamily="2" charset="2"/>
              </a:rPr>
              <a:t>First word learning</a:t>
            </a:r>
          </a:p>
        </p:txBody>
      </p:sp>
      <p:sp>
        <p:nvSpPr>
          <p:cNvPr id="413699" name="Rectangle 3"/>
          <p:cNvSpPr>
            <a:spLocks noGrp="1" noChangeArrowheads="1"/>
          </p:cNvSpPr>
          <p:nvPr>
            <p:ph type="body" idx="4294967295"/>
          </p:nvPr>
        </p:nvSpPr>
        <p:spPr>
          <a:xfrm>
            <a:off x="457200" y="1646237"/>
            <a:ext cx="8229600" cy="4526280"/>
          </a:xfrm>
          <a:prstGeom prst="rect">
            <a:avLst/>
          </a:prstGeom>
        </p:spPr>
        <p:txBody>
          <a:bodyPr/>
          <a:lstStyle/>
          <a:p>
            <a:pPr lvl="1"/>
            <a:r>
              <a:rPr lang="en-US" dirty="0">
                <a:sym typeface="Wingdings" pitchFamily="2" charset="2"/>
              </a:rPr>
              <a:t>Comprehension &gt; Production</a:t>
            </a:r>
          </a:p>
          <a:p>
            <a:pPr lvl="2"/>
            <a:r>
              <a:rPr lang="en-US" dirty="0">
                <a:sym typeface="Wingdings" pitchFamily="2" charset="2"/>
              </a:rPr>
              <a:t>Perhaps less in ASD</a:t>
            </a:r>
          </a:p>
          <a:p>
            <a:pPr lvl="1"/>
            <a:r>
              <a:rPr lang="en-US" dirty="0">
                <a:sym typeface="Wingdings" pitchFamily="2" charset="2"/>
              </a:rPr>
              <a:t>Production lags behind perception</a:t>
            </a:r>
          </a:p>
          <a:p>
            <a:pPr lvl="2"/>
            <a:r>
              <a:rPr lang="en-US" dirty="0">
                <a:sym typeface="Wingdings" pitchFamily="2" charset="2"/>
              </a:rPr>
              <a:t>Words as simplifications of adult forms (sip vs. ship)</a:t>
            </a:r>
          </a:p>
          <a:p>
            <a:pPr lvl="3"/>
            <a:r>
              <a:rPr lang="en-US" dirty="0">
                <a:sym typeface="Wingdings" pitchFamily="2" charset="2"/>
              </a:rPr>
              <a:t>Drop unstressed syllables, repeat consonants</a:t>
            </a:r>
          </a:p>
        </p:txBody>
      </p:sp>
    </p:spTree>
    <p:extLst>
      <p:ext uri="{BB962C8B-B14F-4D97-AF65-F5344CB8AC3E}">
        <p14:creationId xmlns:p14="http://schemas.microsoft.com/office/powerpoint/2010/main" val="190346929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6" name="Rectangle 2"/>
          <p:cNvSpPr>
            <a:spLocks noGrp="1" noChangeArrowheads="1"/>
          </p:cNvSpPr>
          <p:nvPr>
            <p:ph type="title"/>
          </p:nvPr>
        </p:nvSpPr>
        <p:spPr/>
        <p:txBody>
          <a:bodyPr/>
          <a:lstStyle/>
          <a:p>
            <a:pPr algn="ctr"/>
            <a:r>
              <a:rPr lang="en-US" dirty="0">
                <a:sym typeface="Wingdings" pitchFamily="2" charset="2"/>
              </a:rPr>
              <a:t>Word learning</a:t>
            </a:r>
            <a:endParaRPr lang="en-US" dirty="0"/>
          </a:p>
        </p:txBody>
      </p:sp>
      <p:sp>
        <p:nvSpPr>
          <p:cNvPr id="415747" name="Rectangle 3"/>
          <p:cNvSpPr>
            <a:spLocks noGrp="1" noChangeArrowheads="1"/>
          </p:cNvSpPr>
          <p:nvPr>
            <p:ph type="body" idx="4294967295"/>
          </p:nvPr>
        </p:nvSpPr>
        <p:spPr>
          <a:xfrm>
            <a:off x="457200" y="1646237"/>
            <a:ext cx="8229600" cy="4526280"/>
          </a:xfrm>
          <a:prstGeom prst="rect">
            <a:avLst/>
          </a:prstGeom>
        </p:spPr>
        <p:txBody>
          <a:bodyPr/>
          <a:lstStyle/>
          <a:p>
            <a:pPr lvl="1"/>
            <a:r>
              <a:rPr lang="en-US" dirty="0">
                <a:sym typeface="Wingdings" pitchFamily="2" charset="2"/>
              </a:rPr>
              <a:t>Word learning is contextually-situated</a:t>
            </a:r>
          </a:p>
          <a:p>
            <a:pPr lvl="2"/>
            <a:r>
              <a:rPr lang="en-US" dirty="0">
                <a:sym typeface="Wingdings" pitchFamily="2" charset="2"/>
              </a:rPr>
              <a:t>Socially-mediated cues</a:t>
            </a:r>
          </a:p>
          <a:p>
            <a:pPr lvl="3"/>
            <a:r>
              <a:rPr lang="en-US" dirty="0">
                <a:sym typeface="Wingdings" pitchFamily="2" charset="2"/>
              </a:rPr>
              <a:t>Meaning conveyed through </a:t>
            </a:r>
            <a:r>
              <a:rPr lang="en-US" dirty="0" err="1">
                <a:sym typeface="Wingdings" pitchFamily="2" charset="2"/>
              </a:rPr>
              <a:t>attentional</a:t>
            </a:r>
            <a:r>
              <a:rPr lang="en-US" dirty="0">
                <a:sym typeface="Wingdings" pitchFamily="2" charset="2"/>
              </a:rPr>
              <a:t>, gestural, &amp; postural cues from others</a:t>
            </a:r>
          </a:p>
          <a:p>
            <a:pPr lvl="3"/>
            <a:r>
              <a:rPr lang="en-US" dirty="0">
                <a:sym typeface="Wingdings" pitchFamily="2" charset="2"/>
              </a:rPr>
              <a:t>Autism associated with failure to pick up on gestural and intentional cues</a:t>
            </a:r>
          </a:p>
          <a:p>
            <a:pPr lvl="4">
              <a:buFont typeface="Wingdings" pitchFamily="2" charset="2"/>
              <a:buNone/>
            </a:pPr>
            <a:endParaRPr lang="en-US" dirty="0">
              <a:sym typeface="Wingdings" pitchFamily="2" charset="2"/>
            </a:endParaRPr>
          </a:p>
          <a:p>
            <a:pPr lvl="1"/>
            <a:endParaRPr lang="en-US" dirty="0">
              <a:sym typeface="Wingdings" pitchFamily="2" charset="2"/>
            </a:endParaRPr>
          </a:p>
        </p:txBody>
      </p:sp>
      <p:graphicFrame>
        <p:nvGraphicFramePr>
          <p:cNvPr id="4" name="Object 6"/>
          <p:cNvGraphicFramePr>
            <a:graphicFrameLocks noGrp="1"/>
          </p:cNvGraphicFramePr>
          <p:nvPr>
            <p:ph sz="half" idx="4294967295"/>
          </p:nvPr>
        </p:nvGraphicFramePr>
        <p:xfrm>
          <a:off x="4953000" y="3627438"/>
          <a:ext cx="4038600" cy="3078162"/>
        </p:xfrm>
        <a:graphic>
          <a:graphicData uri="http://schemas.openxmlformats.org/presentationml/2006/ole">
            <mc:AlternateContent xmlns:mc="http://schemas.openxmlformats.org/markup-compatibility/2006">
              <mc:Choice xmlns:v="urn:schemas-microsoft-com:vml" Requires="v">
                <p:oleObj name="Clip" r:id="rId3" imgW="17828571" imgH="13590476" progId="">
                  <p:embed/>
                </p:oleObj>
              </mc:Choice>
              <mc:Fallback>
                <p:oleObj name="Clip" r:id="rId3" imgW="17828571" imgH="13590476" progId="">
                  <p:embed/>
                  <p:pic>
                    <p:nvPicPr>
                      <p:cNvPr id="0" name=""/>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3627438"/>
                        <a:ext cx="4038600" cy="3078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5" name="Group 4"/>
          <p:cNvGrpSpPr/>
          <p:nvPr/>
        </p:nvGrpSpPr>
        <p:grpSpPr>
          <a:xfrm>
            <a:off x="1066800" y="4114800"/>
            <a:ext cx="3352800" cy="2362200"/>
            <a:chOff x="671513" y="3257550"/>
            <a:chExt cx="3900487" cy="3524250"/>
          </a:xfrm>
        </p:grpSpPr>
        <p:pic>
          <p:nvPicPr>
            <p:cNvPr id="6" name="Picture 4"/>
            <p:cNvPicPr>
              <a:picLocks noChangeAspect="1" noChangeArrowheads="1"/>
            </p:cNvPicPr>
            <p:nvPr/>
          </p:nvPicPr>
          <p:blipFill>
            <a:blip r:embed="rId5" cstate="print"/>
            <a:srcRect/>
            <a:stretch>
              <a:fillRect/>
            </a:stretch>
          </p:blipFill>
          <p:spPr bwMode="auto">
            <a:xfrm>
              <a:off x="671513" y="3257550"/>
              <a:ext cx="3900487" cy="3524250"/>
            </a:xfrm>
            <a:prstGeom prst="rect">
              <a:avLst/>
            </a:prstGeom>
            <a:noFill/>
            <a:ln w="9525">
              <a:noFill/>
              <a:miter lim="800000"/>
              <a:headEnd/>
              <a:tailEnd/>
            </a:ln>
            <a:effectLst/>
          </p:spPr>
        </p:pic>
        <p:sp>
          <p:nvSpPr>
            <p:cNvPr id="7" name="AutoShape 5"/>
            <p:cNvSpPr>
              <a:spLocks noChangeArrowheads="1"/>
            </p:cNvSpPr>
            <p:nvPr/>
          </p:nvSpPr>
          <p:spPr bwMode="auto">
            <a:xfrm rot="8633084">
              <a:off x="1722803" y="4740219"/>
              <a:ext cx="1217700" cy="1425227"/>
            </a:xfrm>
            <a:prstGeom prst="wedgeRectCallout">
              <a:avLst>
                <a:gd name="adj1" fmla="val -36977"/>
                <a:gd name="adj2" fmla="val 99704"/>
              </a:avLst>
            </a:prstGeom>
            <a:solidFill>
              <a:schemeClr val="accent1"/>
            </a:solidFill>
            <a:ln w="9525">
              <a:solidFill>
                <a:schemeClr val="tx1"/>
              </a:solidFill>
              <a:miter lim="800000"/>
              <a:headEnd/>
              <a:tailEnd/>
            </a:ln>
            <a:effectLst/>
          </p:spPr>
          <p:txBody>
            <a:bodyPr vert="vert270" anchor="b" anchorCtr="0"/>
            <a:lstStyle/>
            <a:p>
              <a:pPr algn="ctr"/>
              <a:r>
                <a:rPr lang="en-US" sz="1600" dirty="0"/>
                <a:t>What a beautiful fish</a:t>
              </a:r>
            </a:p>
          </p:txBody>
        </p:sp>
      </p:grpSp>
    </p:spTree>
    <p:extLst>
      <p:ext uri="{BB962C8B-B14F-4D97-AF65-F5344CB8AC3E}">
        <p14:creationId xmlns:p14="http://schemas.microsoft.com/office/powerpoint/2010/main" val="253606529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endParaRPr lang="en-US" altLang="en-US"/>
          </a:p>
        </p:txBody>
      </p:sp>
      <p:sp>
        <p:nvSpPr>
          <p:cNvPr id="37891" name="Slide Number Placeholder 3"/>
          <p:cNvSpPr>
            <a:spLocks noGrp="1"/>
          </p:cNvSpPr>
          <p:nvPr>
            <p:ph type="sldNum" sz="quarter" idx="12"/>
          </p:nvPr>
        </p:nvSpPr>
        <p:spPr/>
        <p:txBody>
          <a:bodyPr/>
          <a:lstStyle/>
          <a:p>
            <a:pPr>
              <a:defRPr/>
            </a:pPr>
            <a:fld id="{1ABE67DB-3697-4DD0-82A2-389468545676}" type="slidenum">
              <a:rPr lang="en-US" smtClean="0"/>
              <a:pPr>
                <a:defRPr/>
              </a:pPr>
              <a:t>91</a:t>
            </a:fld>
            <a:endParaRPr lang="en-US"/>
          </a:p>
        </p:txBody>
      </p:sp>
      <p:pic>
        <p:nvPicPr>
          <p:cNvPr id="2867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9193" r="18239" b="2438"/>
          <a:stretch>
            <a:fillRect/>
          </a:stretch>
        </p:blipFill>
        <p:spPr>
          <a:xfrm>
            <a:off x="0" y="0"/>
            <a:ext cx="9144000" cy="6897688"/>
          </a:xfrm>
        </p:spPr>
      </p:pic>
      <p:pic>
        <p:nvPicPr>
          <p:cNvPr id="28677" name="Picture 2"/>
          <p:cNvPicPr>
            <a:picLocks noChangeAspect="1" noChangeArrowheads="1"/>
          </p:cNvPicPr>
          <p:nvPr/>
        </p:nvPicPr>
        <p:blipFill>
          <a:blip r:embed="rId3">
            <a:extLst>
              <a:ext uri="{28A0092B-C50C-407E-A947-70E740481C1C}">
                <a14:useLocalDpi xmlns:a14="http://schemas.microsoft.com/office/drawing/2010/main" val="0"/>
              </a:ext>
            </a:extLst>
          </a:blip>
          <a:srcRect r="83476" b="93889"/>
          <a:stretch>
            <a:fillRect/>
          </a:stretch>
        </p:blipFill>
        <p:spPr bwMode="auto">
          <a:xfrm>
            <a:off x="0" y="0"/>
            <a:ext cx="1717675" cy="38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8678" name="Group 2"/>
          <p:cNvGrpSpPr>
            <a:grpSpLocks/>
          </p:cNvGrpSpPr>
          <p:nvPr/>
        </p:nvGrpSpPr>
        <p:grpSpPr bwMode="auto">
          <a:xfrm>
            <a:off x="0" y="4175125"/>
            <a:ext cx="9144000" cy="2682875"/>
            <a:chOff x="0" y="4174575"/>
            <a:chExt cx="9144000" cy="2683425"/>
          </a:xfrm>
        </p:grpSpPr>
        <p:pic>
          <p:nvPicPr>
            <p:cNvPr id="2867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174575"/>
              <a:ext cx="9144000" cy="268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0" name="Rectangle 1"/>
            <p:cNvSpPr>
              <a:spLocks noChangeArrowheads="1"/>
            </p:cNvSpPr>
            <p:nvPr/>
          </p:nvSpPr>
          <p:spPr bwMode="auto">
            <a:xfrm>
              <a:off x="76200" y="5181600"/>
              <a:ext cx="8839200" cy="334687"/>
            </a:xfrm>
            <a:prstGeom prst="rect">
              <a:avLst/>
            </a:prstGeom>
            <a:solidFill>
              <a:schemeClr val="accent1">
                <a:alpha val="21176"/>
              </a:schemeClr>
            </a:solidFill>
            <a:ln w="9525" algn="ctr">
              <a:solidFill>
                <a:schemeClr val="tx1"/>
              </a:solidFill>
              <a:round/>
              <a:headEnd/>
              <a:tailEnd/>
            </a:ln>
          </p:spPr>
          <p:txBody>
            <a:bodyPr/>
            <a:lstStyle>
              <a:lvl1pPr eaLnBrk="0" hangingPunct="0">
                <a:defRPr sz="3200">
                  <a:solidFill>
                    <a:schemeClr val="tx1"/>
                  </a:solidFill>
                  <a:latin typeface="Times New Roman" pitchFamily="18" charset="0"/>
                  <a:cs typeface="Arial" pitchFamily="34" charset="0"/>
                </a:defRPr>
              </a:lvl1pPr>
              <a:lvl2pPr marL="742950" indent="-285750" eaLnBrk="0" hangingPunct="0">
                <a:defRPr sz="3200">
                  <a:solidFill>
                    <a:schemeClr val="tx1"/>
                  </a:solidFill>
                  <a:latin typeface="Times New Roman" pitchFamily="18" charset="0"/>
                  <a:cs typeface="Arial" pitchFamily="34" charset="0"/>
                </a:defRPr>
              </a:lvl2pPr>
              <a:lvl3pPr marL="1143000" indent="-228600" eaLnBrk="0" hangingPunct="0">
                <a:defRPr sz="3200">
                  <a:solidFill>
                    <a:schemeClr val="tx1"/>
                  </a:solidFill>
                  <a:latin typeface="Times New Roman" pitchFamily="18" charset="0"/>
                  <a:cs typeface="Arial" pitchFamily="34" charset="0"/>
                </a:defRPr>
              </a:lvl3pPr>
              <a:lvl4pPr marL="1600200" indent="-228600" eaLnBrk="0" hangingPunct="0">
                <a:defRPr sz="3200">
                  <a:solidFill>
                    <a:schemeClr val="tx1"/>
                  </a:solidFill>
                  <a:latin typeface="Times New Roman" pitchFamily="18" charset="0"/>
                  <a:cs typeface="Arial" pitchFamily="34" charset="0"/>
                </a:defRPr>
              </a:lvl4pPr>
              <a:lvl5pPr marL="2057400" indent="-228600" eaLnBrk="0" hangingPunct="0">
                <a:defRPr sz="32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pitchFamily="34" charset="0"/>
                </a:defRPr>
              </a:lvl9pPr>
            </a:lstStyle>
            <a:p>
              <a:endParaRPr lang="en-US" altLang="en-US"/>
            </a:p>
          </p:txBody>
        </p:sp>
      </p:grpSp>
    </p:spTree>
    <p:extLst>
      <p:ext uri="{BB962C8B-B14F-4D97-AF65-F5344CB8AC3E}">
        <p14:creationId xmlns:p14="http://schemas.microsoft.com/office/powerpoint/2010/main" val="113349669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normAutofit fontScale="90000"/>
          </a:bodyPr>
          <a:lstStyle/>
          <a:p>
            <a:pPr algn="ctr"/>
            <a:r>
              <a:rPr lang="en-US" altLang="en-US" dirty="0"/>
              <a:t>Cross-cultural differences in first words</a:t>
            </a:r>
          </a:p>
        </p:txBody>
      </p:sp>
      <p:sp>
        <p:nvSpPr>
          <p:cNvPr id="38915" name="Slide Number Placeholder 3"/>
          <p:cNvSpPr>
            <a:spLocks noGrp="1"/>
          </p:cNvSpPr>
          <p:nvPr>
            <p:ph type="sldNum" sz="quarter" idx="12"/>
          </p:nvPr>
        </p:nvSpPr>
        <p:spPr/>
        <p:txBody>
          <a:bodyPr/>
          <a:lstStyle/>
          <a:p>
            <a:pPr>
              <a:defRPr/>
            </a:pPr>
            <a:fld id="{C17D9BBA-54D7-4FCB-B3A6-5EFD56EA1E92}" type="slidenum">
              <a:rPr lang="en-US" smtClean="0"/>
              <a:pPr>
                <a:defRPr/>
              </a:pPr>
              <a:t>92</a:t>
            </a:fld>
            <a:endParaRPr lang="en-US"/>
          </a:p>
        </p:txBody>
      </p:sp>
      <p:pic>
        <p:nvPicPr>
          <p:cNvPr id="2970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7239000"/>
            <a:ext cx="8985250" cy="263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1" name="Picture 3"/>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5862" y="1449558"/>
            <a:ext cx="4920469" cy="3562057"/>
          </a:xfrm>
        </p:spPr>
      </p:pic>
      <p:pic>
        <p:nvPicPr>
          <p:cNvPr id="29702"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42410" y="3200399"/>
            <a:ext cx="5101590" cy="36224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9193" r="18239" b="53655"/>
          <a:stretch/>
        </p:blipFill>
        <p:spPr>
          <a:xfrm>
            <a:off x="304800" y="5316415"/>
            <a:ext cx="3189767" cy="1143000"/>
          </a:xfrm>
          <a:prstGeom prst="rect">
            <a:avLst/>
          </a:prstGeom>
        </p:spPr>
      </p:pic>
    </p:spTree>
    <p:extLst>
      <p:ext uri="{BB962C8B-B14F-4D97-AF65-F5344CB8AC3E}">
        <p14:creationId xmlns:p14="http://schemas.microsoft.com/office/powerpoint/2010/main" val="37805589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normAutofit fontScale="90000"/>
          </a:bodyPr>
          <a:lstStyle/>
          <a:p>
            <a:r>
              <a:rPr lang="en-US" altLang="en-US" dirty="0"/>
              <a:t>Statistical learning: Learning  patterns in the world</a:t>
            </a:r>
          </a:p>
        </p:txBody>
      </p:sp>
      <p:sp>
        <p:nvSpPr>
          <p:cNvPr id="47107" name="Slide Number Placeholder 3"/>
          <p:cNvSpPr>
            <a:spLocks noGrp="1"/>
          </p:cNvSpPr>
          <p:nvPr>
            <p:ph type="sldNum" sz="quarter" idx="12"/>
          </p:nvPr>
        </p:nvSpPr>
        <p:spPr/>
        <p:txBody>
          <a:bodyPr/>
          <a:lstStyle/>
          <a:p>
            <a:pPr>
              <a:defRPr/>
            </a:pPr>
            <a:fld id="{D7DF5E41-3D52-451D-B9FA-9309C2985DD8}" type="slidenum">
              <a:rPr lang="en-US" smtClean="0"/>
              <a:pPr>
                <a:defRPr/>
              </a:pPr>
              <a:t>93</a:t>
            </a:fld>
            <a:endParaRPr lang="en-US"/>
          </a:p>
        </p:txBody>
      </p:sp>
      <p:pic>
        <p:nvPicPr>
          <p:cNvPr id="5018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r="3809"/>
          <a:stretch>
            <a:fillRect/>
          </a:stretch>
        </p:blipFill>
        <p:spPr>
          <a:xfrm>
            <a:off x="0" y="1600200"/>
            <a:ext cx="9144000" cy="4778375"/>
          </a:xfrm>
        </p:spPr>
      </p:pic>
    </p:spTree>
    <p:extLst>
      <p:ext uri="{BB962C8B-B14F-4D97-AF65-F5344CB8AC3E}">
        <p14:creationId xmlns:p14="http://schemas.microsoft.com/office/powerpoint/2010/main" val="75141104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normAutofit fontScale="90000"/>
          </a:bodyPr>
          <a:lstStyle/>
          <a:p>
            <a:r>
              <a:rPr lang="en-US" altLang="en-US" dirty="0"/>
              <a:t>Statistical learning: Learning  patterns in the words</a:t>
            </a:r>
          </a:p>
        </p:txBody>
      </p:sp>
      <p:sp>
        <p:nvSpPr>
          <p:cNvPr id="47107" name="Slide Number Placeholder 3"/>
          <p:cNvSpPr>
            <a:spLocks noGrp="1"/>
          </p:cNvSpPr>
          <p:nvPr>
            <p:ph type="sldNum" sz="quarter" idx="12"/>
          </p:nvPr>
        </p:nvSpPr>
        <p:spPr/>
        <p:txBody>
          <a:bodyPr/>
          <a:lstStyle/>
          <a:p>
            <a:pPr>
              <a:defRPr/>
            </a:pPr>
            <a:fld id="{D7DF5E41-3D52-451D-B9FA-9309C2985DD8}" type="slidenum">
              <a:rPr lang="en-US" smtClean="0"/>
              <a:pPr>
                <a:defRPr/>
              </a:pPr>
              <a:t>94</a:t>
            </a:fld>
            <a:endParaRPr lang="en-US"/>
          </a:p>
        </p:txBody>
      </p:sp>
      <p:pic>
        <p:nvPicPr>
          <p:cNvPr id="50180" name="Picture 2"/>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r="1404" b="60133"/>
          <a:stretch/>
        </p:blipFill>
        <p:spPr>
          <a:xfrm>
            <a:off x="0" y="1600201"/>
            <a:ext cx="4648200" cy="944756"/>
          </a:xfrm>
        </p:spPr>
      </p:pic>
      <p:pic>
        <p:nvPicPr>
          <p:cNvPr id="5"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b="43037"/>
          <a:stretch/>
        </p:blipFill>
        <p:spPr bwMode="auto">
          <a:xfrm>
            <a:off x="76201" y="3501657"/>
            <a:ext cx="4820396" cy="2822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77166" y="1600201"/>
            <a:ext cx="3785834" cy="5241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143000" y="2842499"/>
            <a:ext cx="2005677" cy="369332"/>
          </a:xfrm>
          <a:prstGeom prst="rect">
            <a:avLst/>
          </a:prstGeom>
          <a:noFill/>
        </p:spPr>
        <p:txBody>
          <a:bodyPr wrap="none" rtlCol="0">
            <a:spAutoFit/>
          </a:bodyPr>
          <a:lstStyle/>
          <a:p>
            <a:r>
              <a:rPr lang="en-US" dirty="0">
                <a:solidFill>
                  <a:srgbClr val="FF0000"/>
                </a:solidFill>
              </a:rPr>
              <a:t>Artificial language</a:t>
            </a:r>
          </a:p>
        </p:txBody>
      </p:sp>
    </p:spTree>
    <p:extLst>
      <p:ext uri="{BB962C8B-B14F-4D97-AF65-F5344CB8AC3E}">
        <p14:creationId xmlns:p14="http://schemas.microsoft.com/office/powerpoint/2010/main" val="404320208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endParaRPr lang="en-US" altLang="en-US"/>
          </a:p>
        </p:txBody>
      </p:sp>
      <p:sp>
        <p:nvSpPr>
          <p:cNvPr id="51203" name="Content Placeholder 2"/>
          <p:cNvSpPr>
            <a:spLocks noGrp="1"/>
          </p:cNvSpPr>
          <p:nvPr>
            <p:ph idx="1"/>
          </p:nvPr>
        </p:nvSpPr>
        <p:spPr/>
        <p:txBody>
          <a:bodyPr/>
          <a:lstStyle/>
          <a:p>
            <a:endParaRPr lang="en-US" altLang="en-US"/>
          </a:p>
        </p:txBody>
      </p:sp>
      <p:sp>
        <p:nvSpPr>
          <p:cNvPr id="48132" name="Slide Number Placeholder 3"/>
          <p:cNvSpPr>
            <a:spLocks noGrp="1"/>
          </p:cNvSpPr>
          <p:nvPr>
            <p:ph type="sldNum" sz="quarter" idx="12"/>
          </p:nvPr>
        </p:nvSpPr>
        <p:spPr/>
        <p:txBody>
          <a:bodyPr/>
          <a:lstStyle/>
          <a:p>
            <a:pPr>
              <a:defRPr/>
            </a:pPr>
            <a:fld id="{D3C396BC-3248-4C7A-805C-58B1755A5080}" type="slidenum">
              <a:rPr lang="en-US" smtClean="0"/>
              <a:pPr>
                <a:defRPr/>
              </a:pPr>
              <a:t>95</a:t>
            </a:fld>
            <a:endParaRPr lang="en-US"/>
          </a:p>
        </p:txBody>
      </p:sp>
      <p:pic>
        <p:nvPicPr>
          <p:cNvPr id="5120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1392531"/>
            <a:ext cx="5299075" cy="5447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257258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2226" name="Title 1"/>
          <p:cNvSpPr>
            <a:spLocks noGrp="1"/>
          </p:cNvSpPr>
          <p:nvPr>
            <p:ph type="title"/>
          </p:nvPr>
        </p:nvSpPr>
        <p:spPr>
          <a:xfrm>
            <a:off x="914400" y="762000"/>
            <a:ext cx="2743200" cy="5410200"/>
          </a:xfrm>
        </p:spPr>
        <p:txBody>
          <a:bodyPr/>
          <a:lstStyle/>
          <a:p>
            <a:r>
              <a:rPr lang="en-US" altLang="en-US"/>
              <a:t>Statistical rules </a:t>
            </a:r>
            <a:r>
              <a:rPr lang="en-US" altLang="en-US">
                <a:sym typeface="Wingdings" pitchFamily="2" charset="2"/>
              </a:rPr>
              <a:t> Learning</a:t>
            </a:r>
            <a:endParaRPr lang="en-US" altLang="en-US"/>
          </a:p>
        </p:txBody>
      </p:sp>
      <p:sp>
        <p:nvSpPr>
          <p:cNvPr id="52227" name="Content Placeholder 2"/>
          <p:cNvSpPr>
            <a:spLocks noGrp="1"/>
          </p:cNvSpPr>
          <p:nvPr>
            <p:ph idx="1"/>
          </p:nvPr>
        </p:nvSpPr>
        <p:spPr/>
        <p:txBody>
          <a:bodyPr/>
          <a:lstStyle/>
          <a:p>
            <a:endParaRPr lang="en-US" altLang="en-US"/>
          </a:p>
        </p:txBody>
      </p:sp>
      <p:sp>
        <p:nvSpPr>
          <p:cNvPr id="49156" name="Slide Number Placeholder 3"/>
          <p:cNvSpPr>
            <a:spLocks noGrp="1"/>
          </p:cNvSpPr>
          <p:nvPr>
            <p:ph type="sldNum" sz="quarter" idx="12"/>
          </p:nvPr>
        </p:nvSpPr>
        <p:spPr/>
        <p:txBody>
          <a:bodyPr/>
          <a:lstStyle/>
          <a:p>
            <a:pPr>
              <a:defRPr/>
            </a:pPr>
            <a:fld id="{5BD6F414-A095-4E2C-AC39-4949EF3B4B52}" type="slidenum">
              <a:rPr lang="en-US" smtClean="0"/>
              <a:pPr>
                <a:defRPr/>
              </a:pPr>
              <a:t>96</a:t>
            </a:fld>
            <a:endParaRPr lang="en-US"/>
          </a:p>
        </p:txBody>
      </p:sp>
      <p:pic>
        <p:nvPicPr>
          <p:cNvPr id="5222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0" y="-15875"/>
            <a:ext cx="4953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633246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2" name="Rectangle 2"/>
          <p:cNvSpPr>
            <a:spLocks noGrp="1" noChangeArrowheads="1"/>
          </p:cNvSpPr>
          <p:nvPr>
            <p:ph type="title"/>
          </p:nvPr>
        </p:nvSpPr>
        <p:spPr/>
        <p:txBody>
          <a:bodyPr/>
          <a:lstStyle/>
          <a:p>
            <a:r>
              <a:rPr lang="en-US" dirty="0">
                <a:sym typeface="Wingdings" pitchFamily="2" charset="2"/>
              </a:rPr>
              <a:t>Word learning</a:t>
            </a:r>
            <a:endParaRPr lang="en-US" dirty="0"/>
          </a:p>
        </p:txBody>
      </p:sp>
      <p:sp>
        <p:nvSpPr>
          <p:cNvPr id="419843" name="Rectangle 3"/>
          <p:cNvSpPr>
            <a:spLocks noGrp="1" noChangeArrowheads="1"/>
          </p:cNvSpPr>
          <p:nvPr>
            <p:ph type="body" idx="4294967295"/>
          </p:nvPr>
        </p:nvSpPr>
        <p:spPr>
          <a:xfrm>
            <a:off x="457200" y="1646237"/>
            <a:ext cx="8229600" cy="4526280"/>
          </a:xfrm>
          <a:prstGeom prst="rect">
            <a:avLst/>
          </a:prstGeom>
        </p:spPr>
        <p:txBody>
          <a:bodyPr/>
          <a:lstStyle/>
          <a:p>
            <a:pPr lvl="1"/>
            <a:r>
              <a:rPr lang="en-US" dirty="0">
                <a:sym typeface="Wingdings" pitchFamily="2" charset="2"/>
              </a:rPr>
              <a:t>Syntactically-mediated cues (Fast-mapping)</a:t>
            </a:r>
          </a:p>
          <a:p>
            <a:pPr lvl="2"/>
            <a:r>
              <a:rPr lang="en-US" dirty="0">
                <a:sym typeface="Wingdings" pitchFamily="2" charset="2"/>
              </a:rPr>
              <a:t>Meaning is derived based on surrounding words and sentence form</a:t>
            </a:r>
          </a:p>
          <a:p>
            <a:pPr lvl="3"/>
            <a:r>
              <a:rPr lang="en-US" dirty="0">
                <a:sym typeface="Wingdings" pitchFamily="2" charset="2"/>
              </a:rPr>
              <a:t>Here is a </a:t>
            </a:r>
            <a:r>
              <a:rPr lang="en-US" dirty="0" err="1">
                <a:sym typeface="Wingdings" pitchFamily="2" charset="2"/>
              </a:rPr>
              <a:t>pum</a:t>
            </a:r>
            <a:endParaRPr lang="en-US" dirty="0">
              <a:sym typeface="Wingdings" pitchFamily="2" charset="2"/>
            </a:endParaRPr>
          </a:p>
          <a:p>
            <a:pPr lvl="3"/>
            <a:r>
              <a:rPr lang="en-US" dirty="0">
                <a:sym typeface="Wingdings" pitchFamily="2" charset="2"/>
              </a:rPr>
              <a:t>Here is </a:t>
            </a:r>
            <a:r>
              <a:rPr lang="en-US" dirty="0" err="1">
                <a:sym typeface="Wingdings" pitchFamily="2" charset="2"/>
              </a:rPr>
              <a:t>Pum</a:t>
            </a:r>
            <a:endParaRPr lang="en-US" dirty="0">
              <a:sym typeface="Wingdings" pitchFamily="2" charset="2"/>
            </a:endParaRPr>
          </a:p>
          <a:p>
            <a:pPr lvl="3"/>
            <a:r>
              <a:rPr lang="en-US" dirty="0">
                <a:sym typeface="Wingdings" pitchFamily="2" charset="2"/>
              </a:rPr>
              <a:t>I am </a:t>
            </a:r>
            <a:r>
              <a:rPr lang="en-US" dirty="0" err="1">
                <a:sym typeface="Wingdings" pitchFamily="2" charset="2"/>
              </a:rPr>
              <a:t>pumming</a:t>
            </a:r>
            <a:endParaRPr lang="en-US" dirty="0">
              <a:sym typeface="Wingdings" pitchFamily="2" charset="2"/>
            </a:endParaRPr>
          </a:p>
          <a:p>
            <a:pPr lvl="3"/>
            <a:r>
              <a:rPr lang="en-US" dirty="0">
                <a:sym typeface="Wingdings" pitchFamily="2" charset="2"/>
              </a:rPr>
              <a:t>I </a:t>
            </a:r>
            <a:r>
              <a:rPr lang="en-US" dirty="0" err="1">
                <a:sym typeface="Wingdings" pitchFamily="2" charset="2"/>
              </a:rPr>
              <a:t>pummed</a:t>
            </a:r>
            <a:r>
              <a:rPr lang="en-US" dirty="0">
                <a:sym typeface="Wingdings" pitchFamily="2" charset="2"/>
              </a:rPr>
              <a:t> the duck</a:t>
            </a:r>
          </a:p>
          <a:p>
            <a:pPr lvl="3"/>
            <a:r>
              <a:rPr lang="en-US" dirty="0">
                <a:sym typeface="Wingdings" pitchFamily="2" charset="2"/>
              </a:rPr>
              <a:t>I need some </a:t>
            </a:r>
            <a:r>
              <a:rPr lang="en-US" dirty="0" err="1">
                <a:sym typeface="Wingdings" pitchFamily="2" charset="2"/>
              </a:rPr>
              <a:t>pum</a:t>
            </a:r>
            <a:endParaRPr lang="en-US" dirty="0">
              <a:sym typeface="Wingdings" pitchFamily="2" charset="2"/>
            </a:endParaRPr>
          </a:p>
          <a:p>
            <a:pPr lvl="3"/>
            <a:r>
              <a:rPr lang="en-US" dirty="0">
                <a:sym typeface="Wingdings" pitchFamily="2" charset="2"/>
              </a:rPr>
              <a:t>This is the </a:t>
            </a:r>
            <a:r>
              <a:rPr lang="en-US" dirty="0" err="1">
                <a:sym typeface="Wingdings" pitchFamily="2" charset="2"/>
              </a:rPr>
              <a:t>pum</a:t>
            </a:r>
            <a:r>
              <a:rPr lang="en-US" dirty="0">
                <a:sym typeface="Wingdings" pitchFamily="2" charset="2"/>
              </a:rPr>
              <a:t> one</a:t>
            </a:r>
          </a:p>
        </p:txBody>
      </p:sp>
    </p:spTree>
    <p:extLst>
      <p:ext uri="{BB962C8B-B14F-4D97-AF65-F5344CB8AC3E}">
        <p14:creationId xmlns:p14="http://schemas.microsoft.com/office/powerpoint/2010/main" val="341879169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5"/>
          <p:cNvSpPr>
            <a:spLocks noGrp="1"/>
          </p:cNvSpPr>
          <p:nvPr>
            <p:ph type="sldNum" sz="quarter" idx="12"/>
          </p:nvPr>
        </p:nvSpPr>
        <p:spPr/>
        <p:txBody>
          <a:bodyPr/>
          <a:lstStyle/>
          <a:p>
            <a:pPr>
              <a:defRPr/>
            </a:pPr>
            <a:fld id="{A256672B-7C40-4671-9224-DAF3DD40FEF6}" type="slidenum">
              <a:rPr lang="en-US" smtClean="0"/>
              <a:pPr>
                <a:defRPr/>
              </a:pPr>
              <a:t>98</a:t>
            </a:fld>
            <a:endParaRPr lang="en-US"/>
          </a:p>
        </p:txBody>
      </p:sp>
      <p:sp>
        <p:nvSpPr>
          <p:cNvPr id="36867" name="Rectangle 1026"/>
          <p:cNvSpPr>
            <a:spLocks noGrp="1" noChangeArrowheads="1"/>
          </p:cNvSpPr>
          <p:nvPr>
            <p:ph type="title"/>
          </p:nvPr>
        </p:nvSpPr>
        <p:spPr/>
        <p:txBody>
          <a:bodyPr/>
          <a:lstStyle/>
          <a:p>
            <a:r>
              <a:rPr lang="en-US" altLang="en-US"/>
              <a:t>Syntax = grammar</a:t>
            </a:r>
            <a:endParaRPr lang="en-US" altLang="en-US" u="sng"/>
          </a:p>
        </p:txBody>
      </p:sp>
      <p:sp>
        <p:nvSpPr>
          <p:cNvPr id="36868" name="Rectangle 1027"/>
          <p:cNvSpPr>
            <a:spLocks noGrp="1" noChangeArrowheads="1"/>
          </p:cNvSpPr>
          <p:nvPr>
            <p:ph type="body" idx="1"/>
          </p:nvPr>
        </p:nvSpPr>
        <p:spPr/>
        <p:txBody>
          <a:bodyPr/>
          <a:lstStyle/>
          <a:p>
            <a:r>
              <a:rPr lang="en-US" altLang="en-US" sz="2800">
                <a:cs typeface="Times New Roman" pitchFamily="18" charset="0"/>
              </a:rPr>
              <a:t>Evidence of syntax </a:t>
            </a:r>
          </a:p>
          <a:p>
            <a:pPr lvl="1"/>
            <a:r>
              <a:rPr lang="en-US" altLang="en-US" sz="2400">
                <a:cs typeface="Times New Roman" pitchFamily="18" charset="0"/>
              </a:rPr>
              <a:t>Nonrandom combinations</a:t>
            </a:r>
          </a:p>
          <a:p>
            <a:r>
              <a:rPr lang="en-US" altLang="en-US" sz="2800">
                <a:cs typeface="Times New Roman" pitchFamily="18" charset="0"/>
              </a:rPr>
              <a:t>Development of syntax</a:t>
            </a:r>
          </a:p>
          <a:p>
            <a:pPr lvl="1"/>
            <a:r>
              <a:rPr lang="en-US" altLang="en-US" sz="2400">
                <a:cs typeface="Times New Roman" pitchFamily="18" charset="0"/>
              </a:rPr>
              <a:t>Takes place with no explicit instruction.  </a:t>
            </a:r>
          </a:p>
          <a:p>
            <a:pPr lvl="2"/>
            <a:r>
              <a:rPr lang="en-US" altLang="en-US" sz="2000">
                <a:cs typeface="Times New Roman" pitchFamily="18" charset="0"/>
              </a:rPr>
              <a:t>Parents may teach new words but don’t teach syntax.  </a:t>
            </a:r>
          </a:p>
          <a:p>
            <a:pPr lvl="2"/>
            <a:r>
              <a:rPr lang="en-US" altLang="en-US" sz="2000">
                <a:cs typeface="Times New Roman" pitchFamily="18" charset="0"/>
              </a:rPr>
              <a:t>`The emphasis is on </a:t>
            </a:r>
            <a:r>
              <a:rPr lang="en-US" altLang="en-US" sz="2000" i="1">
                <a:cs typeface="Times New Roman" pitchFamily="18" charset="0"/>
              </a:rPr>
              <a:t>what</a:t>
            </a:r>
            <a:r>
              <a:rPr lang="en-US" altLang="en-US" sz="2000">
                <a:cs typeface="Times New Roman" pitchFamily="18" charset="0"/>
              </a:rPr>
              <a:t> the child is saying rather than </a:t>
            </a:r>
            <a:r>
              <a:rPr lang="en-US" altLang="en-US" sz="2000" i="1">
                <a:cs typeface="Times New Roman" pitchFamily="18" charset="0"/>
              </a:rPr>
              <a:t>how</a:t>
            </a:r>
            <a:r>
              <a:rPr lang="en-US" altLang="en-US" sz="2000">
                <a:cs typeface="Times New Roman" pitchFamily="18" charset="0"/>
              </a:rPr>
              <a:t> the child says it.  </a:t>
            </a:r>
          </a:p>
          <a:p>
            <a:r>
              <a:rPr lang="en-US" altLang="en-US">
                <a:cs typeface="Times New Roman" pitchFamily="18" charset="0"/>
              </a:rPr>
              <a:t>Innate or modeled?</a:t>
            </a:r>
            <a:r>
              <a:rPr lang="en-US" altLang="en-US"/>
              <a:t> </a:t>
            </a:r>
          </a:p>
        </p:txBody>
      </p:sp>
    </p:spTree>
    <p:extLst>
      <p:ext uri="{BB962C8B-B14F-4D97-AF65-F5344CB8AC3E}">
        <p14:creationId xmlns:p14="http://schemas.microsoft.com/office/powerpoint/2010/main" val="244376279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4034" name="Slide Number Placeholder 5"/>
          <p:cNvSpPr>
            <a:spLocks noGrp="1"/>
          </p:cNvSpPr>
          <p:nvPr>
            <p:ph type="sldNum" sz="quarter" idx="12"/>
          </p:nvPr>
        </p:nvSpPr>
        <p:spPr/>
        <p:txBody>
          <a:bodyPr/>
          <a:lstStyle/>
          <a:p>
            <a:pPr>
              <a:defRPr/>
            </a:pPr>
            <a:fld id="{FC0030A2-505F-4156-8993-82FD45CBA822}" type="slidenum">
              <a:rPr lang="en-US" smtClean="0"/>
              <a:pPr>
                <a:defRPr/>
              </a:pPr>
              <a:t>99</a:t>
            </a:fld>
            <a:endParaRPr lang="en-US"/>
          </a:p>
        </p:txBody>
      </p:sp>
      <p:sp>
        <p:nvSpPr>
          <p:cNvPr id="47107" name="Rectangle 2050"/>
          <p:cNvSpPr>
            <a:spLocks noGrp="1" noChangeArrowheads="1"/>
          </p:cNvSpPr>
          <p:nvPr>
            <p:ph type="title"/>
          </p:nvPr>
        </p:nvSpPr>
        <p:spPr/>
        <p:txBody>
          <a:bodyPr>
            <a:normAutofit fontScale="90000"/>
          </a:bodyPr>
          <a:lstStyle/>
          <a:p>
            <a:r>
              <a:rPr lang="en-US" altLang="en-US">
                <a:cs typeface="Times New Roman" pitchFamily="18" charset="0"/>
              </a:rPr>
              <a:t>Children’s early comprehension of syntax</a:t>
            </a:r>
          </a:p>
        </p:txBody>
      </p:sp>
      <p:sp>
        <p:nvSpPr>
          <p:cNvPr id="47108" name="Rectangle 2051"/>
          <p:cNvSpPr>
            <a:spLocks noGrp="1" noChangeArrowheads="1"/>
          </p:cNvSpPr>
          <p:nvPr>
            <p:ph type="body" idx="1"/>
          </p:nvPr>
        </p:nvSpPr>
        <p:spPr/>
        <p:txBody>
          <a:bodyPr/>
          <a:lstStyle/>
          <a:p>
            <a:pPr>
              <a:lnSpc>
                <a:spcPct val="90000"/>
              </a:lnSpc>
            </a:pPr>
            <a:r>
              <a:rPr lang="en-US" altLang="en-US" sz="2800">
                <a:cs typeface="Times New Roman" pitchFamily="18" charset="0"/>
              </a:rPr>
              <a:t>Assessment methods involving action such as</a:t>
            </a:r>
          </a:p>
          <a:p>
            <a:pPr lvl="1">
              <a:lnSpc>
                <a:spcPct val="90000"/>
              </a:lnSpc>
            </a:pPr>
            <a:r>
              <a:rPr lang="en-US" altLang="en-US" sz="2400">
                <a:cs typeface="Times New Roman" pitchFamily="18" charset="0"/>
              </a:rPr>
              <a:t>diary studies (parents document conditions under which the child can or cannot understand)</a:t>
            </a:r>
          </a:p>
          <a:p>
            <a:pPr lvl="1">
              <a:lnSpc>
                <a:spcPct val="90000"/>
              </a:lnSpc>
            </a:pPr>
            <a:r>
              <a:rPr lang="en-US" altLang="en-US" sz="2400">
                <a:cs typeface="Times New Roman" pitchFamily="18" charset="0"/>
              </a:rPr>
              <a:t>act-out tasks (in which the experimenter asks the child to act out a sentence using toys)</a:t>
            </a:r>
          </a:p>
          <a:p>
            <a:pPr lvl="1">
              <a:lnSpc>
                <a:spcPct val="90000"/>
              </a:lnSpc>
            </a:pPr>
            <a:r>
              <a:rPr lang="en-US" altLang="en-US" sz="2400">
                <a:cs typeface="Times New Roman" pitchFamily="18" charset="0"/>
              </a:rPr>
              <a:t>direction tasks (in which the child is asked to carry out a direction, such as “tickle the duck”)</a:t>
            </a:r>
          </a:p>
          <a:p>
            <a:pPr lvl="1">
              <a:lnSpc>
                <a:spcPct val="90000"/>
              </a:lnSpc>
            </a:pPr>
            <a:r>
              <a:rPr lang="en-US" altLang="en-US" sz="2400">
                <a:cs typeface="Times New Roman" pitchFamily="18" charset="0"/>
              </a:rPr>
              <a:t>picture-choice tasks (in which the child must select the picture that best represents the linguistic form being tested)</a:t>
            </a:r>
          </a:p>
          <a:p>
            <a:pPr>
              <a:lnSpc>
                <a:spcPct val="90000"/>
              </a:lnSpc>
            </a:pPr>
            <a:r>
              <a:rPr lang="en-US" altLang="en-US" sz="2800">
                <a:cs typeface="Times New Roman" pitchFamily="18" charset="0"/>
              </a:rPr>
              <a:t>Have limitations leading to confusion about children’s comprehension abilities.</a:t>
            </a:r>
          </a:p>
        </p:txBody>
      </p:sp>
    </p:spTree>
    <p:extLst>
      <p:ext uri="{BB962C8B-B14F-4D97-AF65-F5344CB8AC3E}">
        <p14:creationId xmlns:p14="http://schemas.microsoft.com/office/powerpoint/2010/main" val="345076135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Number Placeholder 5"/>
          <p:cNvSpPr>
            <a:spLocks noGrp="1"/>
          </p:cNvSpPr>
          <p:nvPr>
            <p:ph type="sldNum" sz="quarter" idx="12"/>
          </p:nvPr>
        </p:nvSpPr>
        <p:spPr/>
        <p:txBody>
          <a:bodyPr/>
          <a:lstStyle/>
          <a:p>
            <a:pPr>
              <a:defRPr/>
            </a:pPr>
            <a:fld id="{FA512450-F75C-4DDF-8015-0FEC09A2FED7}" type="slidenum">
              <a:rPr lang="en-US" smtClean="0"/>
              <a:pPr>
                <a:defRPr/>
              </a:pPr>
              <a:t>100</a:t>
            </a:fld>
            <a:endParaRPr lang="en-US"/>
          </a:p>
        </p:txBody>
      </p:sp>
      <p:sp>
        <p:nvSpPr>
          <p:cNvPr id="49155" name="Rectangle 1026"/>
          <p:cNvSpPr>
            <a:spLocks noGrp="1" noChangeArrowheads="1"/>
          </p:cNvSpPr>
          <p:nvPr>
            <p:ph type="title"/>
          </p:nvPr>
        </p:nvSpPr>
        <p:spPr/>
        <p:txBody>
          <a:bodyPr>
            <a:noAutofit/>
          </a:bodyPr>
          <a:lstStyle/>
          <a:p>
            <a:pPr>
              <a:lnSpc>
                <a:spcPct val="90000"/>
              </a:lnSpc>
            </a:pPr>
            <a:r>
              <a:rPr lang="en-US" altLang="en-US" sz="4000" dirty="0">
                <a:cs typeface="Times New Roman" pitchFamily="18" charset="0"/>
              </a:rPr>
              <a:t>Children comprehend word order before they use two-word sentences</a:t>
            </a:r>
          </a:p>
        </p:txBody>
      </p:sp>
      <p:sp>
        <p:nvSpPr>
          <p:cNvPr id="49156" name="Rectangle 1027"/>
          <p:cNvSpPr>
            <a:spLocks noGrp="1" noChangeArrowheads="1"/>
          </p:cNvSpPr>
          <p:nvPr>
            <p:ph type="body" idx="1"/>
          </p:nvPr>
        </p:nvSpPr>
        <p:spPr/>
        <p:txBody>
          <a:bodyPr/>
          <a:lstStyle/>
          <a:p>
            <a:pPr>
              <a:lnSpc>
                <a:spcPct val="90000"/>
              </a:lnSpc>
            </a:pPr>
            <a:r>
              <a:rPr lang="en-US" altLang="en-US" sz="2800" dirty="0">
                <a:cs typeface="Times New Roman" pitchFamily="18" charset="0"/>
              </a:rPr>
              <a:t>Child hears, </a:t>
            </a:r>
            <a:r>
              <a:rPr lang="en-US" altLang="en-US" sz="2400" dirty="0">
                <a:cs typeface="Times New Roman" pitchFamily="18" charset="0"/>
              </a:rPr>
              <a:t>“Cookie Monster is tickling Big Bird” </a:t>
            </a:r>
          </a:p>
          <a:p>
            <a:pPr lvl="2">
              <a:lnSpc>
                <a:spcPct val="90000"/>
              </a:lnSpc>
            </a:pPr>
            <a:r>
              <a:rPr lang="en-US" altLang="en-US" sz="2000" dirty="0">
                <a:cs typeface="Times New Roman" pitchFamily="18" charset="0"/>
              </a:rPr>
              <a:t>one screen showed Cookie Monster tickling Big Bird </a:t>
            </a:r>
          </a:p>
          <a:p>
            <a:pPr lvl="2">
              <a:lnSpc>
                <a:spcPct val="90000"/>
              </a:lnSpc>
            </a:pPr>
            <a:r>
              <a:rPr lang="en-US" altLang="en-US" sz="2000" dirty="0">
                <a:cs typeface="Times New Roman" pitchFamily="18" charset="0"/>
              </a:rPr>
              <a:t>one screen showed Big Bird tickling Cookie Monster.</a:t>
            </a:r>
          </a:p>
          <a:p>
            <a:pPr>
              <a:lnSpc>
                <a:spcPct val="90000"/>
              </a:lnSpc>
            </a:pPr>
            <a:r>
              <a:rPr lang="en-US" altLang="en-US" sz="2800" dirty="0">
                <a:cs typeface="Times New Roman" pitchFamily="18" charset="0"/>
              </a:rPr>
              <a:t>Children at 17 months of age spent more time looking at the screen that matched the statement.</a:t>
            </a:r>
          </a:p>
        </p:txBody>
      </p:sp>
      <p:pic>
        <p:nvPicPr>
          <p:cNvPr id="2" name="Picture 1"/>
          <p:cNvPicPr>
            <a:picLocks noChangeAspect="1"/>
          </p:cNvPicPr>
          <p:nvPr/>
        </p:nvPicPr>
        <p:blipFill rotWithShape="1">
          <a:blip r:embed="rId3"/>
          <a:srcRect b="44366"/>
          <a:stretch/>
        </p:blipFill>
        <p:spPr>
          <a:xfrm>
            <a:off x="5267325" y="4393948"/>
            <a:ext cx="3670935" cy="2137621"/>
          </a:xfrm>
          <a:prstGeom prst="rect">
            <a:avLst/>
          </a:prstGeom>
        </p:spPr>
      </p:pic>
    </p:spTree>
    <p:extLst>
      <p:ext uri="{BB962C8B-B14F-4D97-AF65-F5344CB8AC3E}">
        <p14:creationId xmlns:p14="http://schemas.microsoft.com/office/powerpoint/2010/main" val="295453805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duck is </a:t>
            </a:r>
            <a:r>
              <a:rPr lang="en-US" dirty="0" err="1"/>
              <a:t>gorping</a:t>
            </a:r>
            <a:r>
              <a:rPr lang="en-US" dirty="0"/>
              <a:t> the bunny</a:t>
            </a:r>
          </a:p>
        </p:txBody>
      </p:sp>
      <p:sp>
        <p:nvSpPr>
          <p:cNvPr id="3" name="Content Placeholder 2"/>
          <p:cNvSpPr>
            <a:spLocks noGrp="1"/>
          </p:cNvSpPr>
          <p:nvPr>
            <p:ph idx="1"/>
          </p:nvPr>
        </p:nvSpPr>
        <p:spPr/>
        <p:txBody>
          <a:bodyPr>
            <a:normAutofit fontScale="70000" lnSpcReduction="20000"/>
          </a:bodyPr>
          <a:lstStyle/>
          <a:p>
            <a:endParaRPr lang="en-US" cap="all" dirty="0">
              <a:latin typeface="Verdana" panose="020B0604030504040204" pitchFamily="34" charset="0"/>
            </a:endParaRPr>
          </a:p>
          <a:p>
            <a:r>
              <a:rPr lang="en-US" dirty="0"/>
              <a:t>Verb learning is a function of observation of real-world contingencies; but observational information may be insufficient to account for vocabulary acquisition. </a:t>
            </a:r>
          </a:p>
          <a:p>
            <a:r>
              <a:rPr lang="en-US" dirty="0"/>
              <a:t>Children may use syntactic information to learn new verbs. </a:t>
            </a:r>
          </a:p>
          <a:p>
            <a:r>
              <a:rPr lang="en-US" dirty="0"/>
              <a:t>Pairs of actions were presented simultaneously with a nonsense verb in one of two syntactic structures. The actions were subsequently separated, and the children (MA = 2;1) were asked to select which action was the referent for the verb. The children's choice of referent was found to be a function of the syntactic structure in which the verb had appeared.</a:t>
            </a:r>
          </a:p>
          <a:p>
            <a:r>
              <a:rPr lang="en-US" dirty="0">
                <a:hlinkClick r:id="rId2"/>
              </a:rPr>
              <a:t>https://nyu.databrary.org/volume/44</a:t>
            </a:r>
            <a:endParaRPr lang="en-US" dirty="0"/>
          </a:p>
          <a:p>
            <a:r>
              <a:rPr lang="en-US" dirty="0"/>
              <a:t>Naigles, L. (1990). Children use syntax to learn verb meanings. Journal of Child Language, 17(02), 357. doi:10.1017/s0305000900013817 </a:t>
            </a:r>
            <a:r>
              <a:rPr lang="en-US" dirty="0">
                <a:solidFill>
                  <a:srgbClr val="4A8479"/>
                </a:solidFill>
                <a:hlinkClick r:id="rId3"/>
              </a:rPr>
              <a:t>(external link)</a:t>
            </a:r>
            <a:endParaRPr lang="en-US" dirty="0"/>
          </a:p>
          <a:p>
            <a:pPr algn="just"/>
            <a:endParaRPr lang="en-US" dirty="0"/>
          </a:p>
          <a:p>
            <a:endParaRPr lang="en-US" dirty="0"/>
          </a:p>
        </p:txBody>
      </p:sp>
    </p:spTree>
    <p:extLst>
      <p:ext uri="{BB962C8B-B14F-4D97-AF65-F5344CB8AC3E}">
        <p14:creationId xmlns:p14="http://schemas.microsoft.com/office/powerpoint/2010/main" val="131525659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8" name="Rectangle 2"/>
          <p:cNvSpPr>
            <a:spLocks noGrp="1" noChangeArrowheads="1"/>
          </p:cNvSpPr>
          <p:nvPr>
            <p:ph type="title"/>
          </p:nvPr>
        </p:nvSpPr>
        <p:spPr/>
        <p:txBody>
          <a:bodyPr/>
          <a:lstStyle/>
          <a:p>
            <a:pPr algn="ctr"/>
            <a:r>
              <a:rPr lang="en-US" dirty="0"/>
              <a:t>Grammatical Development</a:t>
            </a:r>
          </a:p>
        </p:txBody>
      </p:sp>
      <p:sp>
        <p:nvSpPr>
          <p:cNvPr id="423939" name="Rectangle 3"/>
          <p:cNvSpPr>
            <a:spLocks noGrp="1" noChangeArrowheads="1"/>
          </p:cNvSpPr>
          <p:nvPr>
            <p:ph type="body" idx="4294967295"/>
          </p:nvPr>
        </p:nvSpPr>
        <p:spPr>
          <a:xfrm>
            <a:off x="457200" y="1646237"/>
            <a:ext cx="8229600" cy="4526280"/>
          </a:xfrm>
          <a:prstGeom prst="rect">
            <a:avLst/>
          </a:prstGeom>
        </p:spPr>
        <p:txBody>
          <a:bodyPr/>
          <a:lstStyle/>
          <a:p>
            <a:r>
              <a:rPr lang="en-US" sz="2800" dirty="0"/>
              <a:t>Single words </a:t>
            </a:r>
            <a:r>
              <a:rPr lang="en-US" sz="2800" dirty="0">
                <a:sym typeface="Wingdings" pitchFamily="2" charset="2"/>
              </a:rPr>
              <a:t> successive single-word             utterances  true word combinations</a:t>
            </a:r>
          </a:p>
          <a:p>
            <a:pPr lvl="1"/>
            <a:r>
              <a:rPr lang="en-US" sz="2400" dirty="0"/>
              <a:t>Temporal gap decreases with experience and development</a:t>
            </a:r>
          </a:p>
          <a:p>
            <a:pPr lvl="2"/>
            <a:r>
              <a:rPr lang="en-US" sz="2000" dirty="0"/>
              <a:t>Want           cookie</a:t>
            </a:r>
          </a:p>
          <a:p>
            <a:pPr lvl="2"/>
            <a:r>
              <a:rPr lang="en-US" sz="2000" dirty="0"/>
              <a:t>Want   cookie</a:t>
            </a:r>
          </a:p>
          <a:p>
            <a:pPr lvl="1">
              <a:buFontTx/>
              <a:buNone/>
            </a:pPr>
            <a:endParaRPr lang="en-US" sz="2400" dirty="0"/>
          </a:p>
          <a:p>
            <a:pPr lvl="1"/>
            <a:r>
              <a:rPr lang="en-US" sz="2400" dirty="0"/>
              <a:t>Combinations require understanding of which words   go together and how to coordinate sentences                (breathing, pauses etc.)</a:t>
            </a:r>
          </a:p>
          <a:p>
            <a:pPr lvl="2"/>
            <a:r>
              <a:rPr lang="en-US" sz="2000" dirty="0"/>
              <a:t>Statistical learning of likely word combinations</a:t>
            </a:r>
          </a:p>
        </p:txBody>
      </p:sp>
    </p:spTree>
    <p:extLst>
      <p:ext uri="{BB962C8B-B14F-4D97-AF65-F5344CB8AC3E}">
        <p14:creationId xmlns:p14="http://schemas.microsoft.com/office/powerpoint/2010/main" val="359482699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5"/>
          <p:cNvSpPr>
            <a:spLocks noGrp="1"/>
          </p:cNvSpPr>
          <p:nvPr>
            <p:ph type="sldNum" sz="quarter" idx="12"/>
          </p:nvPr>
        </p:nvSpPr>
        <p:spPr/>
        <p:txBody>
          <a:bodyPr/>
          <a:lstStyle/>
          <a:p>
            <a:pPr>
              <a:defRPr/>
            </a:pPr>
            <a:fld id="{6515EC10-962A-4AD4-9C95-0B896B71C2CB}" type="slidenum">
              <a:rPr lang="en-US" smtClean="0"/>
              <a:pPr>
                <a:defRPr/>
              </a:pPr>
              <a:t>103</a:t>
            </a:fld>
            <a:endParaRPr lang="en-US"/>
          </a:p>
        </p:txBody>
      </p:sp>
      <p:sp>
        <p:nvSpPr>
          <p:cNvPr id="38915" name="Rectangle 2"/>
          <p:cNvSpPr>
            <a:spLocks noGrp="1" noChangeArrowheads="1"/>
          </p:cNvSpPr>
          <p:nvPr>
            <p:ph type="title"/>
          </p:nvPr>
        </p:nvSpPr>
        <p:spPr/>
        <p:txBody>
          <a:bodyPr/>
          <a:lstStyle/>
          <a:p>
            <a:r>
              <a:rPr lang="en-US" altLang="en-US"/>
              <a:t>Syntax of 2 word sentences</a:t>
            </a:r>
          </a:p>
        </p:txBody>
      </p:sp>
      <p:sp>
        <p:nvSpPr>
          <p:cNvPr id="38916" name="Rectangle 3"/>
          <p:cNvSpPr>
            <a:spLocks noGrp="1" noChangeArrowheads="1"/>
          </p:cNvSpPr>
          <p:nvPr>
            <p:ph type="body" idx="1"/>
          </p:nvPr>
        </p:nvSpPr>
        <p:spPr/>
        <p:txBody>
          <a:bodyPr/>
          <a:lstStyle/>
          <a:p>
            <a:pPr>
              <a:lnSpc>
                <a:spcPct val="90000"/>
              </a:lnSpc>
            </a:pPr>
            <a:r>
              <a:rPr lang="en-US" altLang="en-US" sz="2800" dirty="0"/>
              <a:t>Emerge </a:t>
            </a:r>
          </a:p>
          <a:p>
            <a:pPr lvl="1">
              <a:lnSpc>
                <a:spcPct val="90000"/>
              </a:lnSpc>
            </a:pPr>
            <a:r>
              <a:rPr lang="en-US" altLang="en-US" sz="2400" dirty="0"/>
              <a:t>15 – 24 months, mean is 18</a:t>
            </a:r>
          </a:p>
          <a:p>
            <a:pPr lvl="1">
              <a:lnSpc>
                <a:spcPct val="90000"/>
              </a:lnSpc>
            </a:pPr>
            <a:r>
              <a:rPr lang="en-US" altLang="en-US" sz="2400" dirty="0">
                <a:cs typeface="Times New Roman" pitchFamily="18" charset="0"/>
              </a:rPr>
              <a:t>Usually have 50 word vocabulary before combining  words </a:t>
            </a:r>
          </a:p>
          <a:p>
            <a:pPr lvl="2">
              <a:lnSpc>
                <a:spcPct val="90000"/>
              </a:lnSpc>
            </a:pPr>
            <a:r>
              <a:rPr lang="en-US" altLang="en-US" sz="2000" dirty="0">
                <a:cs typeface="Times New Roman" pitchFamily="18" charset="0"/>
              </a:rPr>
              <a:t>7 months after their first words</a:t>
            </a:r>
            <a:r>
              <a:rPr lang="en-US" altLang="en-US" sz="2000" dirty="0"/>
              <a:t> </a:t>
            </a:r>
          </a:p>
          <a:p>
            <a:pPr>
              <a:lnSpc>
                <a:spcPct val="90000"/>
              </a:lnSpc>
            </a:pPr>
            <a:r>
              <a:rPr lang="en-US" altLang="en-US" sz="2800" dirty="0"/>
              <a:t>1st sentences typically -- nouns, verbs &amp; adjectives</a:t>
            </a:r>
          </a:p>
          <a:p>
            <a:pPr lvl="1">
              <a:lnSpc>
                <a:spcPct val="90000"/>
              </a:lnSpc>
            </a:pPr>
            <a:r>
              <a:rPr lang="en-US" altLang="en-US" sz="2400" dirty="0"/>
              <a:t>Uses: name, locate, negate, question, etc.</a:t>
            </a:r>
          </a:p>
          <a:p>
            <a:pPr lvl="1">
              <a:lnSpc>
                <a:spcPct val="90000"/>
              </a:lnSpc>
            </a:pPr>
            <a:r>
              <a:rPr lang="en-US" altLang="en-US" sz="2400" dirty="0"/>
              <a:t>Pivot word </a:t>
            </a:r>
          </a:p>
          <a:p>
            <a:pPr lvl="2">
              <a:lnSpc>
                <a:spcPct val="90000"/>
              </a:lnSpc>
            </a:pPr>
            <a:r>
              <a:rPr lang="en-US" altLang="en-US" sz="2000" dirty="0"/>
              <a:t>frequently occurring word attached to a variety of other words </a:t>
            </a:r>
          </a:p>
          <a:p>
            <a:pPr lvl="2">
              <a:lnSpc>
                <a:spcPct val="90000"/>
              </a:lnSpc>
            </a:pPr>
            <a:r>
              <a:rPr lang="en-US" altLang="en-US" sz="2000" dirty="0"/>
              <a:t> More: Mommy, milk, hug </a:t>
            </a:r>
          </a:p>
        </p:txBody>
      </p:sp>
    </p:spTree>
    <p:extLst>
      <p:ext uri="{BB962C8B-B14F-4D97-AF65-F5344CB8AC3E}">
        <p14:creationId xmlns:p14="http://schemas.microsoft.com/office/powerpoint/2010/main" val="50014634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vert="horz" lIns="91440" rIns="45720" rtlCol="0" anchor="ctr">
            <a:normAutofit/>
            <a:scene3d>
              <a:camera prst="orthographicFront"/>
              <a:lightRig rig="threePt" dir="t">
                <a:rot lat="0" lon="0" rev="4800000"/>
              </a:lightRig>
            </a:scene3d>
            <a:sp3d prstMaterial="matte">
              <a:bevelT w="50800" h="10160"/>
            </a:sp3d>
          </a:bodyPr>
          <a:lstStyle/>
          <a:p>
            <a:r>
              <a:rPr lang="en-US" altLang="en-US">
                <a:cs typeface="Times New Roman" pitchFamily="18" charset="0"/>
              </a:rPr>
              <a:t>Common Errors</a:t>
            </a:r>
          </a:p>
        </p:txBody>
      </p:sp>
      <p:sp>
        <p:nvSpPr>
          <p:cNvPr id="39939" name="Rectangle 3"/>
          <p:cNvSpPr>
            <a:spLocks noGrp="1" noChangeArrowheads="1"/>
          </p:cNvSpPr>
          <p:nvPr>
            <p:ph sz="half" idx="1"/>
          </p:nvPr>
        </p:nvSpPr>
        <p:spPr/>
        <p:txBody>
          <a:bodyPr>
            <a:normAutofit/>
          </a:bodyPr>
          <a:lstStyle/>
          <a:p>
            <a:pPr>
              <a:lnSpc>
                <a:spcPct val="90000"/>
              </a:lnSpc>
            </a:pPr>
            <a:r>
              <a:rPr lang="en-US" altLang="en-US" dirty="0"/>
              <a:t>Overextension</a:t>
            </a:r>
          </a:p>
          <a:p>
            <a:pPr lvl="1">
              <a:lnSpc>
                <a:spcPct val="90000"/>
              </a:lnSpc>
            </a:pPr>
            <a:r>
              <a:rPr lang="en-US" altLang="en-US" dirty="0"/>
              <a:t>Word refers to over-large class</a:t>
            </a:r>
          </a:p>
          <a:p>
            <a:pPr lvl="1">
              <a:lnSpc>
                <a:spcPct val="90000"/>
              </a:lnSpc>
            </a:pPr>
            <a:r>
              <a:rPr lang="en-US" altLang="en-US" dirty="0"/>
              <a:t>“Car” = all big things with wheels</a:t>
            </a:r>
          </a:p>
          <a:p>
            <a:pPr>
              <a:lnSpc>
                <a:spcPct val="90000"/>
              </a:lnSpc>
            </a:pPr>
            <a:endParaRPr lang="en-US" altLang="en-US" dirty="0"/>
          </a:p>
          <a:p>
            <a:pPr>
              <a:lnSpc>
                <a:spcPct val="90000"/>
              </a:lnSpc>
            </a:pPr>
            <a:endParaRPr lang="en-US" altLang="en-US" dirty="0"/>
          </a:p>
          <a:p>
            <a:pPr>
              <a:lnSpc>
                <a:spcPct val="90000"/>
              </a:lnSpc>
            </a:pPr>
            <a:endParaRPr lang="en-US" altLang="en-US" dirty="0"/>
          </a:p>
          <a:p>
            <a:pPr>
              <a:lnSpc>
                <a:spcPct val="90000"/>
              </a:lnSpc>
            </a:pPr>
            <a:endParaRPr lang="en-US" altLang="en-US" dirty="0"/>
          </a:p>
          <a:p>
            <a:pPr>
              <a:lnSpc>
                <a:spcPct val="90000"/>
              </a:lnSpc>
            </a:pPr>
            <a:endParaRPr lang="en-US" altLang="en-US" dirty="0"/>
          </a:p>
        </p:txBody>
      </p:sp>
      <p:sp>
        <p:nvSpPr>
          <p:cNvPr id="2" name="Content Placeholder 1"/>
          <p:cNvSpPr>
            <a:spLocks noGrp="1"/>
          </p:cNvSpPr>
          <p:nvPr>
            <p:ph sz="half" idx="2"/>
          </p:nvPr>
        </p:nvSpPr>
        <p:spPr/>
        <p:txBody>
          <a:bodyPr>
            <a:normAutofit/>
          </a:bodyPr>
          <a:lstStyle/>
          <a:p>
            <a:pPr>
              <a:lnSpc>
                <a:spcPct val="90000"/>
              </a:lnSpc>
            </a:pPr>
            <a:r>
              <a:rPr lang="en-US" altLang="en-US" dirty="0" err="1"/>
              <a:t>Underextension</a:t>
            </a:r>
            <a:endParaRPr lang="en-US" altLang="en-US" dirty="0"/>
          </a:p>
          <a:p>
            <a:pPr lvl="1">
              <a:lnSpc>
                <a:spcPct val="90000"/>
              </a:lnSpc>
            </a:pPr>
            <a:r>
              <a:rPr lang="en-US" altLang="en-US" dirty="0"/>
              <a:t>Word refers to particular exemplar</a:t>
            </a:r>
          </a:p>
          <a:p>
            <a:pPr lvl="1">
              <a:lnSpc>
                <a:spcPct val="90000"/>
              </a:lnSpc>
            </a:pPr>
            <a:r>
              <a:rPr lang="en-US" altLang="en-US" dirty="0"/>
              <a:t>“Car” = family’s car</a:t>
            </a:r>
          </a:p>
          <a:p>
            <a:endParaRPr lang="en-US" dirty="0"/>
          </a:p>
        </p:txBody>
      </p:sp>
      <p:pic>
        <p:nvPicPr>
          <p:cNvPr id="7" name="Content Placeholder 2"/>
          <p:cNvPicPr>
            <a:picLocks noChangeAspect="1"/>
          </p:cNvPicPr>
          <p:nvPr/>
        </p:nvPicPr>
        <p:blipFill>
          <a:blip r:embed="rId3"/>
          <a:stretch>
            <a:fillRect/>
          </a:stretch>
        </p:blipFill>
        <p:spPr>
          <a:xfrm>
            <a:off x="1828800" y="3733800"/>
            <a:ext cx="5530423" cy="2362200"/>
          </a:xfrm>
          <a:prstGeom prst="rect">
            <a:avLst/>
          </a:prstGeom>
        </p:spPr>
      </p:pic>
      <p:sp>
        <p:nvSpPr>
          <p:cNvPr id="5" name="Rectangle 4"/>
          <p:cNvSpPr/>
          <p:nvPr/>
        </p:nvSpPr>
        <p:spPr>
          <a:xfrm>
            <a:off x="1981200" y="5941570"/>
            <a:ext cx="5257800" cy="590931"/>
          </a:xfrm>
          <a:prstGeom prst="rect">
            <a:avLst/>
          </a:prstGeom>
        </p:spPr>
        <p:txBody>
          <a:bodyPr wrap="square">
            <a:spAutoFit/>
          </a:bodyPr>
          <a:lstStyle/>
          <a:p>
            <a:pPr>
              <a:lnSpc>
                <a:spcPct val="90000"/>
              </a:lnSpc>
            </a:pPr>
            <a:endParaRPr lang="en-US" altLang="en-US" dirty="0"/>
          </a:p>
          <a:p>
            <a:pPr>
              <a:lnSpc>
                <a:spcPct val="90000"/>
              </a:lnSpc>
            </a:pPr>
            <a:r>
              <a:rPr lang="en-US" altLang="en-US" dirty="0"/>
              <a:t>Interplay between two yields correct word usage</a:t>
            </a:r>
          </a:p>
        </p:txBody>
      </p:sp>
    </p:spTree>
    <p:extLst>
      <p:ext uri="{BB962C8B-B14F-4D97-AF65-F5344CB8AC3E}">
        <p14:creationId xmlns:p14="http://schemas.microsoft.com/office/powerpoint/2010/main" val="305009066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5"/>
          <p:cNvSpPr>
            <a:spLocks noGrp="1"/>
          </p:cNvSpPr>
          <p:nvPr>
            <p:ph type="sldNum" sz="quarter" idx="12"/>
          </p:nvPr>
        </p:nvSpPr>
        <p:spPr/>
        <p:txBody>
          <a:bodyPr/>
          <a:lstStyle/>
          <a:p>
            <a:pPr>
              <a:defRPr/>
            </a:pPr>
            <a:fld id="{852D922F-F8A8-4E7A-858E-2ECE7AEAC06B}" type="slidenum">
              <a:rPr lang="en-US" smtClean="0"/>
              <a:pPr>
                <a:defRPr/>
              </a:pPr>
              <a:t>105</a:t>
            </a:fld>
            <a:endParaRPr lang="en-US"/>
          </a:p>
        </p:txBody>
      </p:sp>
      <p:sp>
        <p:nvSpPr>
          <p:cNvPr id="40963" name="Rectangle 2"/>
          <p:cNvSpPr>
            <a:spLocks noGrp="1" noChangeArrowheads="1"/>
          </p:cNvSpPr>
          <p:nvPr>
            <p:ph type="title"/>
          </p:nvPr>
        </p:nvSpPr>
        <p:spPr/>
        <p:txBody>
          <a:bodyPr>
            <a:normAutofit fontScale="90000"/>
          </a:bodyPr>
          <a:lstStyle/>
          <a:p>
            <a:r>
              <a:rPr lang="en-US" altLang="en-US" dirty="0">
                <a:cs typeface="Times New Roman" pitchFamily="18" charset="0"/>
              </a:rPr>
              <a:t>Measuring grammatical development (MLU) </a:t>
            </a:r>
          </a:p>
        </p:txBody>
      </p:sp>
      <p:sp>
        <p:nvSpPr>
          <p:cNvPr id="40964" name="Rectangle 3"/>
          <p:cNvSpPr>
            <a:spLocks noGrp="1" noChangeArrowheads="1"/>
          </p:cNvSpPr>
          <p:nvPr>
            <p:ph type="body" idx="1"/>
          </p:nvPr>
        </p:nvSpPr>
        <p:spPr/>
        <p:txBody>
          <a:bodyPr vert="horz" lIns="91440" rIns="45720" rtlCol="0" anchor="ctr">
            <a:normAutofit fontScale="82500" lnSpcReduction="10000"/>
            <a:scene3d>
              <a:camera prst="orthographicFront"/>
              <a:lightRig rig="threePt" dir="t">
                <a:rot lat="0" lon="0" rev="4800000"/>
              </a:lightRig>
            </a:scene3d>
            <a:sp3d prstMaterial="matte">
              <a:bevelT w="50800" h="10160"/>
            </a:sp3d>
          </a:bodyPr>
          <a:lstStyle/>
          <a:p>
            <a:pPr>
              <a:spcBef>
                <a:spcPct val="0"/>
              </a:spcBef>
            </a:pPr>
            <a:r>
              <a:rPr lang="en-US" altLang="en-US" sz="4500" dirty="0">
                <a:latin typeface="+mj-lt"/>
                <a:ea typeface="+mj-ea"/>
                <a:cs typeface="Times New Roman" pitchFamily="18" charset="0"/>
              </a:rPr>
              <a:t>Mean length of utterance (MLU) is a measure of syntactic development.  </a:t>
            </a:r>
          </a:p>
          <a:p>
            <a:pPr>
              <a:spcBef>
                <a:spcPct val="0"/>
              </a:spcBef>
            </a:pPr>
            <a:r>
              <a:rPr lang="en-US" altLang="en-US" sz="4500" dirty="0">
                <a:latin typeface="+mj-lt"/>
                <a:ea typeface="+mj-ea"/>
                <a:cs typeface="Times New Roman" pitchFamily="18" charset="0"/>
              </a:rPr>
              <a:t>Length in morphemes - not words</a:t>
            </a:r>
          </a:p>
          <a:p>
            <a:r>
              <a:rPr lang="en-US" altLang="en-US" dirty="0"/>
              <a:t>Morpheme is the smallest unit of meaning in a word</a:t>
            </a:r>
          </a:p>
          <a:p>
            <a:pPr lvl="1"/>
            <a:r>
              <a:rPr lang="en-US" altLang="en-US" dirty="0"/>
              <a:t>“I running” =  3 morphemes (not 2 words) </a:t>
            </a:r>
          </a:p>
          <a:p>
            <a:pPr lvl="1"/>
            <a:r>
              <a:rPr lang="en-US" altLang="en-US" dirty="0"/>
              <a:t>free morpheme:  can stand as a word by itself (e.g., kind)</a:t>
            </a:r>
          </a:p>
          <a:p>
            <a:pPr lvl="1"/>
            <a:r>
              <a:rPr lang="en-US" altLang="en-US" dirty="0"/>
              <a:t>bound morpheme exist only in a word (-</a:t>
            </a:r>
            <a:r>
              <a:rPr lang="en-US" altLang="en-US" dirty="0" err="1"/>
              <a:t>ly</a:t>
            </a:r>
            <a:r>
              <a:rPr lang="en-US" altLang="en-US" dirty="0"/>
              <a:t>, -ness,  -s, -</a:t>
            </a:r>
            <a:r>
              <a:rPr lang="en-US" altLang="en-US" dirty="0" err="1"/>
              <a:t>ed</a:t>
            </a:r>
            <a:r>
              <a:rPr lang="en-US" altLang="en-US" dirty="0"/>
              <a:t>, ‘s)</a:t>
            </a:r>
          </a:p>
          <a:p>
            <a:r>
              <a:rPr lang="en-US" altLang="en-US" dirty="0"/>
              <a:t>Each new morpheme reflects new linguistic knowledge. </a:t>
            </a:r>
          </a:p>
          <a:p>
            <a:r>
              <a:rPr lang="en-US" altLang="en-US" dirty="0"/>
              <a:t> (Compare phonemic complexity)</a:t>
            </a:r>
          </a:p>
        </p:txBody>
      </p:sp>
    </p:spTree>
    <p:extLst>
      <p:ext uri="{BB962C8B-B14F-4D97-AF65-F5344CB8AC3E}">
        <p14:creationId xmlns:p14="http://schemas.microsoft.com/office/powerpoint/2010/main" val="134945980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Number Placeholder 5"/>
          <p:cNvSpPr>
            <a:spLocks noGrp="1"/>
          </p:cNvSpPr>
          <p:nvPr>
            <p:ph type="sldNum" sz="quarter" idx="12"/>
          </p:nvPr>
        </p:nvSpPr>
        <p:spPr/>
        <p:txBody>
          <a:bodyPr/>
          <a:lstStyle/>
          <a:p>
            <a:pPr>
              <a:defRPr/>
            </a:pPr>
            <a:fld id="{428CE5C5-786E-4CBA-887C-E87BC7837FE9}" type="slidenum">
              <a:rPr lang="en-US" smtClean="0"/>
              <a:pPr>
                <a:defRPr/>
              </a:pPr>
              <a:t>106</a:t>
            </a:fld>
            <a:endParaRPr lang="en-US"/>
          </a:p>
        </p:txBody>
      </p:sp>
      <p:sp>
        <p:nvSpPr>
          <p:cNvPr id="41987" name="Rectangle 2"/>
          <p:cNvSpPr>
            <a:spLocks noGrp="1" noChangeArrowheads="1"/>
          </p:cNvSpPr>
          <p:nvPr>
            <p:ph type="title"/>
          </p:nvPr>
        </p:nvSpPr>
        <p:spPr/>
        <p:txBody>
          <a:bodyPr/>
          <a:lstStyle/>
          <a:p>
            <a:r>
              <a:rPr lang="en-US" altLang="en-US">
                <a:cs typeface="Times New Roman" pitchFamily="18" charset="0"/>
              </a:rPr>
              <a:t>MLU length</a:t>
            </a:r>
          </a:p>
        </p:txBody>
      </p:sp>
      <p:sp>
        <p:nvSpPr>
          <p:cNvPr id="41988" name="Rectangle 3"/>
          <p:cNvSpPr>
            <a:spLocks noGrp="1" noChangeArrowheads="1"/>
          </p:cNvSpPr>
          <p:nvPr>
            <p:ph type="body" idx="1"/>
          </p:nvPr>
        </p:nvSpPr>
        <p:spPr/>
        <p:txBody>
          <a:bodyPr/>
          <a:lstStyle/>
          <a:p>
            <a:r>
              <a:rPr lang="en-US" altLang="en-US">
                <a:cs typeface="Times New Roman" pitchFamily="18" charset="0"/>
              </a:rPr>
              <a:t>Children who have similar MLUs are at the same level of linguistic maturity, and their language is at the same level of complexity.</a:t>
            </a:r>
          </a:p>
          <a:p>
            <a:r>
              <a:rPr lang="en-US" altLang="en-US">
                <a:cs typeface="Times New Roman" pitchFamily="18" charset="0"/>
              </a:rPr>
              <a:t>Children have MLUs of </a:t>
            </a:r>
          </a:p>
          <a:p>
            <a:r>
              <a:rPr lang="en-US" altLang="en-US">
                <a:cs typeface="Times New Roman" pitchFamily="18" charset="0"/>
              </a:rPr>
              <a:t>	1.0 to 2.0		1-2 years</a:t>
            </a:r>
          </a:p>
          <a:p>
            <a:r>
              <a:rPr lang="en-US" altLang="en-US">
                <a:cs typeface="Times New Roman" pitchFamily="18" charset="0"/>
              </a:rPr>
              <a:t>	2.0 to 3.0		2-3 years</a:t>
            </a:r>
          </a:p>
          <a:p>
            <a:r>
              <a:rPr lang="en-US" altLang="en-US">
                <a:cs typeface="Times New Roman" pitchFamily="18" charset="0"/>
              </a:rPr>
              <a:t>	3.0 to 4.0		3-4 years</a:t>
            </a:r>
            <a:r>
              <a:rPr lang="en-US" altLang="en-US"/>
              <a:t> </a:t>
            </a:r>
          </a:p>
        </p:txBody>
      </p:sp>
    </p:spTree>
    <p:extLst>
      <p:ext uri="{BB962C8B-B14F-4D97-AF65-F5344CB8AC3E}">
        <p14:creationId xmlns:p14="http://schemas.microsoft.com/office/powerpoint/2010/main" val="115707244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17794" name="Rectangle 2"/>
          <p:cNvSpPr>
            <a:spLocks noGrp="1" noChangeArrowheads="1"/>
          </p:cNvSpPr>
          <p:nvPr>
            <p:ph type="title"/>
          </p:nvPr>
        </p:nvSpPr>
        <p:spPr/>
        <p:txBody>
          <a:bodyPr/>
          <a:lstStyle/>
          <a:p>
            <a:pPr algn="ctr"/>
            <a:r>
              <a:rPr lang="en-US" dirty="0"/>
              <a:t>Grammatical Development</a:t>
            </a:r>
          </a:p>
        </p:txBody>
      </p:sp>
      <p:sp>
        <p:nvSpPr>
          <p:cNvPr id="417795" name="Rectangle 3"/>
          <p:cNvSpPr>
            <a:spLocks noGrp="1" noChangeArrowheads="1"/>
          </p:cNvSpPr>
          <p:nvPr>
            <p:ph type="body" idx="4294967295"/>
          </p:nvPr>
        </p:nvSpPr>
        <p:spPr>
          <a:xfrm>
            <a:off x="457200" y="1646237"/>
            <a:ext cx="8229600" cy="4526280"/>
          </a:xfrm>
          <a:prstGeom prst="rect">
            <a:avLst/>
          </a:prstGeom>
        </p:spPr>
        <p:txBody>
          <a:bodyPr/>
          <a:lstStyle/>
          <a:p>
            <a:r>
              <a:rPr lang="en-US" dirty="0">
                <a:sym typeface="Wingdings" pitchFamily="2" charset="2"/>
              </a:rPr>
              <a:t>Confusions in word meanings reflected in word use</a:t>
            </a:r>
          </a:p>
          <a:p>
            <a:pPr lvl="1"/>
            <a:r>
              <a:rPr lang="en-US" dirty="0" err="1">
                <a:sym typeface="Wingdings" pitchFamily="2" charset="2"/>
              </a:rPr>
              <a:t>Undergeneralizations</a:t>
            </a:r>
            <a:endParaRPr lang="en-US" dirty="0">
              <a:sym typeface="Wingdings" pitchFamily="2" charset="2"/>
            </a:endParaRPr>
          </a:p>
          <a:p>
            <a:pPr lvl="2"/>
            <a:r>
              <a:rPr lang="en-US" dirty="0">
                <a:sym typeface="Wingdings" pitchFamily="2" charset="2"/>
              </a:rPr>
              <a:t>E.g., Car refers only to family car not all cars</a:t>
            </a:r>
          </a:p>
          <a:p>
            <a:pPr lvl="2"/>
            <a:r>
              <a:rPr lang="en-US" dirty="0">
                <a:sym typeface="Wingdings" pitchFamily="2" charset="2"/>
              </a:rPr>
              <a:t>Eventually corrected based on wider range of exposure</a:t>
            </a:r>
          </a:p>
          <a:p>
            <a:pPr lvl="1"/>
            <a:r>
              <a:rPr lang="en-US" dirty="0">
                <a:sym typeface="Wingdings" pitchFamily="2" charset="2"/>
              </a:rPr>
              <a:t>Overgeneralizations</a:t>
            </a:r>
          </a:p>
          <a:p>
            <a:pPr lvl="2"/>
            <a:r>
              <a:rPr lang="en-US" dirty="0">
                <a:sym typeface="Wingdings" pitchFamily="2" charset="2"/>
              </a:rPr>
              <a:t>Incorrect application of smaller label to larger class</a:t>
            </a:r>
          </a:p>
          <a:p>
            <a:pPr lvl="3">
              <a:buFontTx/>
              <a:buChar char="-"/>
            </a:pPr>
            <a:r>
              <a:rPr lang="en-US" dirty="0">
                <a:sym typeface="Wingdings" pitchFamily="2" charset="2"/>
              </a:rPr>
              <a:t>e.g., banana = all fruit</a:t>
            </a:r>
          </a:p>
          <a:p>
            <a:pPr lvl="3">
              <a:buFontTx/>
              <a:buChar char="-"/>
            </a:pPr>
            <a:r>
              <a:rPr lang="en-US" dirty="0">
                <a:sym typeface="Wingdings" pitchFamily="2" charset="2"/>
              </a:rPr>
              <a:t>e.g., Ellie = all dogs </a:t>
            </a:r>
          </a:p>
          <a:p>
            <a:pPr lvl="2"/>
            <a:endParaRPr lang="en-US" dirty="0">
              <a:sym typeface="Wingdings" pitchFamily="2" charset="2"/>
            </a:endParaRPr>
          </a:p>
          <a:p>
            <a:pPr lvl="1"/>
            <a:endParaRPr lang="en-US" dirty="0">
              <a:sym typeface="Wingdings" pitchFamily="2" charset="2"/>
            </a:endParaRPr>
          </a:p>
        </p:txBody>
      </p:sp>
    </p:spTree>
    <p:extLst>
      <p:ext uri="{BB962C8B-B14F-4D97-AF65-F5344CB8AC3E}">
        <p14:creationId xmlns:p14="http://schemas.microsoft.com/office/powerpoint/2010/main" val="106541472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6" name="Rectangle 2"/>
          <p:cNvSpPr>
            <a:spLocks noGrp="1" noChangeArrowheads="1"/>
          </p:cNvSpPr>
          <p:nvPr>
            <p:ph type="title"/>
          </p:nvPr>
        </p:nvSpPr>
        <p:spPr/>
        <p:txBody>
          <a:bodyPr/>
          <a:lstStyle/>
          <a:p>
            <a:r>
              <a:rPr lang="en-US" sz="4000" dirty="0"/>
              <a:t>Grammatical Development</a:t>
            </a:r>
          </a:p>
        </p:txBody>
      </p:sp>
      <p:sp>
        <p:nvSpPr>
          <p:cNvPr id="425987" name="Rectangle 3"/>
          <p:cNvSpPr>
            <a:spLocks noGrp="1" noChangeArrowheads="1"/>
          </p:cNvSpPr>
          <p:nvPr>
            <p:ph type="body" idx="4294967295"/>
          </p:nvPr>
        </p:nvSpPr>
        <p:spPr>
          <a:xfrm>
            <a:off x="457200" y="1646237"/>
            <a:ext cx="8229600" cy="4526280"/>
          </a:xfrm>
          <a:prstGeom prst="rect">
            <a:avLst/>
          </a:prstGeom>
        </p:spPr>
        <p:txBody>
          <a:bodyPr/>
          <a:lstStyle/>
          <a:p>
            <a:r>
              <a:rPr lang="en-US" dirty="0"/>
              <a:t>Irregular forms </a:t>
            </a:r>
          </a:p>
          <a:p>
            <a:pPr lvl="1"/>
            <a:r>
              <a:rPr lang="en-US" dirty="0"/>
              <a:t>Overgeneralizations of ‘affixes’ (-</a:t>
            </a:r>
            <a:r>
              <a:rPr lang="en-US" dirty="0" err="1"/>
              <a:t>ed</a:t>
            </a:r>
            <a:r>
              <a:rPr lang="en-US" dirty="0"/>
              <a:t>, -</a:t>
            </a:r>
            <a:r>
              <a:rPr lang="en-US" dirty="0" err="1"/>
              <a:t>ing</a:t>
            </a:r>
            <a:r>
              <a:rPr lang="en-US" dirty="0"/>
              <a:t>) tend to occur </a:t>
            </a:r>
            <a:r>
              <a:rPr lang="en-US" i="1" dirty="0"/>
              <a:t>after</a:t>
            </a:r>
            <a:r>
              <a:rPr lang="en-US" dirty="0"/>
              <a:t> correct irregular forms are produced (went, saw vs. </a:t>
            </a:r>
            <a:r>
              <a:rPr lang="en-US" dirty="0" err="1"/>
              <a:t>goed</a:t>
            </a:r>
            <a:r>
              <a:rPr lang="en-US" dirty="0"/>
              <a:t>, sawed)</a:t>
            </a:r>
          </a:p>
          <a:p>
            <a:pPr lvl="2"/>
            <a:r>
              <a:rPr lang="en-US" dirty="0"/>
              <a:t>U-shaped pattern of production </a:t>
            </a:r>
          </a:p>
          <a:p>
            <a:pPr lvl="2"/>
            <a:r>
              <a:rPr lang="en-US" dirty="0"/>
              <a:t>Why? </a:t>
            </a:r>
          </a:p>
        </p:txBody>
      </p:sp>
      <p:pic>
        <p:nvPicPr>
          <p:cNvPr id="2" name="Picture 1"/>
          <p:cNvPicPr>
            <a:picLocks noChangeAspect="1"/>
          </p:cNvPicPr>
          <p:nvPr/>
        </p:nvPicPr>
        <p:blipFill>
          <a:blip r:embed="rId3"/>
          <a:stretch>
            <a:fillRect/>
          </a:stretch>
        </p:blipFill>
        <p:spPr>
          <a:xfrm>
            <a:off x="2819400" y="4124325"/>
            <a:ext cx="6038850" cy="2352675"/>
          </a:xfrm>
          <a:prstGeom prst="rect">
            <a:avLst/>
          </a:prstGeom>
        </p:spPr>
      </p:pic>
    </p:spTree>
    <p:extLst>
      <p:ext uri="{BB962C8B-B14F-4D97-AF65-F5344CB8AC3E}">
        <p14:creationId xmlns:p14="http://schemas.microsoft.com/office/powerpoint/2010/main" val="539562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Parsing grammar</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r>
              <a:rPr lang="en-US" dirty="0"/>
              <a:t>From  </a:t>
            </a:r>
            <a:r>
              <a:rPr lang="en-US" dirty="0" err="1"/>
              <a:t>MacWhinney</a:t>
            </a:r>
            <a:r>
              <a:rPr lang="en-US" dirty="0"/>
              <a:t>, 2011</a:t>
            </a:r>
          </a:p>
        </p:txBody>
      </p:sp>
      <p:pic>
        <p:nvPicPr>
          <p:cNvPr id="4" name="Picture 3"/>
          <p:cNvPicPr>
            <a:picLocks noChangeAspect="1"/>
          </p:cNvPicPr>
          <p:nvPr/>
        </p:nvPicPr>
        <p:blipFill>
          <a:blip r:embed="rId2"/>
          <a:stretch>
            <a:fillRect/>
          </a:stretch>
        </p:blipFill>
        <p:spPr>
          <a:xfrm>
            <a:off x="1195477" y="2286000"/>
            <a:ext cx="7586214" cy="1647825"/>
          </a:xfrm>
          <a:prstGeom prst="rect">
            <a:avLst/>
          </a:prstGeom>
        </p:spPr>
      </p:pic>
    </p:spTree>
    <p:extLst>
      <p:ext uri="{BB962C8B-B14F-4D97-AF65-F5344CB8AC3E}">
        <p14:creationId xmlns:p14="http://schemas.microsoft.com/office/powerpoint/2010/main" val="266922326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altLang="en-US"/>
              <a:t>Infant directed speech</a:t>
            </a:r>
          </a:p>
        </p:txBody>
      </p:sp>
      <p:sp>
        <p:nvSpPr>
          <p:cNvPr id="46083" name="Rectangle 3"/>
          <p:cNvSpPr>
            <a:spLocks noGrp="1" noChangeArrowheads="1"/>
          </p:cNvSpPr>
          <p:nvPr>
            <p:ph type="body" idx="1"/>
          </p:nvPr>
        </p:nvSpPr>
        <p:spPr/>
        <p:txBody>
          <a:bodyPr/>
          <a:lstStyle/>
          <a:p>
            <a:pPr>
              <a:lnSpc>
                <a:spcPct val="90000"/>
              </a:lnSpc>
            </a:pPr>
            <a:r>
              <a:rPr lang="en-US" altLang="en-US" sz="2800" dirty="0"/>
              <a:t>Slower rate, higher pitch, longer pauses</a:t>
            </a:r>
          </a:p>
          <a:p>
            <a:pPr lvl="1">
              <a:lnSpc>
                <a:spcPct val="90000"/>
              </a:lnSpc>
            </a:pPr>
            <a:r>
              <a:rPr lang="en-US" altLang="en-US" sz="2400" dirty="0"/>
              <a:t>Repetitive &amp; reduplicated</a:t>
            </a:r>
          </a:p>
          <a:p>
            <a:pPr>
              <a:lnSpc>
                <a:spcPct val="90000"/>
              </a:lnSpc>
            </a:pPr>
            <a:r>
              <a:rPr lang="en-US" altLang="en-US" sz="2800" dirty="0"/>
              <a:t>Brief, grammatically correct sentences</a:t>
            </a:r>
          </a:p>
          <a:p>
            <a:pPr lvl="1">
              <a:lnSpc>
                <a:spcPct val="90000"/>
              </a:lnSpc>
            </a:pPr>
            <a:r>
              <a:rPr lang="en-US" altLang="en-US" sz="2400" dirty="0"/>
              <a:t>Use of simple syntax</a:t>
            </a:r>
          </a:p>
          <a:p>
            <a:pPr>
              <a:lnSpc>
                <a:spcPct val="90000"/>
              </a:lnSpc>
            </a:pPr>
            <a:r>
              <a:rPr lang="en-US" altLang="en-US" sz="2800" dirty="0"/>
              <a:t>Key words at end, spoken in a higher &amp; louder voice</a:t>
            </a:r>
          </a:p>
          <a:p>
            <a:pPr lvl="1">
              <a:lnSpc>
                <a:spcPct val="90000"/>
              </a:lnSpc>
            </a:pPr>
            <a:r>
              <a:rPr lang="en-US" altLang="en-US" sz="2400" dirty="0"/>
              <a:t>Diminutive used</a:t>
            </a:r>
          </a:p>
          <a:p>
            <a:pPr>
              <a:lnSpc>
                <a:spcPct val="90000"/>
              </a:lnSpc>
            </a:pPr>
            <a:r>
              <a:rPr lang="en-US" altLang="en-US" sz="2800" dirty="0"/>
              <a:t>Vocabulary is concrete</a:t>
            </a:r>
          </a:p>
          <a:p>
            <a:pPr lvl="1">
              <a:lnSpc>
                <a:spcPct val="90000"/>
              </a:lnSpc>
            </a:pPr>
            <a:r>
              <a:rPr lang="en-US" altLang="en-US" sz="2400" dirty="0"/>
              <a:t>Objects may be over described</a:t>
            </a:r>
          </a:p>
        </p:txBody>
      </p:sp>
      <p:sp>
        <p:nvSpPr>
          <p:cNvPr id="46084" name="Rectangle 1"/>
          <p:cNvSpPr>
            <a:spLocks noChangeArrowheads="1"/>
          </p:cNvSpPr>
          <p:nvPr/>
        </p:nvSpPr>
        <p:spPr bwMode="auto">
          <a:xfrm>
            <a:off x="5562600" y="4648200"/>
            <a:ext cx="22860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chemeClr val="tx1"/>
                </a:solidFill>
                <a:latin typeface="Times New Roman" pitchFamily="18" charset="0"/>
                <a:cs typeface="Arial" pitchFamily="34" charset="0"/>
              </a:defRPr>
            </a:lvl1pPr>
            <a:lvl2pPr marL="742950" indent="-285750" eaLnBrk="0" hangingPunct="0">
              <a:defRPr sz="3200">
                <a:solidFill>
                  <a:schemeClr val="tx1"/>
                </a:solidFill>
                <a:latin typeface="Times New Roman" pitchFamily="18" charset="0"/>
                <a:cs typeface="Arial" pitchFamily="34" charset="0"/>
              </a:defRPr>
            </a:lvl2pPr>
            <a:lvl3pPr marL="1143000" indent="-228600" eaLnBrk="0" hangingPunct="0">
              <a:defRPr sz="3200">
                <a:solidFill>
                  <a:schemeClr val="tx1"/>
                </a:solidFill>
                <a:latin typeface="Times New Roman" pitchFamily="18" charset="0"/>
                <a:cs typeface="Arial" pitchFamily="34" charset="0"/>
              </a:defRPr>
            </a:lvl3pPr>
            <a:lvl4pPr marL="1600200" indent="-228600" eaLnBrk="0" hangingPunct="0">
              <a:defRPr sz="3200">
                <a:solidFill>
                  <a:schemeClr val="tx1"/>
                </a:solidFill>
                <a:latin typeface="Times New Roman" pitchFamily="18" charset="0"/>
                <a:cs typeface="Arial" pitchFamily="34" charset="0"/>
              </a:defRPr>
            </a:lvl4pPr>
            <a:lvl5pPr marL="2057400" indent="-228600" eaLnBrk="0" hangingPunct="0">
              <a:defRPr sz="32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pitchFamily="34" charset="0"/>
              </a:defRPr>
            </a:lvl9pPr>
          </a:lstStyle>
          <a:p>
            <a:pPr eaLnBrk="1" hangingPunct="1"/>
            <a:r>
              <a:rPr lang="en-US" altLang="en-US" sz="2000">
                <a:hlinkClick r:id="rId3"/>
              </a:rPr>
              <a:t>https://www.youtube.com/watch?v=cSCXMfeo74Q</a:t>
            </a:r>
            <a:endParaRPr lang="en-US" altLang="en-US" sz="2000"/>
          </a:p>
        </p:txBody>
      </p:sp>
      <p:sp>
        <p:nvSpPr>
          <p:cNvPr id="2" name="Rectangle 1"/>
          <p:cNvSpPr/>
          <p:nvPr/>
        </p:nvSpPr>
        <p:spPr>
          <a:xfrm>
            <a:off x="9646" y="4953000"/>
            <a:ext cx="4572001" cy="2031325"/>
          </a:xfrm>
          <a:prstGeom prst="rect">
            <a:avLst/>
          </a:prstGeom>
        </p:spPr>
        <p:txBody>
          <a:bodyPr>
            <a:spAutoFit/>
          </a:bodyPr>
          <a:lstStyle/>
          <a:p>
            <a:r>
              <a:rPr lang="en-US" u="sng" dirty="0" err="1">
                <a:solidFill>
                  <a:srgbClr val="954F72"/>
                </a:solidFill>
                <a:latin typeface="Arial" panose="020B0604020202020204" pitchFamily="34" charset="0"/>
                <a:hlinkClick r:id="rId4"/>
              </a:rPr>
              <a:t>Golinkoff</a:t>
            </a:r>
            <a:r>
              <a:rPr lang="en-US" u="sng" dirty="0">
                <a:solidFill>
                  <a:srgbClr val="954F72"/>
                </a:solidFill>
                <a:latin typeface="Arial" panose="020B0604020202020204" pitchFamily="34" charset="0"/>
                <a:hlinkClick r:id="rId4"/>
              </a:rPr>
              <a:t>, R. M., Can, D. D., </a:t>
            </a:r>
            <a:r>
              <a:rPr lang="en-US" u="sng" dirty="0" err="1">
                <a:solidFill>
                  <a:srgbClr val="954F72"/>
                </a:solidFill>
                <a:latin typeface="Arial" panose="020B0604020202020204" pitchFamily="34" charset="0"/>
                <a:hlinkClick r:id="rId4"/>
              </a:rPr>
              <a:t>Soderstrom</a:t>
            </a:r>
            <a:r>
              <a:rPr lang="en-US" u="sng" dirty="0">
                <a:solidFill>
                  <a:srgbClr val="954F72"/>
                </a:solidFill>
                <a:latin typeface="Arial" panose="020B0604020202020204" pitchFamily="34" charset="0"/>
                <a:hlinkClick r:id="rId4"/>
              </a:rPr>
              <a:t>, M., &amp; Hirsh-</a:t>
            </a:r>
            <a:r>
              <a:rPr lang="en-US" u="sng" dirty="0" err="1">
                <a:solidFill>
                  <a:srgbClr val="954F72"/>
                </a:solidFill>
                <a:latin typeface="Arial" panose="020B0604020202020204" pitchFamily="34" charset="0"/>
                <a:hlinkClick r:id="rId4"/>
              </a:rPr>
              <a:t>Pasek</a:t>
            </a:r>
            <a:r>
              <a:rPr lang="en-US" u="sng" dirty="0">
                <a:solidFill>
                  <a:srgbClr val="954F72"/>
                </a:solidFill>
                <a:latin typeface="Arial" panose="020B0604020202020204" pitchFamily="34" charset="0"/>
                <a:hlinkClick r:id="rId4"/>
              </a:rPr>
              <a:t>, K. (2015). (Baby)Talk to Me: The Social Context of Infant-Directed Speech and Its Effects on Early Language Acquisition. Current Directions in Psychological Science, 24(5), 339-344. </a:t>
            </a:r>
            <a:r>
              <a:rPr lang="en-US" u="sng" dirty="0" err="1">
                <a:solidFill>
                  <a:srgbClr val="954F72"/>
                </a:solidFill>
                <a:latin typeface="Arial" panose="020B0604020202020204" pitchFamily="34" charset="0"/>
                <a:hlinkClick r:id="rId4"/>
              </a:rPr>
              <a:t>doi</a:t>
            </a:r>
            <a:r>
              <a:rPr lang="en-US" u="sng" dirty="0">
                <a:solidFill>
                  <a:srgbClr val="954F72"/>
                </a:solidFill>
                <a:latin typeface="Arial" panose="020B0604020202020204" pitchFamily="34" charset="0"/>
                <a:hlinkClick r:id="rId4"/>
              </a:rPr>
              <a:t>: 10.1177/0963721415595345</a:t>
            </a:r>
            <a:endParaRPr lang="en-US" dirty="0"/>
          </a:p>
        </p:txBody>
      </p:sp>
    </p:spTree>
    <p:extLst>
      <p:ext uri="{BB962C8B-B14F-4D97-AF65-F5344CB8AC3E}">
        <p14:creationId xmlns:p14="http://schemas.microsoft.com/office/powerpoint/2010/main" val="54403569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28034" name="Rectangle 2"/>
          <p:cNvSpPr>
            <a:spLocks noGrp="1" noChangeArrowheads="1"/>
          </p:cNvSpPr>
          <p:nvPr>
            <p:ph type="title"/>
          </p:nvPr>
        </p:nvSpPr>
        <p:spPr/>
        <p:txBody>
          <a:bodyPr/>
          <a:lstStyle/>
          <a:p>
            <a:r>
              <a:rPr lang="en-US"/>
              <a:t>Communicative Development</a:t>
            </a:r>
          </a:p>
        </p:txBody>
      </p:sp>
      <p:sp>
        <p:nvSpPr>
          <p:cNvPr id="428035" name="Rectangle 3"/>
          <p:cNvSpPr>
            <a:spLocks noGrp="1" noChangeArrowheads="1"/>
          </p:cNvSpPr>
          <p:nvPr>
            <p:ph type="body" idx="4294967295"/>
          </p:nvPr>
        </p:nvSpPr>
        <p:spPr>
          <a:xfrm>
            <a:off x="457200" y="1646237"/>
            <a:ext cx="8229600" cy="4526280"/>
          </a:xfrm>
          <a:prstGeom prst="rect">
            <a:avLst/>
          </a:prstGeom>
        </p:spPr>
        <p:txBody>
          <a:bodyPr>
            <a:normAutofit fontScale="92500" lnSpcReduction="10000"/>
          </a:bodyPr>
          <a:lstStyle/>
          <a:p>
            <a:r>
              <a:rPr lang="en-US" sz="2800" dirty="0"/>
              <a:t>Conversation takes on many forms prior to linguistic</a:t>
            </a:r>
          </a:p>
          <a:p>
            <a:pPr lvl="1"/>
            <a:r>
              <a:rPr lang="en-US" sz="2400" dirty="0"/>
              <a:t>Used not just to get needs met but to engage as social members of dyads and groups</a:t>
            </a:r>
          </a:p>
          <a:p>
            <a:pPr marL="457200" lvl="1" indent="0">
              <a:buNone/>
            </a:pPr>
            <a:endParaRPr lang="en-US" sz="2400" dirty="0"/>
          </a:p>
          <a:p>
            <a:endParaRPr lang="en-US" sz="2800" dirty="0"/>
          </a:p>
          <a:p>
            <a:r>
              <a:rPr lang="en-US" sz="2800" dirty="0"/>
              <a:t>Parents naturally engage infants in ‘conversation’                  </a:t>
            </a:r>
          </a:p>
          <a:p>
            <a:pPr lvl="1"/>
            <a:r>
              <a:rPr lang="en-US" sz="2400" dirty="0"/>
              <a:t>Model turn-taking</a:t>
            </a:r>
          </a:p>
          <a:p>
            <a:pPr marL="457200" lvl="1" indent="0">
              <a:buNone/>
            </a:pPr>
            <a:r>
              <a:rPr lang="en-US" sz="1500" dirty="0"/>
              <a:t>	</a:t>
            </a:r>
          </a:p>
          <a:p>
            <a:pPr marL="457200" lvl="1" indent="0">
              <a:buNone/>
            </a:pPr>
            <a:endParaRPr lang="en-US" sz="1500" dirty="0"/>
          </a:p>
          <a:p>
            <a:pPr lvl="1"/>
            <a:r>
              <a:rPr lang="en-US" sz="2400" dirty="0"/>
              <a:t>Interpret/expand infant behaviors with </a:t>
            </a:r>
          </a:p>
          <a:p>
            <a:pPr marL="457200" lvl="1" indent="0">
              <a:buNone/>
            </a:pPr>
            <a:r>
              <a:rPr lang="en-US" sz="2400" dirty="0"/>
              <a:t>	words</a:t>
            </a:r>
          </a:p>
          <a:p>
            <a:pPr lvl="2"/>
            <a:r>
              <a:rPr lang="en-US" sz="2000" dirty="0"/>
              <a:t>Scaffold verbal responses to child’s gestures</a:t>
            </a:r>
          </a:p>
          <a:p>
            <a:pPr>
              <a:buFont typeface="Wingdings" pitchFamily="2" charset="2"/>
              <a:buNone/>
            </a:pPr>
            <a:endParaRPr lang="en-US" sz="2800" dirty="0"/>
          </a:p>
        </p:txBody>
      </p:sp>
    </p:spTree>
    <p:extLst>
      <p:ext uri="{BB962C8B-B14F-4D97-AF65-F5344CB8AC3E}">
        <p14:creationId xmlns:p14="http://schemas.microsoft.com/office/powerpoint/2010/main" val="407946099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30082" name="Rectangle 2"/>
          <p:cNvSpPr>
            <a:spLocks noGrp="1" noChangeArrowheads="1"/>
          </p:cNvSpPr>
          <p:nvPr>
            <p:ph type="title"/>
          </p:nvPr>
        </p:nvSpPr>
        <p:spPr/>
        <p:txBody>
          <a:bodyPr/>
          <a:lstStyle/>
          <a:p>
            <a:pPr algn="ctr"/>
            <a:r>
              <a:rPr lang="en-US" sz="4000" dirty="0"/>
              <a:t>Communicative Development</a:t>
            </a:r>
          </a:p>
        </p:txBody>
      </p:sp>
      <p:sp>
        <p:nvSpPr>
          <p:cNvPr id="430083" name="Rectangle 3"/>
          <p:cNvSpPr>
            <a:spLocks noGrp="1" noChangeArrowheads="1"/>
          </p:cNvSpPr>
          <p:nvPr>
            <p:ph type="body" idx="4294967295"/>
          </p:nvPr>
        </p:nvSpPr>
        <p:spPr>
          <a:xfrm>
            <a:off x="457200" y="1646237"/>
            <a:ext cx="8229600" cy="4526280"/>
          </a:xfrm>
          <a:prstGeom prst="rect">
            <a:avLst/>
          </a:prstGeom>
        </p:spPr>
        <p:txBody>
          <a:bodyPr>
            <a:normAutofit lnSpcReduction="10000"/>
          </a:bodyPr>
          <a:lstStyle/>
          <a:p>
            <a:r>
              <a:rPr lang="en-US" dirty="0"/>
              <a:t>Rudimentary forms of initiation take place by 12 </a:t>
            </a:r>
            <a:r>
              <a:rPr lang="en-US" dirty="0" err="1"/>
              <a:t>mos</a:t>
            </a:r>
            <a:endParaRPr lang="en-US" dirty="0"/>
          </a:p>
          <a:p>
            <a:pPr lvl="1"/>
            <a:r>
              <a:rPr lang="en-US" dirty="0"/>
              <a:t>RJA by 10 </a:t>
            </a:r>
            <a:r>
              <a:rPr lang="en-US" dirty="0" err="1"/>
              <a:t>mos</a:t>
            </a:r>
            <a:endParaRPr lang="en-US" dirty="0"/>
          </a:p>
          <a:p>
            <a:pPr lvl="1"/>
            <a:r>
              <a:rPr lang="en-US" dirty="0"/>
              <a:t>IJA by 12 </a:t>
            </a:r>
            <a:r>
              <a:rPr lang="en-US" dirty="0" err="1"/>
              <a:t>mos</a:t>
            </a:r>
            <a:endParaRPr lang="en-US" dirty="0"/>
          </a:p>
          <a:p>
            <a:pPr lvl="1">
              <a:buNone/>
            </a:pPr>
            <a:endParaRPr lang="en-US" sz="2000" dirty="0"/>
          </a:p>
          <a:p>
            <a:pPr lvl="1"/>
            <a:r>
              <a:rPr lang="en-US" sz="2000" dirty="0"/>
              <a:t>*** ESCS video***</a:t>
            </a:r>
          </a:p>
          <a:p>
            <a:pPr marL="170752" lvl="1" indent="0">
              <a:buNone/>
            </a:pPr>
            <a:endParaRPr lang="en-US" sz="2000" dirty="0"/>
          </a:p>
          <a:p>
            <a:r>
              <a:rPr lang="en-US" dirty="0"/>
              <a:t>Early participation in conversational interactions as primary support for initial stages of language acquisition</a:t>
            </a:r>
          </a:p>
        </p:txBody>
      </p:sp>
    </p:spTree>
    <p:extLst>
      <p:ext uri="{BB962C8B-B14F-4D97-AF65-F5344CB8AC3E}">
        <p14:creationId xmlns:p14="http://schemas.microsoft.com/office/powerpoint/2010/main" val="344518152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3.xml><?xml version="1.0" encoding="utf-8"?>
<a:theme xmlns:a="http://schemas.openxmlformats.org/drawingml/2006/main" name="4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4.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2.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3.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4.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docProps/app.xml><?xml version="1.0" encoding="utf-8"?>
<Properties xmlns="http://schemas.openxmlformats.org/officeDocument/2006/extended-properties" xmlns:vt="http://schemas.openxmlformats.org/officeDocument/2006/docPropsVTypes">
  <Template>Module</Template>
  <TotalTime>7876</TotalTime>
  <Words>7803</Words>
  <Application>Microsoft Office PowerPoint</Application>
  <PresentationFormat>On-screen Show (4:3)</PresentationFormat>
  <Paragraphs>900</Paragraphs>
  <Slides>112</Slides>
  <Notes>89</Notes>
  <HiddenSlides>55</HiddenSlides>
  <MMClips>2</MMClips>
  <ScaleCrop>false</ScaleCrop>
  <HeadingPairs>
    <vt:vector size="8" baseType="variant">
      <vt:variant>
        <vt:lpstr>Fonts Used</vt:lpstr>
      </vt:variant>
      <vt:variant>
        <vt:i4>15</vt:i4>
      </vt:variant>
      <vt:variant>
        <vt:lpstr>Theme</vt:lpstr>
      </vt:variant>
      <vt:variant>
        <vt:i4>4</vt:i4>
      </vt:variant>
      <vt:variant>
        <vt:lpstr>Embedded OLE Servers</vt:lpstr>
      </vt:variant>
      <vt:variant>
        <vt:i4>2</vt:i4>
      </vt:variant>
      <vt:variant>
        <vt:lpstr>Slide Titles</vt:lpstr>
      </vt:variant>
      <vt:variant>
        <vt:i4>112</vt:i4>
      </vt:variant>
    </vt:vector>
  </HeadingPairs>
  <TitlesOfParts>
    <vt:vector size="133" baseType="lpstr">
      <vt:lpstr>Arial</vt:lpstr>
      <vt:lpstr>Calibri</vt:lpstr>
      <vt:lpstr>Century Gothic</vt:lpstr>
      <vt:lpstr>Corbel</vt:lpstr>
      <vt:lpstr>Franklin Gothic Book</vt:lpstr>
      <vt:lpstr>Garamond</vt:lpstr>
      <vt:lpstr>Helvetica Neue</vt:lpstr>
      <vt:lpstr>Monotype Sorts</vt:lpstr>
      <vt:lpstr>Segoe UI</vt:lpstr>
      <vt:lpstr>Times</vt:lpstr>
      <vt:lpstr>Times New Roman</vt:lpstr>
      <vt:lpstr>Verdana</vt:lpstr>
      <vt:lpstr>Wingdings</vt:lpstr>
      <vt:lpstr>Wingdings 2</vt:lpstr>
      <vt:lpstr>Wingdings 3</vt:lpstr>
      <vt:lpstr>Module</vt:lpstr>
      <vt:lpstr>Frame</vt:lpstr>
      <vt:lpstr>4_Savon</vt:lpstr>
      <vt:lpstr>Crop</vt:lpstr>
      <vt:lpstr>Chart</vt:lpstr>
      <vt:lpstr>Clip</vt:lpstr>
      <vt:lpstr>Advanced Developmental Psychology</vt:lpstr>
      <vt:lpstr>Domains of Development</vt:lpstr>
      <vt:lpstr>Overview</vt:lpstr>
      <vt:lpstr>Poetic summary</vt:lpstr>
      <vt:lpstr>Gesture to symbol</vt:lpstr>
      <vt:lpstr>Some definitions </vt:lpstr>
      <vt:lpstr>Language Development</vt:lpstr>
      <vt:lpstr>Language Development –  two perspectives</vt:lpstr>
      <vt:lpstr>Evidence for a biological preparedness for language learning</vt:lpstr>
      <vt:lpstr>Criticisms of Chomsky’s model</vt:lpstr>
      <vt:lpstr>But…(ongoing research)</vt:lpstr>
      <vt:lpstr>A humanized NOVA1 splicing factor alters mouse vocal communications</vt:lpstr>
      <vt:lpstr>Wait, aren’t large language models learning language from scratch</vt:lpstr>
      <vt:lpstr>Claude wrote this</vt:lpstr>
      <vt:lpstr>“Distinct cortical areas associated with native and second languages.”</vt:lpstr>
      <vt:lpstr>Little posterior difference in Wernicke’s area</vt:lpstr>
      <vt:lpstr>Auditory Development</vt:lpstr>
      <vt:lpstr>PowerPoint Presentation</vt:lpstr>
      <vt:lpstr>Going young— Prenatal sensitivity to language</vt:lpstr>
      <vt:lpstr>PowerPoint Presentation</vt:lpstr>
      <vt:lpstr>When does experience start? Prenatally based language preference</vt:lpstr>
      <vt:lpstr>Auditory Development (experience)</vt:lpstr>
      <vt:lpstr>Similarity to English predicts vocabulary in 2nd language acquisition</vt:lpstr>
      <vt:lpstr>Crying</vt:lpstr>
      <vt:lpstr>Two crying functions</vt:lpstr>
      <vt:lpstr>Different acoustic patterns</vt:lpstr>
      <vt:lpstr>Crying judgments</vt:lpstr>
      <vt:lpstr>Cries sound bad</vt:lpstr>
      <vt:lpstr>Prelinguistic speech</vt:lpstr>
      <vt:lpstr>Phonation Stage, 0-2/3 months</vt:lpstr>
      <vt:lpstr>Cooing/Gooing Stage, 1 - 4 months</vt:lpstr>
      <vt:lpstr>Expansion Stage, 3 - 8 months</vt:lpstr>
      <vt:lpstr>Checking out the new sound system </vt:lpstr>
      <vt:lpstr>Functional flexibility of infant vocalization. Oller, et al. 2013. PNAS</vt:lpstr>
      <vt:lpstr>PowerPoint Presentation</vt:lpstr>
      <vt:lpstr>‘Functional flexibility is a sine qua non in spoken language</vt:lpstr>
      <vt:lpstr>Signal flexibility—a phylogenetic prerequisite for functional  flexibility</vt:lpstr>
      <vt:lpstr>Articulatory Development </vt:lpstr>
      <vt:lpstr>Canonical Babbling Stage, 6-10 mos</vt:lpstr>
      <vt:lpstr>Importance of Babbling</vt:lpstr>
      <vt:lpstr>Limitations of Babbling</vt:lpstr>
      <vt:lpstr>Integrative stage (9-18 months)</vt:lpstr>
      <vt:lpstr>Automated Vocal Analysis of Naturalistic Recordings from Children with Autism, Language Delay, and Typical Development. Oller et al (2010)</vt:lpstr>
      <vt:lpstr>PowerPoint Presentation</vt:lpstr>
      <vt:lpstr>Production: Infant vocal development</vt:lpstr>
      <vt:lpstr>Infant vocal development</vt:lpstr>
      <vt:lpstr>Social influences: Feedback changes structure of infant vocalizations in the moment</vt:lpstr>
      <vt:lpstr>Method</vt:lpstr>
      <vt:lpstr>Mothers contingently responded to vowels (resonance) or babbles (consonant-vowels)</vt:lpstr>
      <vt:lpstr>Resonance feedback promotes resonant vocalizations</vt:lpstr>
      <vt:lpstr>CV feedback promotes CV vocalizations</vt:lpstr>
      <vt:lpstr>Overall infant vocalizations</vt:lpstr>
      <vt:lpstr>Naturalistic Recordings</vt:lpstr>
      <vt:lpstr> Automated Vocal Analysis</vt:lpstr>
      <vt:lpstr>PowerPoint Presentation</vt:lpstr>
      <vt:lpstr>Vocal parameters change with age for typical developing/language-delayed, not ASD</vt:lpstr>
      <vt:lpstr>ASD children’s vocal parameters do not change with age</vt:lpstr>
      <vt:lpstr>Allowing for Identification</vt:lpstr>
      <vt:lpstr>Developmental Tracking and Group Differentiation</vt:lpstr>
      <vt:lpstr>LDA Showing Group Discrimination</vt:lpstr>
      <vt:lpstr>PowerPoint Presentation</vt:lpstr>
      <vt:lpstr>Prior findings</vt:lpstr>
      <vt:lpstr>Proposed social feedback loop</vt:lpstr>
      <vt:lpstr>Study Aims</vt:lpstr>
      <vt:lpstr>Additional effects tested:  1. Age of child 2.Maternal education level (SES proxy) 3. Child’s gender</vt:lpstr>
      <vt:lpstr>Method</vt:lpstr>
      <vt:lpstr>PowerPoint Presentation</vt:lpstr>
      <vt:lpstr>When children’s vocalizations are speech-related, they are more likely to receive a positive response from an adult</vt:lpstr>
      <vt:lpstr>Age-related increase of speech-related vocalization slower in ASD group</vt:lpstr>
      <vt:lpstr>Two-way contingencies</vt:lpstr>
      <vt:lpstr>Increased likelihood of adult response when child vocalization was speech related., weaker in ASD group</vt:lpstr>
      <vt:lpstr>TD children higher number of child-caregiver interactions than children with ASD</vt:lpstr>
      <vt:lpstr>Role of ASD in proposed social feedback loop</vt:lpstr>
      <vt:lpstr>Less interaction overall between parent and child    And  Lower ratio of leading to following for children with autism compared with TD children.  </vt:lpstr>
      <vt:lpstr>Conclusions</vt:lpstr>
      <vt:lpstr>PowerPoint Presentation</vt:lpstr>
      <vt:lpstr>PowerPoint Presentation</vt:lpstr>
      <vt:lpstr>PowerPoint Presentation</vt:lpstr>
      <vt:lpstr>PowerPoint Presentation</vt:lpstr>
      <vt:lpstr>Children with Hearing Loss </vt:lpstr>
      <vt:lpstr>Current Study </vt:lpstr>
      <vt:lpstr>Methods </vt:lpstr>
      <vt:lpstr>Results </vt:lpstr>
      <vt:lpstr>PowerPoint Presentation</vt:lpstr>
      <vt:lpstr>Results </vt:lpstr>
      <vt:lpstr>Main Takeaway </vt:lpstr>
      <vt:lpstr>Discussion Questions </vt:lpstr>
      <vt:lpstr>First word definitions</vt:lpstr>
      <vt:lpstr>First word learning</vt:lpstr>
      <vt:lpstr>Word learning</vt:lpstr>
      <vt:lpstr>PowerPoint Presentation</vt:lpstr>
      <vt:lpstr>Cross-cultural differences in first words</vt:lpstr>
      <vt:lpstr>Statistical learning: Learning  patterns in the world</vt:lpstr>
      <vt:lpstr>Statistical learning: Learning  patterns in the words</vt:lpstr>
      <vt:lpstr>PowerPoint Presentation</vt:lpstr>
      <vt:lpstr>Statistical rules  Learning</vt:lpstr>
      <vt:lpstr>Word learning</vt:lpstr>
      <vt:lpstr>Syntax = grammar</vt:lpstr>
      <vt:lpstr>Children’s early comprehension of syntax</vt:lpstr>
      <vt:lpstr>Children comprehend word order before they use two-word sentences</vt:lpstr>
      <vt:lpstr>The duck is gorping the bunny</vt:lpstr>
      <vt:lpstr>Grammatical Development</vt:lpstr>
      <vt:lpstr>Syntax of 2 word sentences</vt:lpstr>
      <vt:lpstr>Common Errors</vt:lpstr>
      <vt:lpstr>Measuring grammatical development (MLU) </vt:lpstr>
      <vt:lpstr>MLU length</vt:lpstr>
      <vt:lpstr>Grammatical Development</vt:lpstr>
      <vt:lpstr>Grammatical Development</vt:lpstr>
      <vt:lpstr>Parsing grammar</vt:lpstr>
      <vt:lpstr>Infant directed speech</vt:lpstr>
      <vt:lpstr>Communicative Development</vt:lpstr>
      <vt:lpstr>Communicative Development</vt:lpstr>
    </vt:vector>
  </TitlesOfParts>
  <Company>University of Miami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Advanced Developmental Psychology</dc:title>
  <dc:creator>hhenderson</dc:creator>
  <cp:lastModifiedBy>Messinger, Daniel S., Ph.D.</cp:lastModifiedBy>
  <cp:revision>285</cp:revision>
  <cp:lastPrinted>2013-02-26T15:14:40Z</cp:lastPrinted>
  <dcterms:created xsi:type="dcterms:W3CDTF">2007-01-11T16:44:21Z</dcterms:created>
  <dcterms:modified xsi:type="dcterms:W3CDTF">2025-02-20T15:57:32Z</dcterms:modified>
</cp:coreProperties>
</file>