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2" r:id="rId1"/>
  </p:sldMasterIdLst>
  <p:notesMasterIdLst>
    <p:notesMasterId r:id="rId24"/>
  </p:notesMasterIdLst>
  <p:handoutMasterIdLst>
    <p:handoutMasterId r:id="rId25"/>
  </p:handoutMasterIdLst>
  <p:sldIdLst>
    <p:sldId id="256" r:id="rId2"/>
    <p:sldId id="257" r:id="rId3"/>
    <p:sldId id="292" r:id="rId4"/>
    <p:sldId id="290" r:id="rId5"/>
    <p:sldId id="293" r:id="rId6"/>
    <p:sldId id="277" r:id="rId7"/>
    <p:sldId id="276" r:id="rId8"/>
    <p:sldId id="298" r:id="rId9"/>
    <p:sldId id="258" r:id="rId10"/>
    <p:sldId id="274" r:id="rId11"/>
    <p:sldId id="297" r:id="rId12"/>
    <p:sldId id="263" r:id="rId13"/>
    <p:sldId id="283" r:id="rId14"/>
    <p:sldId id="285" r:id="rId15"/>
    <p:sldId id="300" r:id="rId16"/>
    <p:sldId id="301" r:id="rId17"/>
    <p:sldId id="299" r:id="rId18"/>
    <p:sldId id="294" r:id="rId19"/>
    <p:sldId id="296" r:id="rId20"/>
    <p:sldId id="295" r:id="rId21"/>
    <p:sldId id="302" r:id="rId22"/>
    <p:sldId id="261" r:id="rId2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91" autoAdjust="0"/>
    <p:restoredTop sz="92552" autoAdjust="0"/>
  </p:normalViewPr>
  <p:slideViewPr>
    <p:cSldViewPr>
      <p:cViewPr varScale="1">
        <p:scale>
          <a:sx n="82" d="100"/>
          <a:sy n="82" d="100"/>
        </p:scale>
        <p:origin x="1231" y="58"/>
      </p:cViewPr>
      <p:guideLst>
        <p:guide orient="horz" pos="2160"/>
        <p:guide pos="2880"/>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86019" name="Rectangle 3"/>
          <p:cNvSpPr>
            <a:spLocks noGrp="1" noChangeArrowheads="1"/>
          </p:cNvSpPr>
          <p:nvPr>
            <p:ph type="dt" sz="quarter"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86020" name="Rectangle 4"/>
          <p:cNvSpPr>
            <a:spLocks noGrp="1" noChangeArrowheads="1"/>
          </p:cNvSpPr>
          <p:nvPr>
            <p:ph type="ftr" sz="quarter" idx="2"/>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86021" name="Rectangle 5"/>
          <p:cNvSpPr>
            <a:spLocks noGrp="1" noChangeArrowheads="1"/>
          </p:cNvSpPr>
          <p:nvPr>
            <p:ph type="sldNum" sz="quarter" idx="3"/>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1E050C36-5ED4-4259-8601-C3EB4AF6E5CC}" type="slidenum">
              <a:rPr lang="en-US"/>
              <a:pPr/>
              <a:t>‹#›</a:t>
            </a:fld>
            <a:endParaRPr lang="en-US"/>
          </a:p>
        </p:txBody>
      </p:sp>
    </p:spTree>
    <p:extLst>
      <p:ext uri="{BB962C8B-B14F-4D97-AF65-F5344CB8AC3E}">
        <p14:creationId xmlns:p14="http://schemas.microsoft.com/office/powerpoint/2010/main" val="4093249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61443" name="Rectangle 3"/>
          <p:cNvSpPr>
            <a:spLocks noGrp="1" noChangeArrowheads="1"/>
          </p:cNvSpPr>
          <p:nvPr>
            <p:ph type="dt"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614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701362" y="4416510"/>
            <a:ext cx="5607679" cy="418322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61447" name="Rectangle 7"/>
          <p:cNvSpPr>
            <a:spLocks noGrp="1" noChangeArrowheads="1"/>
          </p:cNvSpPr>
          <p:nvPr>
            <p:ph type="sldNum" sz="quarter" idx="5"/>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A8B732B4-A220-4D64-89E5-594291243225}" type="slidenum">
              <a:rPr lang="en-US"/>
              <a:pPr/>
              <a:t>‹#›</a:t>
            </a:fld>
            <a:endParaRPr lang="en-US"/>
          </a:p>
        </p:txBody>
      </p:sp>
    </p:spTree>
    <p:extLst>
      <p:ext uri="{BB962C8B-B14F-4D97-AF65-F5344CB8AC3E}">
        <p14:creationId xmlns:p14="http://schemas.microsoft.com/office/powerpoint/2010/main" val="26314527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_15bT8fGr2A"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a:t>
            </a:fld>
            <a:endParaRPr lang="en-US"/>
          </a:p>
        </p:txBody>
      </p:sp>
    </p:spTree>
    <p:extLst>
      <p:ext uri="{BB962C8B-B14F-4D97-AF65-F5344CB8AC3E}">
        <p14:creationId xmlns:p14="http://schemas.microsoft.com/office/powerpoint/2010/main" val="3588378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2</a:t>
            </a:fld>
            <a:endParaRPr lang="en-US"/>
          </a:p>
        </p:txBody>
      </p:sp>
    </p:spTree>
    <p:extLst>
      <p:ext uri="{BB962C8B-B14F-4D97-AF65-F5344CB8AC3E}">
        <p14:creationId xmlns:p14="http://schemas.microsoft.com/office/powerpoint/2010/main" val="1998272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Removed: Annie : 0 to 18 Years Old</a:t>
            </a:r>
          </a:p>
          <a:p>
            <a:pPr lvl="1"/>
            <a:r>
              <a:rPr lang="en-US" dirty="0">
                <a:hlinkClick r:id="rId3"/>
              </a:rPr>
              <a:t>https://www.youtube.com/watch?v=_15bT8fGr2A</a:t>
            </a:r>
            <a:endParaRPr lang="en-US" dirty="0"/>
          </a:p>
          <a:p>
            <a:pPr marL="457200" marR="0" lvl="1" indent="0" algn="l" defTabSz="914400" rtl="0" eaLnBrk="1" fontAlgn="base" latinLnBrk="0" hangingPunct="1">
              <a:lnSpc>
                <a:spcPct val="100000"/>
              </a:lnSpc>
              <a:spcBef>
                <a:spcPct val="30000"/>
              </a:spcBef>
              <a:spcAft>
                <a:spcPct val="0"/>
              </a:spcAft>
              <a:buClrTx/>
              <a:buSzTx/>
              <a:buFontTx/>
              <a:buNone/>
              <a:tabLst/>
              <a:defRPr/>
            </a:pPr>
            <a:endParaRPr lang="en-US" dirty="0"/>
          </a:p>
          <a:p>
            <a:pPr marL="457200" marR="0" lvl="1" indent="0" algn="l" defTabSz="914400" rtl="0" eaLnBrk="1" fontAlgn="base" latinLnBrk="0" hangingPunct="1">
              <a:lnSpc>
                <a:spcPct val="100000"/>
              </a:lnSpc>
              <a:spcBef>
                <a:spcPct val="30000"/>
              </a:spcBef>
              <a:spcAft>
                <a:spcPct val="0"/>
              </a:spcAft>
              <a:buClrTx/>
              <a:buSzTx/>
              <a:buFontTx/>
              <a:buNone/>
              <a:tabLst/>
              <a:defRPr/>
            </a:pPr>
            <a:endParaRPr lang="en-US" dirty="0"/>
          </a:p>
          <a:p>
            <a:pPr lvl="1"/>
            <a:endParaRPr lang="en-US" dirty="0"/>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3</a:t>
            </a:fld>
            <a:endParaRPr lang="en-US"/>
          </a:p>
        </p:txBody>
      </p:sp>
    </p:spTree>
    <p:extLst>
      <p:ext uri="{BB962C8B-B14F-4D97-AF65-F5344CB8AC3E}">
        <p14:creationId xmlns:p14="http://schemas.microsoft.com/office/powerpoint/2010/main" val="2120496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charset="0"/>
                <a:ea typeface="+mn-ea"/>
                <a:cs typeface="+mn-cs"/>
              </a:rPr>
              <a:t>which developmental trajectories are becoming more fixed (canals are becoming deeper); said another way, the probability distributions of potential outcomes are becoming more peaked (likely outcomes are ever more likely). </a:t>
            </a: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4</a:t>
            </a:fld>
            <a:endParaRPr lang="en-US"/>
          </a:p>
        </p:txBody>
      </p:sp>
    </p:spTree>
    <p:extLst>
      <p:ext uri="{BB962C8B-B14F-4D97-AF65-F5344CB8AC3E}">
        <p14:creationId xmlns:p14="http://schemas.microsoft.com/office/powerpoint/2010/main" val="3195832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400">
                <a:solidFill>
                  <a:schemeClr val="tx1"/>
                </a:solidFill>
                <a:latin typeface="Comic Sans MS" pitchFamily="66" charset="0"/>
              </a:defRPr>
            </a:lvl1pPr>
            <a:lvl2pPr marL="742950" indent="-285750" defTabSz="931863" eaLnBrk="0" hangingPunct="0">
              <a:defRPr sz="2400">
                <a:solidFill>
                  <a:schemeClr val="tx1"/>
                </a:solidFill>
                <a:latin typeface="Comic Sans MS" pitchFamily="66" charset="0"/>
              </a:defRPr>
            </a:lvl2pPr>
            <a:lvl3pPr marL="1143000" indent="-228600" defTabSz="931863" eaLnBrk="0" hangingPunct="0">
              <a:defRPr sz="2400">
                <a:solidFill>
                  <a:schemeClr val="tx1"/>
                </a:solidFill>
                <a:latin typeface="Comic Sans MS" pitchFamily="66" charset="0"/>
              </a:defRPr>
            </a:lvl3pPr>
            <a:lvl4pPr marL="1600200" indent="-228600" defTabSz="931863" eaLnBrk="0" hangingPunct="0">
              <a:defRPr sz="2400">
                <a:solidFill>
                  <a:schemeClr val="tx1"/>
                </a:solidFill>
                <a:latin typeface="Comic Sans MS" pitchFamily="66" charset="0"/>
              </a:defRPr>
            </a:lvl4pPr>
            <a:lvl5pPr marL="2057400" indent="-228600" defTabSz="931863" eaLnBrk="0" hangingPunct="0">
              <a:defRPr sz="2400">
                <a:solidFill>
                  <a:schemeClr val="tx1"/>
                </a:solidFill>
                <a:latin typeface="Comic Sans MS" pitchFamily="66" charset="0"/>
              </a:defRPr>
            </a:lvl5pPr>
            <a:lvl6pPr marL="2514600" indent="-228600" defTabSz="931863" eaLnBrk="0" fontAlgn="base" hangingPunct="0">
              <a:spcBef>
                <a:spcPct val="0"/>
              </a:spcBef>
              <a:spcAft>
                <a:spcPct val="0"/>
              </a:spcAft>
              <a:defRPr sz="2400">
                <a:solidFill>
                  <a:schemeClr val="tx1"/>
                </a:solidFill>
                <a:latin typeface="Comic Sans MS" pitchFamily="66" charset="0"/>
              </a:defRPr>
            </a:lvl6pPr>
            <a:lvl7pPr marL="2971800" indent="-228600" defTabSz="931863" eaLnBrk="0" fontAlgn="base" hangingPunct="0">
              <a:spcBef>
                <a:spcPct val="0"/>
              </a:spcBef>
              <a:spcAft>
                <a:spcPct val="0"/>
              </a:spcAft>
              <a:defRPr sz="2400">
                <a:solidFill>
                  <a:schemeClr val="tx1"/>
                </a:solidFill>
                <a:latin typeface="Comic Sans MS" pitchFamily="66" charset="0"/>
              </a:defRPr>
            </a:lvl7pPr>
            <a:lvl8pPr marL="3429000" indent="-228600" defTabSz="931863" eaLnBrk="0" fontAlgn="base" hangingPunct="0">
              <a:spcBef>
                <a:spcPct val="0"/>
              </a:spcBef>
              <a:spcAft>
                <a:spcPct val="0"/>
              </a:spcAft>
              <a:defRPr sz="2400">
                <a:solidFill>
                  <a:schemeClr val="tx1"/>
                </a:solidFill>
                <a:latin typeface="Comic Sans MS" pitchFamily="66" charset="0"/>
              </a:defRPr>
            </a:lvl8pPr>
            <a:lvl9pPr marL="3886200" indent="-228600" defTabSz="931863" eaLnBrk="0" fontAlgn="base" hangingPunct="0">
              <a:spcBef>
                <a:spcPct val="0"/>
              </a:spcBef>
              <a:spcAft>
                <a:spcPct val="0"/>
              </a:spcAft>
              <a:defRPr sz="2400">
                <a:solidFill>
                  <a:schemeClr val="tx1"/>
                </a:solidFill>
                <a:latin typeface="Comic Sans MS" pitchFamily="66" charset="0"/>
              </a:defRPr>
            </a:lvl9pPr>
          </a:lstStyle>
          <a:p>
            <a:pPr eaLnBrk="1" hangingPunct="1"/>
            <a:fld id="{5B70A0F8-490F-4122-A4A6-73262AA110ED}" type="slidenum">
              <a:rPr lang="en-US" altLang="en-US" sz="1200" smtClean="0">
                <a:latin typeface="Times New Roman" pitchFamily="18" charset="0"/>
              </a:rPr>
              <a:pPr eaLnBrk="1" hangingPunct="1"/>
              <a:t>6</a:t>
            </a:fld>
            <a:endParaRPr lang="en-US" altLang="en-US" sz="1200">
              <a:latin typeface="Times New Roman" pitchFamily="18" charset="0"/>
            </a:endParaRPr>
          </a:p>
        </p:txBody>
      </p:sp>
      <p:sp>
        <p:nvSpPr>
          <p:cNvPr id="75779" name="Rectangle 2"/>
          <p:cNvSpPr>
            <a:spLocks noGrp="1" noRot="1" noChangeAspect="1" noChangeArrowheads="1" noTextEdit="1"/>
          </p:cNvSpPr>
          <p:nvPr>
            <p:ph type="sldImg"/>
          </p:nvPr>
        </p:nvSpPr>
        <p:spPr>
          <a:xfrm>
            <a:off x="1182688" y="698500"/>
            <a:ext cx="4645025" cy="3482975"/>
          </a:xfrm>
          <a:ln w="12700"/>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24" tIns="46913" rIns="93824" bIns="46913"/>
          <a:lstStyle/>
          <a:p>
            <a:pPr eaLnBrk="1" hangingPunct="1"/>
            <a:endParaRPr lang="en-US" altLang="en-US"/>
          </a:p>
        </p:txBody>
      </p:sp>
    </p:spTree>
    <p:extLst>
      <p:ext uri="{BB962C8B-B14F-4D97-AF65-F5344CB8AC3E}">
        <p14:creationId xmlns:p14="http://schemas.microsoft.com/office/powerpoint/2010/main" val="348225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400">
                <a:solidFill>
                  <a:schemeClr val="tx1"/>
                </a:solidFill>
                <a:latin typeface="Comic Sans MS" pitchFamily="66" charset="0"/>
              </a:defRPr>
            </a:lvl1pPr>
            <a:lvl2pPr marL="742950" indent="-285750" defTabSz="931863" eaLnBrk="0" hangingPunct="0">
              <a:defRPr sz="2400">
                <a:solidFill>
                  <a:schemeClr val="tx1"/>
                </a:solidFill>
                <a:latin typeface="Comic Sans MS" pitchFamily="66" charset="0"/>
              </a:defRPr>
            </a:lvl2pPr>
            <a:lvl3pPr marL="1143000" indent="-228600" defTabSz="931863" eaLnBrk="0" hangingPunct="0">
              <a:defRPr sz="2400">
                <a:solidFill>
                  <a:schemeClr val="tx1"/>
                </a:solidFill>
                <a:latin typeface="Comic Sans MS" pitchFamily="66" charset="0"/>
              </a:defRPr>
            </a:lvl3pPr>
            <a:lvl4pPr marL="1600200" indent="-228600" defTabSz="931863" eaLnBrk="0" hangingPunct="0">
              <a:defRPr sz="2400">
                <a:solidFill>
                  <a:schemeClr val="tx1"/>
                </a:solidFill>
                <a:latin typeface="Comic Sans MS" pitchFamily="66" charset="0"/>
              </a:defRPr>
            </a:lvl4pPr>
            <a:lvl5pPr marL="2057400" indent="-228600" defTabSz="931863" eaLnBrk="0" hangingPunct="0">
              <a:defRPr sz="2400">
                <a:solidFill>
                  <a:schemeClr val="tx1"/>
                </a:solidFill>
                <a:latin typeface="Comic Sans MS" pitchFamily="66" charset="0"/>
              </a:defRPr>
            </a:lvl5pPr>
            <a:lvl6pPr marL="2514600" indent="-228600" defTabSz="931863" eaLnBrk="0" fontAlgn="base" hangingPunct="0">
              <a:spcBef>
                <a:spcPct val="0"/>
              </a:spcBef>
              <a:spcAft>
                <a:spcPct val="0"/>
              </a:spcAft>
              <a:defRPr sz="2400">
                <a:solidFill>
                  <a:schemeClr val="tx1"/>
                </a:solidFill>
                <a:latin typeface="Comic Sans MS" pitchFamily="66" charset="0"/>
              </a:defRPr>
            </a:lvl6pPr>
            <a:lvl7pPr marL="2971800" indent="-228600" defTabSz="931863" eaLnBrk="0" fontAlgn="base" hangingPunct="0">
              <a:spcBef>
                <a:spcPct val="0"/>
              </a:spcBef>
              <a:spcAft>
                <a:spcPct val="0"/>
              </a:spcAft>
              <a:defRPr sz="2400">
                <a:solidFill>
                  <a:schemeClr val="tx1"/>
                </a:solidFill>
                <a:latin typeface="Comic Sans MS" pitchFamily="66" charset="0"/>
              </a:defRPr>
            </a:lvl7pPr>
            <a:lvl8pPr marL="3429000" indent="-228600" defTabSz="931863" eaLnBrk="0" fontAlgn="base" hangingPunct="0">
              <a:spcBef>
                <a:spcPct val="0"/>
              </a:spcBef>
              <a:spcAft>
                <a:spcPct val="0"/>
              </a:spcAft>
              <a:defRPr sz="2400">
                <a:solidFill>
                  <a:schemeClr val="tx1"/>
                </a:solidFill>
                <a:latin typeface="Comic Sans MS" pitchFamily="66" charset="0"/>
              </a:defRPr>
            </a:lvl8pPr>
            <a:lvl9pPr marL="3886200" indent="-228600" defTabSz="931863" eaLnBrk="0" fontAlgn="base" hangingPunct="0">
              <a:spcBef>
                <a:spcPct val="0"/>
              </a:spcBef>
              <a:spcAft>
                <a:spcPct val="0"/>
              </a:spcAft>
              <a:defRPr sz="2400">
                <a:solidFill>
                  <a:schemeClr val="tx1"/>
                </a:solidFill>
                <a:latin typeface="Comic Sans MS" pitchFamily="66" charset="0"/>
              </a:defRPr>
            </a:lvl9pPr>
          </a:lstStyle>
          <a:p>
            <a:pPr eaLnBrk="1" hangingPunct="1"/>
            <a:fld id="{27E39137-6728-4FCC-AD33-9677DFFE6848}" type="slidenum">
              <a:rPr lang="en-US" altLang="en-US" sz="1200" smtClean="0">
                <a:latin typeface="Times New Roman" pitchFamily="18" charset="0"/>
              </a:rPr>
              <a:pPr eaLnBrk="1" hangingPunct="1"/>
              <a:t>7</a:t>
            </a:fld>
            <a:endParaRPr lang="en-US" altLang="en-US" sz="1200">
              <a:latin typeface="Times New Roman" pitchFamily="18" charset="0"/>
            </a:endParaRPr>
          </a:p>
        </p:txBody>
      </p:sp>
      <p:sp>
        <p:nvSpPr>
          <p:cNvPr id="76803" name="Rectangle 2"/>
          <p:cNvSpPr>
            <a:spLocks noGrp="1" noRot="1" noChangeAspect="1" noChangeArrowheads="1" noTextEdit="1"/>
          </p:cNvSpPr>
          <p:nvPr>
            <p:ph type="sldImg"/>
          </p:nvPr>
        </p:nvSpPr>
        <p:spPr>
          <a:xfrm>
            <a:off x="1182688" y="698500"/>
            <a:ext cx="4645025" cy="3482975"/>
          </a:xfrm>
          <a:ln w="12700"/>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24" tIns="46913" rIns="93824" bIns="46913"/>
          <a:lstStyle/>
          <a:p>
            <a:pPr eaLnBrk="1" hangingPunct="1"/>
            <a:endParaRPr lang="en-US" altLang="en-US"/>
          </a:p>
        </p:txBody>
      </p:sp>
    </p:spTree>
    <p:extLst>
      <p:ext uri="{BB962C8B-B14F-4D97-AF65-F5344CB8AC3E}">
        <p14:creationId xmlns:p14="http://schemas.microsoft.com/office/powerpoint/2010/main" val="3973383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861881-F616-4403-9F23-FB4BAA44EF96}" type="slidenum">
              <a:rPr lang="en-US"/>
              <a:pPr/>
              <a:t>9</a:t>
            </a:fld>
            <a:endParaRPr 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468584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A1F4AF-C434-4C83-9CCF-3AB951FB5099}" type="slidenum">
              <a:rPr lang="en-US"/>
              <a:pPr/>
              <a:t>10</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431339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3FAC71-9055-4F67-A873-3F252BF5F726}" type="slidenum">
              <a:rPr lang="en-US"/>
              <a:pPr/>
              <a:t>12</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584809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13</a:t>
            </a:fld>
            <a:endParaRPr lang="en-US"/>
          </a:p>
        </p:txBody>
      </p:sp>
    </p:spTree>
    <p:extLst>
      <p:ext uri="{BB962C8B-B14F-4D97-AF65-F5344CB8AC3E}">
        <p14:creationId xmlns:p14="http://schemas.microsoft.com/office/powerpoint/2010/main" val="3206488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14</a:t>
            </a:fld>
            <a:endParaRPr lang="en-US"/>
          </a:p>
        </p:txBody>
      </p:sp>
    </p:spTree>
    <p:extLst>
      <p:ext uri="{BB962C8B-B14F-4D97-AF65-F5344CB8AC3E}">
        <p14:creationId xmlns:p14="http://schemas.microsoft.com/office/powerpoint/2010/main" val="372363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fontAlgn="auto">
              <a:spcBef>
                <a:spcPts val="0"/>
              </a:spcBef>
              <a:spcAft>
                <a:spcPts val="0"/>
              </a:spcAft>
              <a:defRPr/>
            </a:pPr>
            <a:r>
              <a:rPr lang="en-US" b="1" dirty="0"/>
              <a:t>Differential-susceptibility hypothesis</a:t>
            </a:r>
            <a:r>
              <a:rPr lang="en-US" dirty="0"/>
              <a:t>: some individuals are more susceptible than others to both positive &amp; negative environments</a:t>
            </a:r>
          </a:p>
          <a:p>
            <a:pPr defTabSz="465887" fontAlgn="auto">
              <a:spcBef>
                <a:spcPts val="0"/>
              </a:spcBef>
              <a:spcAft>
                <a:spcPts val="0"/>
              </a:spcAft>
              <a:defRPr/>
            </a:pPr>
            <a:endParaRPr lang="en-US" dirty="0"/>
          </a:p>
          <a:p>
            <a:pPr defTabSz="465887" fontAlgn="auto">
              <a:spcBef>
                <a:spcPts val="0"/>
              </a:spcBef>
              <a:spcAft>
                <a:spcPts val="0"/>
              </a:spcAft>
              <a:defRPr/>
            </a:pPr>
            <a:r>
              <a:rPr lang="en-US" dirty="0"/>
              <a:t>A good analogy is to think of different types of flowers…</a:t>
            </a:r>
          </a:p>
          <a:p>
            <a:pPr defTabSz="465887" fontAlgn="auto">
              <a:spcBef>
                <a:spcPts val="0"/>
              </a:spcBef>
              <a:spcAft>
                <a:spcPts val="0"/>
              </a:spcAft>
              <a:defRPr/>
            </a:pPr>
            <a:endParaRPr lang="en-US" dirty="0"/>
          </a:p>
          <a:p>
            <a:pPr defTabSz="465887" fontAlgn="auto">
              <a:spcBef>
                <a:spcPts val="0"/>
              </a:spcBef>
              <a:spcAft>
                <a:spcPts val="0"/>
              </a:spcAft>
              <a:defRPr/>
            </a:pPr>
            <a:r>
              <a:rPr lang="en-US" dirty="0"/>
              <a:t>Dandelions are like weeds, in that they grow really well (thrive) in a variety of environments. They’re less influenced by their environments.</a:t>
            </a:r>
          </a:p>
          <a:p>
            <a:pPr defTabSz="465887" fontAlgn="auto">
              <a:spcBef>
                <a:spcPts val="0"/>
              </a:spcBef>
              <a:spcAft>
                <a:spcPts val="0"/>
              </a:spcAft>
              <a:defRPr/>
            </a:pPr>
            <a:r>
              <a:rPr lang="en-US" dirty="0"/>
              <a:t>Orchids, in contrast, can be really beautiful, but only in the perfect environment. In most </a:t>
            </a:r>
            <a:r>
              <a:rPr lang="en-US" dirty="0" err="1"/>
              <a:t>environoments</a:t>
            </a:r>
            <a:r>
              <a:rPr lang="en-US" dirty="0"/>
              <a:t> they’d struggle. Very sensitive to environment.</a:t>
            </a:r>
          </a:p>
          <a:p>
            <a:pPr defTabSz="465887" fontAlgn="auto">
              <a:spcBef>
                <a:spcPts val="0"/>
              </a:spcBef>
              <a:spcAft>
                <a:spcPts val="0"/>
              </a:spcAft>
              <a:defRPr/>
            </a:pPr>
            <a:endParaRPr lang="en-US" dirty="0"/>
          </a:p>
          <a:p>
            <a:pPr defTabSz="465887" fontAlgn="auto">
              <a:spcBef>
                <a:spcPts val="0"/>
              </a:spcBef>
              <a:spcAft>
                <a:spcPts val="0"/>
              </a:spcAft>
              <a:defRPr/>
            </a:pPr>
            <a:r>
              <a:rPr lang="en-US" dirty="0"/>
              <a:t>---</a:t>
            </a:r>
          </a:p>
          <a:p>
            <a:pPr marL="0" marR="0" indent="0" algn="l" defTabSz="465887" rtl="0" eaLnBrk="1" fontAlgn="auto" latinLnBrk="0" hangingPunct="1">
              <a:lnSpc>
                <a:spcPct val="100000"/>
              </a:lnSpc>
              <a:spcBef>
                <a:spcPts val="0"/>
              </a:spcBef>
              <a:spcAft>
                <a:spcPts val="0"/>
              </a:spcAft>
              <a:buClrTx/>
              <a:buSzTx/>
              <a:buFontTx/>
              <a:buNone/>
              <a:tabLst/>
              <a:defRPr/>
            </a:pPr>
            <a:r>
              <a:rPr lang="en-US" dirty="0"/>
              <a:t>‘risk genes’ for behavior and mental problems magnify not just maladaptive responses to bad environments but advantageous responses to good environments. That is, these “risk genes” confer not just vulnerability, but greater responsiveness, sometimes to bad effect, sometimes to good</a:t>
            </a:r>
          </a:p>
          <a:p>
            <a:pPr defTabSz="465887" fontAlgn="auto">
              <a:spcBef>
                <a:spcPts val="0"/>
              </a:spcBef>
              <a:spcAft>
                <a:spcPts val="0"/>
              </a:spcAft>
              <a:defRPr/>
            </a:pPr>
            <a:endParaRPr lang="en-US" dirty="0"/>
          </a:p>
          <a:p>
            <a:endParaRPr lang="en-US" dirty="0"/>
          </a:p>
        </p:txBody>
      </p:sp>
      <p:sp>
        <p:nvSpPr>
          <p:cNvPr id="4" name="Slide Number Placeholder 3"/>
          <p:cNvSpPr>
            <a:spLocks noGrp="1"/>
          </p:cNvSpPr>
          <p:nvPr>
            <p:ph type="sldNum" sz="quarter" idx="10"/>
          </p:nvPr>
        </p:nvSpPr>
        <p:spPr/>
        <p:txBody>
          <a:bodyPr/>
          <a:lstStyle/>
          <a:p>
            <a:fld id="{7BF1D8D3-6480-8048-9428-4757B9BC45B4}" type="slidenum">
              <a:rPr lang="en-US" smtClean="0"/>
              <a:t>15</a:t>
            </a:fld>
            <a:endParaRPr lang="en-US"/>
          </a:p>
        </p:txBody>
      </p:sp>
    </p:spTree>
    <p:extLst>
      <p:ext uri="{BB962C8B-B14F-4D97-AF65-F5344CB8AC3E}">
        <p14:creationId xmlns:p14="http://schemas.microsoft.com/office/powerpoint/2010/main" val="4275129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effects of parenting</a:t>
            </a:r>
            <a:r>
              <a:rPr lang="en-US" baseline="0" dirty="0"/>
              <a:t> on child’s behavior depends on how plastic a child is.  Some children are like dandelions, doing fine whatever their surroundings.  Others are more like orchids, they wilt in bad  conditions, but flourish in tender loving care.</a:t>
            </a:r>
          </a:p>
          <a:p>
            <a:r>
              <a:rPr lang="en-US" baseline="0" dirty="0"/>
              <a:t>Highly plastic children are the most effected by their upbringing, for better or for worse (pink) – good parenting made children well-behaved and bad parenting produced naughty kids.</a:t>
            </a:r>
          </a:p>
          <a:p>
            <a:r>
              <a:rPr lang="en-US" baseline="0" dirty="0"/>
              <a:t>In contrast, kids with fewer orchid genes (less plastic) behaved about the same regardless of their home life (orange)</a:t>
            </a:r>
          </a:p>
          <a:p>
            <a:endParaRPr lang="en-US" baseline="0" dirty="0"/>
          </a:p>
          <a:p>
            <a:r>
              <a:rPr lang="en-US" b="1" baseline="0" dirty="0"/>
              <a:t>So what determines plasticity???</a:t>
            </a:r>
          </a:p>
          <a:p>
            <a:r>
              <a:rPr lang="en-US" baseline="0" dirty="0"/>
              <a:t>Evolutionarily speaking, these individual differences are quite interesting because, in fact, prior to birth a fetus can detect information about the postnatal environment, based on things like the mother’s stress, nutrition, </a:t>
            </a:r>
            <a:r>
              <a:rPr lang="en-US" baseline="0" dirty="0" err="1"/>
              <a:t>etc</a:t>
            </a:r>
            <a:r>
              <a:rPr lang="en-US" baseline="0" dirty="0"/>
              <a:t>, and based on this information the fetus can make a “good guess” about whether the outside world is a good place or a tough place.  If good, it’s best to be an orchid (be plastic); if bad, it’s best to be a dandelion (resilient, less plastic)</a:t>
            </a:r>
          </a:p>
          <a:p>
            <a:endParaRPr lang="en-US" baseline="0" dirty="0"/>
          </a:p>
          <a:p>
            <a:r>
              <a:rPr lang="en-US" baseline="0" dirty="0"/>
              <a:t>It’s not one-size-fits all.</a:t>
            </a:r>
          </a:p>
          <a:p>
            <a:endParaRPr lang="en-US" baseline="0" dirty="0"/>
          </a:p>
          <a:p>
            <a:endParaRPr lang="en-US" baseline="0" dirty="0"/>
          </a:p>
          <a:p>
            <a:r>
              <a:rPr lang="en-US" baseline="0" dirty="0"/>
              <a:t>So think of yourself… are you more of a dandelion or an orchid?</a:t>
            </a:r>
            <a:endParaRPr lang="en-US" dirty="0"/>
          </a:p>
        </p:txBody>
      </p:sp>
      <p:sp>
        <p:nvSpPr>
          <p:cNvPr id="4" name="Slide Number Placeholder 3"/>
          <p:cNvSpPr>
            <a:spLocks noGrp="1"/>
          </p:cNvSpPr>
          <p:nvPr>
            <p:ph type="sldNum" sz="quarter" idx="10"/>
          </p:nvPr>
        </p:nvSpPr>
        <p:spPr/>
        <p:txBody>
          <a:bodyPr/>
          <a:lstStyle/>
          <a:p>
            <a:fld id="{7BF1D8D3-6480-8048-9428-4757B9BC45B4}" type="slidenum">
              <a:rPr lang="en-US" smtClean="0"/>
              <a:t>16</a:t>
            </a:fld>
            <a:endParaRPr lang="en-US"/>
          </a:p>
        </p:txBody>
      </p:sp>
    </p:spTree>
    <p:extLst>
      <p:ext uri="{BB962C8B-B14F-4D97-AF65-F5344CB8AC3E}">
        <p14:creationId xmlns:p14="http://schemas.microsoft.com/office/powerpoint/2010/main" val="14814256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ED5027-F773-40AA-9D21-9884F989CAF2}" type="slidenum">
              <a:rPr lang="en-US"/>
              <a:pPr/>
              <a:t>17</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438616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DA91BB3-520A-4418-88A0-8A4F67B3D7CE}" type="slidenum">
              <a:rPr lang="en-US" altLang="en-US">
                <a:latin typeface="Times New Roman" panose="02020603050405020304" pitchFamily="18" charset="0"/>
                <a:ea typeface="MS PGothic" panose="020B0600070205080204" pitchFamily="34" charset="-128"/>
              </a:rPr>
              <a:pPr eaLnBrk="1" hangingPunct="1"/>
              <a:t>18</a:t>
            </a:fld>
            <a:endParaRPr lang="en-US" altLang="en-US">
              <a:latin typeface="Times New Roman" panose="02020603050405020304" pitchFamily="18" charset="0"/>
              <a:ea typeface="MS PGothic" panose="020B0600070205080204" pitchFamily="34" charset="-128"/>
            </a:endParaRPr>
          </a:p>
        </p:txBody>
      </p:sp>
      <p:sp>
        <p:nvSpPr>
          <p:cNvPr id="3379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7102429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018400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considering individual differences in any given behavior or ability, we can</a:t>
            </a:r>
            <a:r>
              <a:rPr lang="en-US" baseline="0" dirty="0"/>
              <a:t> think about the </a:t>
            </a:r>
            <a:r>
              <a:rPr lang="en-US" u="sng" baseline="0" dirty="0"/>
              <a:t>causes</a:t>
            </a:r>
            <a:r>
              <a:rPr lang="en-US" u="none" baseline="0" dirty="0"/>
              <a:t> in 2 ways: </a:t>
            </a:r>
          </a:p>
          <a:p>
            <a:r>
              <a:rPr lang="en-US" u="none" baseline="0" dirty="0"/>
              <a:t>the proximate cause, which refers to HOW something works.  What neural, hormonal, or sociocultural systems are involved.  </a:t>
            </a:r>
          </a:p>
          <a:p>
            <a:r>
              <a:rPr lang="en-US" u="none" baseline="0" dirty="0"/>
              <a:t>We can also think about the ultimate cause or the evolutionary causes, which refers to WHY something is the way it is.  How natural selection may have operated to produce the variability that we observe.</a:t>
            </a:r>
          </a:p>
          <a:p>
            <a:endParaRPr lang="en-US" u="none" baseline="0" dirty="0"/>
          </a:p>
          <a:p>
            <a:r>
              <a:rPr lang="en-US" u="none" baseline="0" dirty="0"/>
              <a:t>Such a view can provide novel insights…</a:t>
            </a:r>
          </a:p>
          <a:p>
            <a:endParaRPr lang="en-US" u="none" baseline="0" dirty="0"/>
          </a:p>
        </p:txBody>
      </p:sp>
      <p:sp>
        <p:nvSpPr>
          <p:cNvPr id="4" name="Slide Number Placeholder 3"/>
          <p:cNvSpPr>
            <a:spLocks noGrp="1"/>
          </p:cNvSpPr>
          <p:nvPr>
            <p:ph type="sldNum" sz="quarter" idx="10"/>
          </p:nvPr>
        </p:nvSpPr>
        <p:spPr/>
        <p:txBody>
          <a:bodyPr/>
          <a:lstStyle/>
          <a:p>
            <a:fld id="{7BF1D8D3-6480-8048-9428-4757B9BC45B4}" type="slidenum">
              <a:rPr lang="en-US" smtClean="0"/>
              <a:t>21</a:t>
            </a:fld>
            <a:endParaRPr lang="en-US"/>
          </a:p>
        </p:txBody>
      </p:sp>
    </p:spTree>
    <p:extLst>
      <p:ext uri="{BB962C8B-B14F-4D97-AF65-F5344CB8AC3E}">
        <p14:creationId xmlns:p14="http://schemas.microsoft.com/office/powerpoint/2010/main" val="40791153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DC7B88-3FBB-443B-8B40-52AB67214CDF}" type="slidenum">
              <a:rPr lang="en-US"/>
              <a:pPr/>
              <a:t>22</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010970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F2A3F5-8C59-4848-8490-C8A4B0913F8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9B7FBE-02EE-4C27-AE49-1816F48D0D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A6E096-1C6C-4569-BC47-F93CD06CC6E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20995-2486-4762-999B-FB34B4D03C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247C20-BCFD-429C-B067-29BD4D23FD9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D5D24-58C7-4290-8CA6-B401B30A49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080FE9-5834-4D99-A97C-0285798C7F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96A418-D92C-48F6-81BA-14416208442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BF06BC5-FDD8-4FE7-883B-6F85FF4D547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EE25B-BE97-452E-9164-F76544E9B0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085D6034-0D4B-4027-8F75-A1FA454125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A8BF006-A872-4FBD-BC7A-CF0DF1F168E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www.youtube.com/watch?v=IhYElAlrnnc" TargetMode="External"/><Relationship Id="rId3" Type="http://schemas.openxmlformats.org/officeDocument/2006/relationships/hyperlink" Target="https://www.youtube.com/watch?v=ejbNVWES4LI" TargetMode="External"/><Relationship Id="rId7" Type="http://schemas.openxmlformats.org/officeDocument/2006/relationships/hyperlink" Target="https://www.youtube.com/watch?v=nN_jcom8TR4"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youtube.com/watch?v=nPxdhnT4Ec8" TargetMode="External"/><Relationship Id="rId11" Type="http://schemas.openxmlformats.org/officeDocument/2006/relationships/hyperlink" Target="https://www.youtube.com/watch?v=Jbk-O9u4gvc" TargetMode="External"/><Relationship Id="rId5" Type="http://schemas.openxmlformats.org/officeDocument/2006/relationships/hyperlink" Target="https://www.youtube.com/watch?v=yfqpqiTMUEg" TargetMode="External"/><Relationship Id="rId10" Type="http://schemas.openxmlformats.org/officeDocument/2006/relationships/hyperlink" Target="https://www.youtube.com/watch?v=NQxyfOpZmAQ" TargetMode="External"/><Relationship Id="rId4" Type="http://schemas.openxmlformats.org/officeDocument/2006/relationships/hyperlink" Target="https://www.youtube.com/watch?v=yfqpqiTMUEg&amp;pp=ygUFbG90dGU%3D" TargetMode="External"/><Relationship Id="rId9" Type="http://schemas.openxmlformats.org/officeDocument/2006/relationships/hyperlink" Target="https://www.youtube.com/watch?v=mXjFMX-uhzk" TargetMode="Externa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nN_jcom8TR4" TargetMode="External"/><Relationship Id="rId2" Type="http://schemas.openxmlformats.org/officeDocument/2006/relationships/hyperlink" Target="https://www.youtube.com/watch?v=ejbNVWES4LI" TargetMode="External"/><Relationship Id="rId1" Type="http://schemas.openxmlformats.org/officeDocument/2006/relationships/slideLayout" Target="../slideLayouts/slideLayout2.xml"/><Relationship Id="rId5" Type="http://schemas.openxmlformats.org/officeDocument/2006/relationships/hyperlink" Target="https://www.youtube.com/watch?v=NQxyfOpZmAQ" TargetMode="External"/><Relationship Id="rId4" Type="http://schemas.openxmlformats.org/officeDocument/2006/relationships/hyperlink" Target="https://www.youtube.com/watch?v=mXjFMX-uhzk"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 y="152400"/>
            <a:ext cx="9220200" cy="533400"/>
          </a:xfrm>
        </p:spPr>
        <p:txBody>
          <a:bodyPr>
            <a:noAutofit/>
          </a:bodyPr>
          <a:lstStyle/>
          <a:p>
            <a:pPr algn="ctr"/>
            <a:r>
              <a:rPr lang="en-US" sz="6000" dirty="0"/>
              <a:t>Advanced Developmental </a:t>
            </a:r>
            <a:br>
              <a:rPr lang="en-US" sz="6000" dirty="0"/>
            </a:br>
            <a:r>
              <a:rPr lang="en-US" sz="6000" dirty="0"/>
              <a:t>Psychology</a:t>
            </a:r>
          </a:p>
        </p:txBody>
      </p:sp>
      <p:sp>
        <p:nvSpPr>
          <p:cNvPr id="2051" name="Rectangle 3"/>
          <p:cNvSpPr>
            <a:spLocks noGrp="1" noChangeArrowheads="1"/>
          </p:cNvSpPr>
          <p:nvPr>
            <p:ph type="subTitle" idx="1"/>
          </p:nvPr>
        </p:nvSpPr>
        <p:spPr>
          <a:xfrm>
            <a:off x="1600200" y="4648200"/>
            <a:ext cx="6400800" cy="1752600"/>
          </a:xfrm>
        </p:spPr>
        <p:txBody>
          <a:bodyPr>
            <a:normAutofit/>
          </a:bodyPr>
          <a:lstStyle/>
          <a:p>
            <a:pPr algn="ctr">
              <a:lnSpc>
                <a:spcPct val="90000"/>
              </a:lnSpc>
            </a:pPr>
            <a:r>
              <a:rPr lang="en-US" sz="2400" dirty="0"/>
              <a:t>PSY 620, Daniel Messinger</a:t>
            </a:r>
          </a:p>
        </p:txBody>
      </p:sp>
      <p:pic>
        <p:nvPicPr>
          <p:cNvPr id="4" name="Picture 3"/>
          <p:cNvPicPr>
            <a:picLocks noChangeAspect="1"/>
          </p:cNvPicPr>
          <p:nvPr/>
        </p:nvPicPr>
        <p:blipFill rotWithShape="1">
          <a:blip r:embed="rId3"/>
          <a:srcRect t="-2" b="-709"/>
          <a:stretch/>
        </p:blipFill>
        <p:spPr>
          <a:xfrm>
            <a:off x="2990850" y="1905000"/>
            <a:ext cx="3162300" cy="324483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a:bodyPr>
          <a:lstStyle/>
          <a:p>
            <a:pPr algn="ctr"/>
            <a:r>
              <a:rPr lang="en-US" dirty="0"/>
              <a:t>Introduction</a:t>
            </a:r>
          </a:p>
        </p:txBody>
      </p:sp>
      <p:sp>
        <p:nvSpPr>
          <p:cNvPr id="56323" name="Rectangle 3"/>
          <p:cNvSpPr>
            <a:spLocks noGrp="1" noChangeArrowheads="1"/>
          </p:cNvSpPr>
          <p:nvPr>
            <p:ph idx="1"/>
          </p:nvPr>
        </p:nvSpPr>
        <p:spPr>
          <a:xfrm>
            <a:off x="152399" y="1524000"/>
            <a:ext cx="4802493" cy="4937760"/>
          </a:xfrm>
        </p:spPr>
        <p:txBody>
          <a:bodyPr>
            <a:normAutofit fontScale="92500"/>
          </a:bodyPr>
          <a:lstStyle/>
          <a:p>
            <a:r>
              <a:rPr lang="en-US" sz="2800" dirty="0"/>
              <a:t>Course overview and syllabus</a:t>
            </a:r>
          </a:p>
          <a:p>
            <a:pPr lvl="1"/>
            <a:r>
              <a:rPr lang="en-US" sz="2400"/>
              <a:t>introductions</a:t>
            </a:r>
            <a:endParaRPr lang="en-US" sz="2400" dirty="0"/>
          </a:p>
          <a:p>
            <a:endParaRPr lang="en-US" sz="2800" dirty="0"/>
          </a:p>
          <a:p>
            <a:r>
              <a:rPr lang="en-US" sz="2800" dirty="0"/>
              <a:t>Watching development</a:t>
            </a:r>
          </a:p>
          <a:p>
            <a:endParaRPr lang="en-US" sz="2800" dirty="0"/>
          </a:p>
          <a:p>
            <a:r>
              <a:rPr lang="en-US" sz="2800" dirty="0"/>
              <a:t>Defining development</a:t>
            </a:r>
          </a:p>
          <a:p>
            <a:endParaRPr lang="en-US" sz="2800" dirty="0"/>
          </a:p>
          <a:p>
            <a:r>
              <a:rPr lang="en-US" sz="2800" dirty="0"/>
              <a:t>Bioecological </a:t>
            </a:r>
          </a:p>
          <a:p>
            <a:pPr lvl="1"/>
            <a:r>
              <a:rPr lang="en-US" sz="2400" dirty="0"/>
              <a:t>Bronfenbrenner</a:t>
            </a:r>
            <a:endParaRPr lang="en-US" sz="2000" dirty="0"/>
          </a:p>
          <a:p>
            <a:endParaRPr lang="en-US" sz="2800" dirty="0"/>
          </a:p>
          <a:p>
            <a:r>
              <a:rPr lang="en-US" sz="2800" dirty="0"/>
              <a:t>Dynamic systems</a:t>
            </a:r>
          </a:p>
          <a:p>
            <a:pPr lvl="1"/>
            <a:r>
              <a:rPr lang="en-US" sz="2400" dirty="0"/>
              <a:t>And other concepts</a:t>
            </a:r>
          </a:p>
          <a:p>
            <a:endParaRPr lang="en-US" sz="2800" dirty="0"/>
          </a:p>
          <a:p>
            <a:endParaRPr lang="en-US" sz="2800" dirty="0"/>
          </a:p>
          <a:p>
            <a:pPr>
              <a:buFont typeface="Wingdings" pitchFamily="2" charset="2"/>
              <a:buNone/>
            </a:pPr>
            <a:endParaRPr lang="en-US" sz="2400" dirty="0"/>
          </a:p>
        </p:txBody>
      </p:sp>
      <p:pic>
        <p:nvPicPr>
          <p:cNvPr id="4" name="Picture 3"/>
          <p:cNvPicPr>
            <a:picLocks noChangeAspect="1"/>
          </p:cNvPicPr>
          <p:nvPr/>
        </p:nvPicPr>
        <p:blipFill>
          <a:blip r:embed="rId3"/>
          <a:stretch>
            <a:fillRect/>
          </a:stretch>
        </p:blipFill>
        <p:spPr>
          <a:xfrm>
            <a:off x="4954893" y="1676400"/>
            <a:ext cx="4036707" cy="477281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Children over developmental time</a:t>
            </a:r>
          </a:p>
        </p:txBody>
      </p:sp>
      <p:sp>
        <p:nvSpPr>
          <p:cNvPr id="3" name="Content Placeholder 2"/>
          <p:cNvSpPr>
            <a:spLocks noGrp="1"/>
          </p:cNvSpPr>
          <p:nvPr>
            <p:ph idx="1"/>
          </p:nvPr>
        </p:nvSpPr>
        <p:spPr/>
        <p:txBody>
          <a:bodyPr>
            <a:normAutofit fontScale="55000" lnSpcReduction="20000"/>
          </a:bodyPr>
          <a:lstStyle/>
          <a:p>
            <a:r>
              <a:rPr lang="en-US" b="1" dirty="0"/>
              <a:t>Natalie Time Lapse: 0 to 10 years 1:25 (stills)</a:t>
            </a:r>
          </a:p>
          <a:p>
            <a:pPr lvl="2"/>
            <a:r>
              <a:rPr lang="en-US" b="1" u="sng" dirty="0">
                <a:hlinkClick r:id="rId3"/>
              </a:rPr>
              <a:t>https://www.youtube.com/watch?v=ejbNVWES4LI</a:t>
            </a:r>
            <a:r>
              <a:rPr lang="en-US" b="1" dirty="0"/>
              <a:t> </a:t>
            </a:r>
          </a:p>
          <a:p>
            <a:r>
              <a:rPr lang="en-US" dirty="0"/>
              <a:t>Lotte</a:t>
            </a:r>
          </a:p>
          <a:p>
            <a:pPr lvl="1"/>
            <a:r>
              <a:rPr lang="en-US" b="1" dirty="0">
                <a:hlinkClick r:id="rId4" tooltip="Portrait of Lotte, 0 to 20 years"/>
              </a:rPr>
              <a:t>0 to 20 years</a:t>
            </a:r>
            <a:endParaRPr lang="en-US" b="1" dirty="0"/>
          </a:p>
          <a:p>
            <a:pPr lvl="2"/>
            <a:r>
              <a:rPr lang="en-US" dirty="0">
                <a:hlinkClick r:id="rId5"/>
              </a:rPr>
              <a:t>https://www.youtube.com/watch?v=yfqpqiTMUEg</a:t>
            </a:r>
            <a:r>
              <a:rPr lang="en-US" dirty="0"/>
              <a:t> (0-22)</a:t>
            </a:r>
          </a:p>
          <a:p>
            <a:pPr lvl="1"/>
            <a:r>
              <a:rPr lang="en-US" dirty="0"/>
              <a:t>0 to 18 years in 5:30 video</a:t>
            </a:r>
          </a:p>
          <a:p>
            <a:pPr lvl="2"/>
            <a:r>
              <a:rPr lang="en-US" dirty="0">
                <a:hlinkClick r:id="rId6"/>
              </a:rPr>
              <a:t>https://www.youtube.com/watch?v=nPxdhnT4Ec8</a:t>
            </a:r>
            <a:endParaRPr lang="en-US" dirty="0"/>
          </a:p>
          <a:p>
            <a:pPr lvl="3"/>
            <a:r>
              <a:rPr lang="en-US" dirty="0" err="1"/>
              <a:t>Lotte</a:t>
            </a:r>
            <a:r>
              <a:rPr lang="en-US" dirty="0"/>
              <a:t>, 0 to 13 years in 3:30 (video). Original.</a:t>
            </a:r>
          </a:p>
          <a:p>
            <a:pPr lvl="4"/>
            <a:r>
              <a:rPr lang="en-US" u="sng" dirty="0">
                <a:hlinkClick r:id="rId7"/>
              </a:rPr>
              <a:t>https://www.youtube.com/watch?v=nN_jcom8TR4</a:t>
            </a:r>
            <a:r>
              <a:rPr lang="en-US" dirty="0"/>
              <a:t> </a:t>
            </a:r>
          </a:p>
          <a:p>
            <a:r>
              <a:rPr lang="en-US" dirty="0"/>
              <a:t>Vince,</a:t>
            </a:r>
          </a:p>
          <a:p>
            <a:pPr lvl="1"/>
            <a:r>
              <a:rPr lang="en-US" dirty="0"/>
              <a:t>1:29 / 1:56: My Birthdays. Vince 0 to 19 (In normal speed) </a:t>
            </a:r>
          </a:p>
          <a:p>
            <a:pPr lvl="2"/>
            <a:r>
              <a:rPr lang="en-US" dirty="0">
                <a:hlinkClick r:id="rId8"/>
              </a:rPr>
              <a:t>https://www.youtube.com/watch?v=IhYElAlrnnc</a:t>
            </a:r>
            <a:r>
              <a:rPr lang="en-US" dirty="0"/>
              <a:t> </a:t>
            </a:r>
          </a:p>
          <a:p>
            <a:pPr lvl="1"/>
            <a:r>
              <a:rPr lang="en-US" dirty="0"/>
              <a:t> 0 to 14 years in 4 min</a:t>
            </a:r>
          </a:p>
          <a:p>
            <a:pPr lvl="1"/>
            <a:r>
              <a:rPr lang="en-US" dirty="0">
                <a:hlinkClick r:id="rId9"/>
              </a:rPr>
              <a:t>https://www.youtube.com/watch?v=mXjFMX-uhzk</a:t>
            </a:r>
            <a:endParaRPr lang="en-US" dirty="0"/>
          </a:p>
          <a:p>
            <a:pPr lvl="2"/>
            <a:r>
              <a:rPr lang="en-US" dirty="0"/>
              <a:t>Vince - 0 to 11 years in 4:00. Original, video</a:t>
            </a:r>
          </a:p>
          <a:p>
            <a:pPr lvl="3"/>
            <a:r>
              <a:rPr lang="en-US" u="sng" dirty="0">
                <a:hlinkClick r:id="rId10"/>
              </a:rPr>
              <a:t>https://www.youtube.com/watch?v=NQxyfOpZmAQ</a:t>
            </a:r>
            <a:endParaRPr lang="en-US" u="sng" dirty="0"/>
          </a:p>
          <a:p>
            <a:r>
              <a:rPr lang="en-US" b="1" dirty="0"/>
              <a:t>Photo A Day For 15 Years (Age 13 to 28) </a:t>
            </a:r>
          </a:p>
          <a:p>
            <a:pPr lvl="2"/>
            <a:r>
              <a:rPr lang="en-US" u="sng" dirty="0">
                <a:hlinkClick r:id="rId11"/>
              </a:rPr>
              <a:t>https://www.youtube.com/watch?v=Jbk-O9u4gvc</a:t>
            </a:r>
            <a:endParaRPr lang="en-US" u="sng" dirty="0"/>
          </a:p>
          <a:p>
            <a:r>
              <a:rPr lang="en-US" b="1" dirty="0"/>
              <a:t>photo taken every day for 30 years - 11,000 images (too much background) </a:t>
            </a:r>
          </a:p>
          <a:p>
            <a:pPr lvl="1"/>
            <a:r>
              <a:rPr lang="en-US" u="sng" dirty="0"/>
              <a:t>https://www.youtube.com/watch?v=OMc1LlPYmHU</a:t>
            </a:r>
          </a:p>
          <a:p>
            <a:pPr lvl="1"/>
            <a:endParaRPr lang="en-US" dirty="0"/>
          </a:p>
        </p:txBody>
      </p:sp>
      <p:sp>
        <p:nvSpPr>
          <p:cNvPr id="7" name="Rectangle 4">
            <a:extLst>
              <a:ext uri="{FF2B5EF4-FFF2-40B4-BE49-F238E27FC236}">
                <a16:creationId xmlns:a16="http://schemas.microsoft.com/office/drawing/2014/main" id="{278CAB9C-843F-0268-825B-19C75178AAA9}"/>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Sign in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5">
            <a:extLst>
              <a:ext uri="{FF2B5EF4-FFF2-40B4-BE49-F238E27FC236}">
                <a16:creationId xmlns:a16="http://schemas.microsoft.com/office/drawing/2014/main" id="{8DDC8A0E-FC35-EE3D-02BC-46295E087D91}"/>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6">
            <a:extLst>
              <a:ext uri="{FF2B5EF4-FFF2-40B4-BE49-F238E27FC236}">
                <a16:creationId xmlns:a16="http://schemas.microsoft.com/office/drawing/2014/main" id="{47BD9A64-B0CD-2534-8DFD-E0F2E5D7E5B8}"/>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0:17 / 1:56</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a:ln>
                  <a:noFill/>
                </a:ln>
                <a:solidFill>
                  <a:schemeClr val="tx1"/>
                </a:solidFill>
                <a:effectLst/>
                <a:latin typeface="Arial" panose="020B0604020202020204" pitchFamily="34" charset="0"/>
              </a:rPr>
              <a:t>My Birthdays. Vince 0 to 19 (In normal speed)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7">
            <a:extLst>
              <a:ext uri="{FF2B5EF4-FFF2-40B4-BE49-F238E27FC236}">
                <a16:creationId xmlns:a16="http://schemas.microsoft.com/office/drawing/2014/main" id="{A83A2463-2616-2208-FE07-D03D8B93BC6A}"/>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Sign in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 name="Rectangle 8">
            <a:extLst>
              <a:ext uri="{FF2B5EF4-FFF2-40B4-BE49-F238E27FC236}">
                <a16:creationId xmlns:a16="http://schemas.microsoft.com/office/drawing/2014/main" id="{84ADD8D7-CDF2-C192-EE3A-23C73BEB42F4}"/>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9">
            <a:extLst>
              <a:ext uri="{FF2B5EF4-FFF2-40B4-BE49-F238E27FC236}">
                <a16:creationId xmlns:a16="http://schemas.microsoft.com/office/drawing/2014/main" id="{119E3377-49FB-F0C8-B631-0EFD7C7097B8}"/>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0:48 / 1:56</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a:ln>
                  <a:noFill/>
                </a:ln>
                <a:solidFill>
                  <a:schemeClr val="tx1"/>
                </a:solidFill>
                <a:effectLst/>
                <a:latin typeface="Arial" panose="020B0604020202020204" pitchFamily="34" charset="0"/>
              </a:rPr>
              <a:t>My Birthdays. Vince 0 to 19 (In normal speed)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 name="Rectangle 10">
            <a:extLst>
              <a:ext uri="{FF2B5EF4-FFF2-40B4-BE49-F238E27FC236}">
                <a16:creationId xmlns:a16="http://schemas.microsoft.com/office/drawing/2014/main" id="{EB8D0D82-1757-772F-F25D-D71E082C21A0}"/>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Sign in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 name="Rectangle 11">
            <a:extLst>
              <a:ext uri="{FF2B5EF4-FFF2-40B4-BE49-F238E27FC236}">
                <a16:creationId xmlns:a16="http://schemas.microsoft.com/office/drawing/2014/main" id="{F2FAFB77-231D-376F-B9A6-65637F873399}"/>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5" name="Rectangle 12">
            <a:extLst>
              <a:ext uri="{FF2B5EF4-FFF2-40B4-BE49-F238E27FC236}">
                <a16:creationId xmlns:a16="http://schemas.microsoft.com/office/drawing/2014/main" id="{A87BFABF-746E-6B5F-5C86-A9498A9E1C52}"/>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1:29 / 1:56</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1" i="0" u="none" strike="noStrike" cap="none" normalizeH="0" baseline="0">
                <a:ln>
                  <a:noFill/>
                </a:ln>
                <a:solidFill>
                  <a:schemeClr val="tx1"/>
                </a:solidFill>
                <a:effectLst/>
                <a:latin typeface="Arial" panose="020B0604020202020204" pitchFamily="34" charset="0"/>
              </a:rPr>
              <a:t>My Birthdays. Vince 0 to 19 (In normal speed)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84608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1"/>
          </p:nvPr>
        </p:nvSpPr>
        <p:spPr/>
        <p:txBody>
          <a:bodyPr/>
          <a:lstStyle/>
          <a:p>
            <a:r>
              <a:rPr lang="en-US" altLang="en-US"/>
              <a:t>Messinger</a:t>
            </a:r>
          </a:p>
        </p:txBody>
      </p:sp>
      <p:sp>
        <p:nvSpPr>
          <p:cNvPr id="87042" name="Rectangle 2"/>
          <p:cNvSpPr>
            <a:spLocks noGrp="1" noChangeArrowheads="1"/>
          </p:cNvSpPr>
          <p:nvPr>
            <p:ph type="title"/>
          </p:nvPr>
        </p:nvSpPr>
        <p:spPr/>
        <p:txBody>
          <a:bodyPr>
            <a:normAutofit/>
          </a:bodyPr>
          <a:lstStyle/>
          <a:p>
            <a:r>
              <a:rPr lang="en-US" altLang="en-US" dirty="0"/>
              <a:t>Developmental canalization </a:t>
            </a:r>
          </a:p>
        </p:txBody>
      </p:sp>
      <p:graphicFrame>
        <p:nvGraphicFramePr>
          <p:cNvPr id="87043" name="Object 3"/>
          <p:cNvGraphicFramePr>
            <a:graphicFrameLocks noChangeAspect="1"/>
          </p:cNvGraphicFramePr>
          <p:nvPr/>
        </p:nvGraphicFramePr>
        <p:xfrm>
          <a:off x="1981200" y="1828800"/>
          <a:ext cx="5651500" cy="4064000"/>
        </p:xfrm>
        <a:graphic>
          <a:graphicData uri="http://schemas.openxmlformats.org/presentationml/2006/ole">
            <mc:AlternateContent xmlns:mc="http://schemas.openxmlformats.org/markup-compatibility/2006">
              <mc:Choice xmlns:v="urn:schemas-microsoft-com:vml" Requires="v">
                <p:oleObj name="Image" r:id="rId3" imgW="5650794" imgH="4063492" progId="Photoshop.Image.7">
                  <p:embed/>
                </p:oleObj>
              </mc:Choice>
              <mc:Fallback>
                <p:oleObj name="Image" r:id="rId3" imgW="5650794" imgH="4063492"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1828800"/>
                        <a:ext cx="56515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Rectangle 1"/>
          <p:cNvSpPr/>
          <p:nvPr/>
        </p:nvSpPr>
        <p:spPr>
          <a:xfrm>
            <a:off x="100528" y="6346309"/>
            <a:ext cx="1561068" cy="369332"/>
          </a:xfrm>
          <a:prstGeom prst="rect">
            <a:avLst/>
          </a:prstGeom>
        </p:spPr>
        <p:txBody>
          <a:bodyPr wrap="none">
            <a:spAutoFit/>
          </a:bodyPr>
          <a:lstStyle/>
          <a:p>
            <a:r>
              <a:rPr lang="en-US" altLang="en-US" dirty="0"/>
              <a:t>(Waddington)</a:t>
            </a:r>
          </a:p>
        </p:txBody>
      </p:sp>
      <p:cxnSp>
        <p:nvCxnSpPr>
          <p:cNvPr id="4" name="Straight Arrow Connector 3">
            <a:extLst>
              <a:ext uri="{FF2B5EF4-FFF2-40B4-BE49-F238E27FC236}">
                <a16:creationId xmlns:a16="http://schemas.microsoft.com/office/drawing/2014/main" id="{F4E724BD-C380-4548-A509-AB19E106C6ED}"/>
              </a:ext>
            </a:extLst>
          </p:cNvPr>
          <p:cNvCxnSpPr/>
          <p:nvPr/>
        </p:nvCxnSpPr>
        <p:spPr>
          <a:xfrm flipH="1">
            <a:off x="1661596" y="1905000"/>
            <a:ext cx="1157804" cy="2362200"/>
          </a:xfrm>
          <a:prstGeom prst="straightConnector1">
            <a:avLst/>
          </a:prstGeom>
          <a:ln w="76200">
            <a:headEnd w="lg" len="lg"/>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789FDFF-0A6D-4935-B31C-D2D79E1BF321}"/>
              </a:ext>
            </a:extLst>
          </p:cNvPr>
          <p:cNvSpPr txBox="1"/>
          <p:nvPr/>
        </p:nvSpPr>
        <p:spPr>
          <a:xfrm rot="17710444">
            <a:off x="1232725" y="2716555"/>
            <a:ext cx="1253548" cy="646331"/>
          </a:xfrm>
          <a:prstGeom prst="rect">
            <a:avLst/>
          </a:prstGeom>
          <a:noFill/>
        </p:spPr>
        <p:txBody>
          <a:bodyPr wrap="none" rtlCol="0">
            <a:spAutoFit/>
          </a:bodyPr>
          <a:lstStyle/>
          <a:p>
            <a:r>
              <a:rPr lang="en-US" sz="3600" b="1" dirty="0">
                <a:solidFill>
                  <a:schemeClr val="accent1"/>
                </a:solidFill>
              </a:rPr>
              <a:t>Time</a:t>
            </a:r>
          </a:p>
        </p:txBody>
      </p:sp>
    </p:spTree>
    <p:extLst>
      <p:ext uri="{BB962C8B-B14F-4D97-AF65-F5344CB8AC3E}">
        <p14:creationId xmlns:p14="http://schemas.microsoft.com/office/powerpoint/2010/main" val="2962193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Quantitative to qualitative</a:t>
            </a:r>
          </a:p>
        </p:txBody>
      </p:sp>
      <p:sp>
        <p:nvSpPr>
          <p:cNvPr id="3" name="Content Placeholder 2"/>
          <p:cNvSpPr>
            <a:spLocks noGrp="1"/>
          </p:cNvSpPr>
          <p:nvPr>
            <p:ph idx="1"/>
          </p:nvPr>
        </p:nvSpPr>
        <p:spPr/>
        <p:txBody>
          <a:bodyPr/>
          <a:lstStyle/>
          <a:p>
            <a:endParaRPr lang="en-US" dirty="0"/>
          </a:p>
        </p:txBody>
      </p:sp>
      <p:pic>
        <p:nvPicPr>
          <p:cNvPr id="4100" name="Picture 4" descr="https://encrypted-tbn1.gstatic.com/images?q=tbn:ANd9GcSbPmn1AhWuHTT682XegOIAuSw2-78_BnEpCf4dop_XqGfHQ8lp3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895600"/>
            <a:ext cx="8169558"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339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p:spPr>
        <p:txBody>
          <a:bodyPr lIns="92075" tIns="46038" rIns="92075" bIns="46038">
            <a:normAutofit fontScale="90000"/>
          </a:bodyPr>
          <a:lstStyle/>
          <a:p>
            <a:r>
              <a:rPr lang="en-US" altLang="en-US" dirty="0"/>
              <a:t>Development defined: </a:t>
            </a:r>
            <a:br>
              <a:rPr lang="en-US" altLang="en-US" dirty="0"/>
            </a:br>
            <a:r>
              <a:rPr lang="en-US" altLang="en-US" sz="4800" dirty="0"/>
              <a:t>Individual change over time that:</a:t>
            </a:r>
            <a:endParaRPr lang="en-US" altLang="en-US" dirty="0"/>
          </a:p>
        </p:txBody>
      </p:sp>
      <p:sp>
        <p:nvSpPr>
          <p:cNvPr id="6147" name="Rectangle 3"/>
          <p:cNvSpPr>
            <a:spLocks noGrp="1" noChangeArrowheads="1"/>
          </p:cNvSpPr>
          <p:nvPr>
            <p:ph idx="1"/>
          </p:nvPr>
        </p:nvSpPr>
        <p:spPr>
          <a:noFill/>
        </p:spPr>
        <p:txBody>
          <a:bodyPr lIns="92075" tIns="46038" rIns="92075" bIns="46038">
            <a:normAutofit/>
          </a:bodyPr>
          <a:lstStyle/>
          <a:p>
            <a:pPr eaLnBrk="1" hangingPunct="1">
              <a:lnSpc>
                <a:spcPct val="90000"/>
              </a:lnSpc>
            </a:pPr>
            <a:r>
              <a:rPr lang="en-US" altLang="en-US" sz="2800" dirty="0"/>
              <a:t>Reorganizes</a:t>
            </a:r>
          </a:p>
          <a:p>
            <a:pPr lvl="1">
              <a:lnSpc>
                <a:spcPct val="90000"/>
              </a:lnSpc>
            </a:pPr>
            <a:r>
              <a:rPr lang="en-US" altLang="en-US" sz="2400" dirty="0"/>
              <a:t>Multiple systems (entire person)</a:t>
            </a:r>
          </a:p>
          <a:p>
            <a:pPr>
              <a:lnSpc>
                <a:spcPct val="90000"/>
              </a:lnSpc>
            </a:pPr>
            <a:r>
              <a:rPr lang="en-US" altLang="en-US" sz="2800" dirty="0"/>
              <a:t>Successive, sequential </a:t>
            </a:r>
          </a:p>
          <a:p>
            <a:pPr lvl="1">
              <a:lnSpc>
                <a:spcPct val="90000"/>
              </a:lnSpc>
            </a:pPr>
            <a:r>
              <a:rPr lang="en-US" altLang="en-US" sz="2000" dirty="0"/>
              <a:t>Crawl before you walk</a:t>
            </a:r>
          </a:p>
          <a:p>
            <a:pPr>
              <a:lnSpc>
                <a:spcPct val="90000"/>
              </a:lnSpc>
            </a:pPr>
            <a:r>
              <a:rPr lang="en-US" altLang="en-US" sz="2800" dirty="0"/>
              <a:t>Non-reversible (stable)</a:t>
            </a:r>
          </a:p>
          <a:p>
            <a:pPr lvl="1">
              <a:lnSpc>
                <a:spcPct val="90000"/>
              </a:lnSpc>
            </a:pPr>
            <a:r>
              <a:rPr lang="en-US" altLang="en-US" sz="2400" dirty="0"/>
              <a:t>You can’t go back</a:t>
            </a:r>
          </a:p>
          <a:p>
            <a:pPr>
              <a:lnSpc>
                <a:spcPct val="90000"/>
              </a:lnSpc>
            </a:pPr>
            <a:r>
              <a:rPr lang="en-US" altLang="en-US" dirty="0"/>
              <a:t>Normative</a:t>
            </a:r>
          </a:p>
          <a:p>
            <a:pPr lvl="1" eaLnBrk="1" hangingPunct="1">
              <a:lnSpc>
                <a:spcPct val="90000"/>
              </a:lnSpc>
            </a:pPr>
            <a:r>
              <a:rPr lang="en-US" altLang="en-US" sz="2400" dirty="0"/>
              <a:t>Everyone’s doing it </a:t>
            </a:r>
          </a:p>
          <a:p>
            <a:pPr>
              <a:lnSpc>
                <a:spcPct val="90000"/>
              </a:lnSpc>
            </a:pPr>
            <a:r>
              <a:rPr lang="en-US" altLang="en-US" dirty="0"/>
              <a:t>Continues over lifespan</a:t>
            </a:r>
          </a:p>
          <a:p>
            <a:pPr>
              <a:lnSpc>
                <a:spcPct val="90000"/>
              </a:lnSpc>
            </a:pPr>
            <a:endParaRPr lang="en-US" altLang="en-US" dirty="0"/>
          </a:p>
        </p:txBody>
      </p:sp>
    </p:spTree>
    <p:extLst>
      <p:ext uri="{BB962C8B-B14F-4D97-AF65-F5344CB8AC3E}">
        <p14:creationId xmlns:p14="http://schemas.microsoft.com/office/powerpoint/2010/main" val="2155467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p:spPr>
        <p:txBody>
          <a:bodyPr lIns="92075" tIns="46038" rIns="92075" bIns="46038">
            <a:normAutofit fontScale="90000"/>
          </a:bodyPr>
          <a:lstStyle/>
          <a:p>
            <a:r>
              <a:rPr lang="en-US" altLang="en-US" dirty="0"/>
              <a:t>Is development increasing functionality in all things?</a:t>
            </a:r>
          </a:p>
        </p:txBody>
      </p:sp>
      <p:sp>
        <p:nvSpPr>
          <p:cNvPr id="30723" name="Rectangle 3"/>
          <p:cNvSpPr>
            <a:spLocks noGrp="1" noChangeArrowheads="1"/>
          </p:cNvSpPr>
          <p:nvPr>
            <p:ph type="body" idx="1"/>
          </p:nvPr>
        </p:nvSpPr>
        <p:spPr>
          <a:noFill/>
        </p:spPr>
        <p:txBody>
          <a:bodyPr lIns="92075" tIns="46038" rIns="92075" bIns="46038">
            <a:normAutofit/>
          </a:bodyPr>
          <a:lstStyle/>
          <a:p>
            <a:pPr lvl="1" eaLnBrk="1" hangingPunct="1"/>
            <a:r>
              <a:rPr lang="en-US" altLang="en-US" dirty="0"/>
              <a:t>Loss of perceptual acuity in non-native languages between 6 &amp; 12 months</a:t>
            </a:r>
          </a:p>
          <a:p>
            <a:pPr lvl="1" eaLnBrk="1" hangingPunct="1"/>
            <a:r>
              <a:rPr lang="en-US" altLang="en-US" dirty="0"/>
              <a:t>Old-age</a:t>
            </a:r>
          </a:p>
          <a:p>
            <a:pPr lvl="1" eaLnBrk="1" hangingPunct="1"/>
            <a:r>
              <a:rPr lang="en-US" altLang="en-US" dirty="0"/>
              <a:t>Adolescence</a:t>
            </a:r>
          </a:p>
          <a:p>
            <a:pPr lvl="2"/>
            <a:r>
              <a:rPr lang="en-US" dirty="0"/>
              <a:t>“Training yielded some improvement in performance on the </a:t>
            </a:r>
            <a:r>
              <a:rPr lang="en-US" dirty="0" err="1"/>
              <a:t>numerosity</a:t>
            </a:r>
            <a:r>
              <a:rPr lang="en-US" dirty="0"/>
              <a:t>-discrimination task, but only in older adolescents or adults.”</a:t>
            </a:r>
          </a:p>
          <a:p>
            <a:pPr lvl="6"/>
            <a:r>
              <a:rPr lang="en-US" sz="900" dirty="0"/>
              <a:t>Knoll, L. J., </a:t>
            </a:r>
            <a:r>
              <a:rPr lang="en-US" sz="900" dirty="0" err="1"/>
              <a:t>Fuhrmann</a:t>
            </a:r>
            <a:r>
              <a:rPr lang="en-US" sz="900" dirty="0"/>
              <a:t>, D., </a:t>
            </a:r>
            <a:r>
              <a:rPr lang="en-US" sz="900" dirty="0" err="1"/>
              <a:t>Sakhardande</a:t>
            </a:r>
            <a:r>
              <a:rPr lang="en-US" sz="900" dirty="0"/>
              <a:t>, A. L., Stamp, F., </a:t>
            </a:r>
            <a:r>
              <a:rPr lang="en-US" sz="900" dirty="0" err="1"/>
              <a:t>Speekenbrink</a:t>
            </a:r>
            <a:r>
              <a:rPr lang="en-US" sz="900" dirty="0"/>
              <a:t>, M., &amp; Blakemore, S.-J. (2016). A Window of Opportunity for Cognitive Training in Adolescence. </a:t>
            </a:r>
            <a:r>
              <a:rPr lang="en-US" sz="900" i="1" dirty="0"/>
              <a:t>Psychological Science, 27(12), 1620-1631. </a:t>
            </a:r>
            <a:r>
              <a:rPr lang="en-US" sz="900" i="1" dirty="0" err="1"/>
              <a:t>doi</a:t>
            </a:r>
            <a:r>
              <a:rPr lang="en-US" sz="900" i="1" dirty="0"/>
              <a:t>: doi:10.1177/0956797616671327</a:t>
            </a:r>
          </a:p>
          <a:p>
            <a:pPr lvl="3"/>
            <a:endParaRPr lang="en-US" altLang="en-US" dirty="0"/>
          </a:p>
        </p:txBody>
      </p:sp>
    </p:spTree>
    <p:extLst>
      <p:ext uri="{BB962C8B-B14F-4D97-AF65-F5344CB8AC3E}">
        <p14:creationId xmlns:p14="http://schemas.microsoft.com/office/powerpoint/2010/main" val="38108578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2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72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72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23">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723">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723">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072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bldLvl="2"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52425" y="1386405"/>
            <a:ext cx="8334375" cy="5105400"/>
          </a:xfrm>
          <a:prstGeom prst="rect">
            <a:avLst/>
          </a:prstGeom>
        </p:spPr>
      </p:pic>
    </p:spTree>
    <p:extLst>
      <p:ext uri="{BB962C8B-B14F-4D97-AF65-F5344CB8AC3E}">
        <p14:creationId xmlns:p14="http://schemas.microsoft.com/office/powerpoint/2010/main" val="2696857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ormAutofit fontScale="90000"/>
          </a:bodyPr>
          <a:lstStyle/>
          <a:p>
            <a:pPr algn="ctr"/>
            <a:r>
              <a:rPr lang="en-US" sz="4000" dirty="0" err="1"/>
              <a:t>Bronfenbrenner’s</a:t>
            </a:r>
            <a:r>
              <a:rPr lang="en-US" sz="4000" dirty="0"/>
              <a:t> </a:t>
            </a:r>
            <a:r>
              <a:rPr lang="en-US" sz="4000" dirty="0" err="1"/>
              <a:t>Bioecological</a:t>
            </a:r>
            <a:r>
              <a:rPr lang="en-US" sz="4000" dirty="0"/>
              <a:t> </a:t>
            </a:r>
            <a:br>
              <a:rPr lang="en-US" sz="4000" dirty="0"/>
            </a:br>
            <a:r>
              <a:rPr lang="en-US" sz="4000" dirty="0"/>
              <a:t>Theory of Development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4308" y="1676400"/>
            <a:ext cx="5029200" cy="4929721"/>
          </a:xfrm>
          <a:prstGeom prst="rect">
            <a:avLst/>
          </a:prstGeom>
        </p:spPr>
      </p:pic>
      <p:sp>
        <p:nvSpPr>
          <p:cNvPr id="3" name="Rectangle 2"/>
          <p:cNvSpPr/>
          <p:nvPr/>
        </p:nvSpPr>
        <p:spPr>
          <a:xfrm>
            <a:off x="0" y="1524000"/>
            <a:ext cx="1934308" cy="1200329"/>
          </a:xfrm>
          <a:prstGeom prst="rect">
            <a:avLst/>
          </a:prstGeom>
        </p:spPr>
        <p:txBody>
          <a:bodyPr wrap="square">
            <a:spAutoFit/>
          </a:bodyPr>
          <a:lstStyle/>
          <a:p>
            <a:pPr algn="ctr"/>
            <a:r>
              <a:rPr lang="en-US" dirty="0"/>
              <a:t>Bidirectional relations between levels of organization</a:t>
            </a:r>
          </a:p>
        </p:txBody>
      </p:sp>
      <p:sp>
        <p:nvSpPr>
          <p:cNvPr id="5" name="Rectangle 4"/>
          <p:cNvSpPr/>
          <p:nvPr/>
        </p:nvSpPr>
        <p:spPr>
          <a:xfrm>
            <a:off x="7242349" y="5486400"/>
            <a:ext cx="1934308" cy="646331"/>
          </a:xfrm>
          <a:prstGeom prst="rect">
            <a:avLst/>
          </a:prstGeom>
        </p:spPr>
        <p:txBody>
          <a:bodyPr wrap="square">
            <a:spAutoFit/>
          </a:bodyPr>
          <a:lstStyle/>
          <a:p>
            <a:pPr algn="ctr"/>
            <a:r>
              <a:rPr lang="en-US" dirty="0"/>
              <a:t>Limitations of model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algn="ctr"/>
            <a:r>
              <a:rPr lang="en-US" sz="4000" dirty="0"/>
              <a:t>How does your work relate…..</a:t>
            </a:r>
          </a:p>
        </p:txBody>
      </p:sp>
      <p:sp>
        <p:nvSpPr>
          <p:cNvPr id="76804" name="Text Box 4"/>
          <p:cNvSpPr txBox="1">
            <a:spLocks noChangeArrowheads="1"/>
          </p:cNvSpPr>
          <p:nvPr/>
        </p:nvSpPr>
        <p:spPr bwMode="auto">
          <a:xfrm>
            <a:off x="76200" y="1436688"/>
            <a:ext cx="9084538" cy="2246769"/>
          </a:xfrm>
          <a:prstGeom prst="rect">
            <a:avLst/>
          </a:prstGeom>
          <a:noFill/>
          <a:ln w="9525">
            <a:noFill/>
            <a:miter lim="800000"/>
            <a:headEnd/>
            <a:tailEnd/>
          </a:ln>
          <a:effectLst/>
        </p:spPr>
        <p:txBody>
          <a:bodyPr wrap="none">
            <a:spAutoFit/>
          </a:bodyPr>
          <a:lstStyle/>
          <a:p>
            <a:r>
              <a:rPr lang="en-US" sz="2800" dirty="0"/>
              <a:t>Describe the level at which you are currently anchoring </a:t>
            </a:r>
          </a:p>
          <a:p>
            <a:r>
              <a:rPr lang="en-US" sz="2800" dirty="0"/>
              <a:t>your own research and/or professional work? </a:t>
            </a:r>
          </a:p>
          <a:p>
            <a:endParaRPr lang="en-US" sz="2800" dirty="0"/>
          </a:p>
          <a:p>
            <a:r>
              <a:rPr lang="en-US" sz="2800" dirty="0"/>
              <a:t>Describe a level you are </a:t>
            </a:r>
            <a:r>
              <a:rPr lang="en-US" sz="2800" i="1" dirty="0"/>
              <a:t>not</a:t>
            </a:r>
            <a:r>
              <a:rPr lang="en-US" sz="2800" dirty="0"/>
              <a:t> currently examining but are</a:t>
            </a:r>
          </a:p>
          <a:p>
            <a:r>
              <a:rPr lang="en-US" sz="2800" dirty="0"/>
              <a:t>interested in?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3429000"/>
            <a:ext cx="3255265" cy="3190875"/>
          </a:xfrm>
          <a:prstGeom prst="rect">
            <a:avLst/>
          </a:prstGeom>
        </p:spPr>
      </p:pic>
    </p:spTree>
    <p:extLst>
      <p:ext uri="{BB962C8B-B14F-4D97-AF65-F5344CB8AC3E}">
        <p14:creationId xmlns:p14="http://schemas.microsoft.com/office/powerpoint/2010/main" val="1762391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448800" cy="1252728"/>
          </a:xfrm>
        </p:spPr>
        <p:txBody>
          <a:bodyPr>
            <a:normAutofit fontScale="90000"/>
          </a:bodyPr>
          <a:lstStyle/>
          <a:p>
            <a:r>
              <a:rPr lang="en-US" dirty="0"/>
              <a:t>Children over developmental time redux</a:t>
            </a:r>
          </a:p>
        </p:txBody>
      </p:sp>
      <p:sp>
        <p:nvSpPr>
          <p:cNvPr id="3" name="Content Placeholder 2"/>
          <p:cNvSpPr>
            <a:spLocks noGrp="1"/>
          </p:cNvSpPr>
          <p:nvPr>
            <p:ph idx="1"/>
          </p:nvPr>
        </p:nvSpPr>
        <p:spPr/>
        <p:txBody>
          <a:bodyPr>
            <a:normAutofit fontScale="92500"/>
          </a:bodyPr>
          <a:lstStyle/>
          <a:p>
            <a:r>
              <a:rPr lang="en-US" dirty="0"/>
              <a:t>Natalie Time Lapse: 0 to 10 years 1:25 (stills)</a:t>
            </a:r>
          </a:p>
          <a:p>
            <a:pPr lvl="2"/>
            <a:r>
              <a:rPr lang="en-US" u="sng" dirty="0">
                <a:hlinkClick r:id="rId2"/>
              </a:rPr>
              <a:t>https://www.youtube.com/watch?v=ejbNVWES4LI</a:t>
            </a:r>
            <a:r>
              <a:rPr lang="en-US" dirty="0"/>
              <a:t> </a:t>
            </a:r>
          </a:p>
          <a:p>
            <a:r>
              <a:rPr lang="en-US" b="1" dirty="0" err="1"/>
              <a:t>Lotte</a:t>
            </a:r>
            <a:r>
              <a:rPr lang="en-US" b="1" dirty="0"/>
              <a:t>, 0 to 16 years in 4:30 video</a:t>
            </a:r>
          </a:p>
          <a:p>
            <a:pPr lvl="2"/>
            <a:r>
              <a:rPr lang="en-US" b="1" dirty="0"/>
              <a:t>https://www.youtube.com/watch?v=-Plk7TLNmsU</a:t>
            </a:r>
          </a:p>
          <a:p>
            <a:pPr lvl="1"/>
            <a:r>
              <a:rPr lang="en-US" b="1" dirty="0" err="1"/>
              <a:t>Lotte</a:t>
            </a:r>
            <a:r>
              <a:rPr lang="en-US" b="1" dirty="0"/>
              <a:t>, 0 to 13 years in 3:30 (video). Original.</a:t>
            </a:r>
          </a:p>
          <a:p>
            <a:pPr lvl="3"/>
            <a:r>
              <a:rPr lang="en-US" b="1" u="sng" dirty="0">
                <a:hlinkClick r:id="rId3"/>
              </a:rPr>
              <a:t>https://www.youtube.com/watch?v=nN_jcom8TR4</a:t>
            </a:r>
            <a:r>
              <a:rPr lang="en-US" b="1" dirty="0"/>
              <a:t> </a:t>
            </a:r>
          </a:p>
          <a:p>
            <a:r>
              <a:rPr lang="en-US" b="1" dirty="0"/>
              <a:t>Vince, 0 to 14 years in 4 min</a:t>
            </a:r>
          </a:p>
          <a:p>
            <a:pPr lvl="1"/>
            <a:r>
              <a:rPr lang="en-US" b="1" dirty="0">
                <a:hlinkClick r:id="rId4"/>
              </a:rPr>
              <a:t>https://www.youtube.com/watch?v=mXjFMX-uhzk</a:t>
            </a:r>
            <a:endParaRPr lang="en-US" b="1" dirty="0"/>
          </a:p>
          <a:p>
            <a:pPr lvl="1"/>
            <a:r>
              <a:rPr lang="en-US" b="1" dirty="0"/>
              <a:t>Vince - 0 to 11 years in 4:00. Original, video</a:t>
            </a:r>
          </a:p>
          <a:p>
            <a:pPr lvl="3"/>
            <a:r>
              <a:rPr lang="en-US" b="1" u="sng" dirty="0">
                <a:hlinkClick r:id="rId5"/>
              </a:rPr>
              <a:t>https://www.youtube.com/watch?v=NQxyfOpZmAQ</a:t>
            </a:r>
            <a:endParaRPr lang="en-US" b="1" dirty="0"/>
          </a:p>
        </p:txBody>
      </p:sp>
    </p:spTree>
    <p:extLst>
      <p:ext uri="{BB962C8B-B14F-4D97-AF65-F5344CB8AC3E}">
        <p14:creationId xmlns:p14="http://schemas.microsoft.com/office/powerpoint/2010/main" val="3684748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a:bodyPr>
          <a:lstStyle/>
          <a:p>
            <a:pPr algn="ctr"/>
            <a:r>
              <a:rPr lang="en-US" sz="4000" dirty="0"/>
              <a:t>Developmental Systems Perspective</a:t>
            </a:r>
          </a:p>
        </p:txBody>
      </p:sp>
      <p:sp>
        <p:nvSpPr>
          <p:cNvPr id="65539" name="Rectangle 3"/>
          <p:cNvSpPr>
            <a:spLocks noGrp="1" noChangeArrowheads="1"/>
          </p:cNvSpPr>
          <p:nvPr>
            <p:ph idx="1"/>
          </p:nvPr>
        </p:nvSpPr>
        <p:spPr>
          <a:xfrm>
            <a:off x="304800" y="1752600"/>
            <a:ext cx="8595360" cy="4937760"/>
          </a:xfrm>
        </p:spPr>
        <p:txBody>
          <a:bodyPr/>
          <a:lstStyle/>
          <a:p>
            <a:pPr>
              <a:lnSpc>
                <a:spcPct val="90000"/>
              </a:lnSpc>
            </a:pPr>
            <a:r>
              <a:rPr lang="en-US" sz="2800" dirty="0"/>
              <a:t>Four essential components</a:t>
            </a:r>
          </a:p>
          <a:p>
            <a:pPr lvl="1">
              <a:lnSpc>
                <a:spcPct val="90000"/>
              </a:lnSpc>
            </a:pPr>
            <a:r>
              <a:rPr lang="en-US" sz="2400" dirty="0"/>
              <a:t>Systematic change with relative plasticity</a:t>
            </a:r>
          </a:p>
          <a:p>
            <a:pPr lvl="1">
              <a:lnSpc>
                <a:spcPct val="90000"/>
              </a:lnSpc>
            </a:pPr>
            <a:endParaRPr lang="en-US" sz="2400" dirty="0"/>
          </a:p>
          <a:p>
            <a:pPr lvl="1">
              <a:lnSpc>
                <a:spcPct val="90000"/>
              </a:lnSpc>
            </a:pPr>
            <a:r>
              <a:rPr lang="en-US" sz="2400" dirty="0"/>
              <a:t>Integration of levels of organization</a:t>
            </a:r>
          </a:p>
          <a:p>
            <a:pPr lvl="1">
              <a:lnSpc>
                <a:spcPct val="90000"/>
              </a:lnSpc>
            </a:pPr>
            <a:endParaRPr lang="en-US" sz="2400" dirty="0"/>
          </a:p>
          <a:p>
            <a:pPr lvl="1">
              <a:lnSpc>
                <a:spcPct val="90000"/>
              </a:lnSpc>
            </a:pPr>
            <a:r>
              <a:rPr lang="en-US" sz="2400" dirty="0"/>
              <a:t>Historical </a:t>
            </a:r>
            <a:r>
              <a:rPr lang="en-US" sz="2400" dirty="0" err="1"/>
              <a:t>embeddedness</a:t>
            </a:r>
            <a:r>
              <a:rPr lang="en-US" sz="2400" dirty="0"/>
              <a:t> and temporality</a:t>
            </a:r>
          </a:p>
          <a:p>
            <a:pPr lvl="1">
              <a:lnSpc>
                <a:spcPct val="90000"/>
              </a:lnSpc>
            </a:pPr>
            <a:endParaRPr lang="en-US" sz="2400" dirty="0"/>
          </a:p>
          <a:p>
            <a:pPr lvl="1">
              <a:lnSpc>
                <a:spcPct val="90000"/>
              </a:lnSpc>
            </a:pPr>
            <a:r>
              <a:rPr lang="en-US" sz="2400" dirty="0"/>
              <a:t>Limits of generalizability, diversity, &amp; individual differences</a:t>
            </a:r>
          </a:p>
        </p:txBody>
      </p:sp>
    </p:spTree>
    <p:extLst>
      <p:ext uri="{BB962C8B-B14F-4D97-AF65-F5344CB8AC3E}">
        <p14:creationId xmlns:p14="http://schemas.microsoft.com/office/powerpoint/2010/main" val="2305576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a:t>Mechanistic explanation versus holistic description</a:t>
            </a:r>
          </a:p>
        </p:txBody>
      </p:sp>
      <p:sp>
        <p:nvSpPr>
          <p:cNvPr id="3" name="Content Placeholder 2"/>
          <p:cNvSpPr>
            <a:spLocks noGrp="1"/>
          </p:cNvSpPr>
          <p:nvPr>
            <p:ph idx="1"/>
          </p:nvPr>
        </p:nvSpPr>
        <p:spPr/>
        <p:txBody>
          <a:bodyPr>
            <a:normAutofit lnSpcReduction="10000"/>
          </a:bodyPr>
          <a:lstStyle/>
          <a:p>
            <a:r>
              <a:rPr lang="en-US" dirty="0"/>
              <a:t>“In essence, the concepts of historical </a:t>
            </a:r>
            <a:r>
              <a:rPr lang="en-US" dirty="0" err="1"/>
              <a:t>embeddedness</a:t>
            </a:r>
            <a:r>
              <a:rPr lang="en-US" dirty="0"/>
              <a:t> and temporality indicate that a program of developmental research adequate to address the relational, integrated, embedded, and temporal changes involved in human life must involve multiple occasions, methods, levels, variables, and cohorts (</a:t>
            </a:r>
            <a:r>
              <a:rPr lang="en-US" dirty="0" err="1"/>
              <a:t>Baltes</a:t>
            </a:r>
            <a:r>
              <a:rPr lang="en-US" dirty="0"/>
              <a:t>, 1987; </a:t>
            </a:r>
            <a:r>
              <a:rPr lang="en-US" dirty="0" err="1"/>
              <a:t>Baltes</a:t>
            </a:r>
            <a:r>
              <a:rPr lang="en-US" dirty="0"/>
              <a:t>, </a:t>
            </a:r>
            <a:r>
              <a:rPr lang="en-US" dirty="0" err="1"/>
              <a:t>Lindenberger</a:t>
            </a:r>
            <a:r>
              <a:rPr lang="en-US" dirty="0"/>
              <a:t>, &amp; Staudinger, 2006; </a:t>
            </a:r>
            <a:r>
              <a:rPr lang="en-US" dirty="0" err="1"/>
              <a:t>Schaie</a:t>
            </a:r>
            <a:r>
              <a:rPr lang="en-US" dirty="0"/>
              <a:t> &amp; </a:t>
            </a:r>
            <a:r>
              <a:rPr lang="en-US" dirty="0" err="1"/>
              <a:t>Strother</a:t>
            </a:r>
            <a:r>
              <a:rPr lang="en-US" dirty="0"/>
              <a:t>, 1968).” </a:t>
            </a:r>
            <a:r>
              <a:rPr lang="en-US" i="1" dirty="0"/>
              <a:t>Lerner et al., p. 12</a:t>
            </a:r>
          </a:p>
          <a:p>
            <a:endParaRPr lang="en-US" dirty="0"/>
          </a:p>
        </p:txBody>
      </p:sp>
    </p:spTree>
    <p:extLst>
      <p:ext uri="{BB962C8B-B14F-4D97-AF65-F5344CB8AC3E}">
        <p14:creationId xmlns:p14="http://schemas.microsoft.com/office/powerpoint/2010/main" val="698052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3200400" cy="1251062"/>
          </a:xfrm>
        </p:spPr>
        <p:txBody>
          <a:bodyPr>
            <a:normAutofit fontScale="90000"/>
          </a:bodyPr>
          <a:lstStyle/>
          <a:p>
            <a:r>
              <a:rPr lang="en-US" dirty="0"/>
              <a:t>Hand-wringing about complexity</a:t>
            </a:r>
          </a:p>
        </p:txBody>
      </p:sp>
      <p:sp>
        <p:nvSpPr>
          <p:cNvPr id="4" name="Content Placeholder 3"/>
          <p:cNvSpPr>
            <a:spLocks noGrp="1"/>
          </p:cNvSpPr>
          <p:nvPr>
            <p:ph sz="half" idx="1"/>
          </p:nvPr>
        </p:nvSpPr>
        <p:spPr>
          <a:xfrm>
            <a:off x="457200" y="2590800"/>
            <a:ext cx="2895600" cy="3806952"/>
          </a:xfrm>
        </p:spPr>
        <p:txBody>
          <a:bodyPr/>
          <a:lstStyle/>
          <a:p>
            <a:r>
              <a:rPr lang="en-US" dirty="0"/>
              <a:t>Krebs cycle</a:t>
            </a:r>
          </a:p>
          <a:p>
            <a:pPr lvl="1"/>
            <a:r>
              <a:rPr lang="en-US" dirty="0"/>
              <a:t>Cellular respiration </a:t>
            </a:r>
          </a:p>
          <a:p>
            <a:pPr lvl="2"/>
            <a:r>
              <a:rPr lang="en-US" dirty="0"/>
              <a:t>evolved…</a:t>
            </a:r>
          </a:p>
        </p:txBody>
      </p:sp>
      <p:sp>
        <p:nvSpPr>
          <p:cNvPr id="5" name="Content Placeholder 4"/>
          <p:cNvSpPr>
            <a:spLocks noGrp="1"/>
          </p:cNvSpPr>
          <p:nvPr>
            <p:ph sz="half" idx="2"/>
          </p:nvPr>
        </p:nvSpPr>
        <p:spPr/>
        <p:txBody>
          <a:bodyPr/>
          <a:lstStyle/>
          <a:p>
            <a:endParaRPr lang="en-US"/>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32472"/>
            <a:ext cx="5108858" cy="6690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4120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Rethinking nature &amp; nurture</a:t>
            </a:r>
          </a:p>
        </p:txBody>
      </p:sp>
      <p:sp>
        <p:nvSpPr>
          <p:cNvPr id="7" name="Content Placeholder 2"/>
          <p:cNvSpPr txBox="1">
            <a:spLocks/>
          </p:cNvSpPr>
          <p:nvPr/>
        </p:nvSpPr>
        <p:spPr>
          <a:xfrm>
            <a:off x="457199" y="1600200"/>
            <a:ext cx="5025673" cy="4525963"/>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i="1" dirty="0"/>
              <a:t>Individual differences in sensitivity to environment (nurture)!</a:t>
            </a:r>
          </a:p>
          <a:p>
            <a:pPr marL="457200" lvl="1" indent="0">
              <a:buNone/>
            </a:pPr>
            <a:endParaRPr lang="en-US" dirty="0"/>
          </a:p>
          <a:p>
            <a:r>
              <a:rPr lang="en-US" b="1" dirty="0"/>
              <a:t>Differential-susceptibility hypothesis</a:t>
            </a:r>
            <a:r>
              <a:rPr lang="en-US" dirty="0"/>
              <a:t>: some individuals are more susceptible than others to both positive &amp; negative environments</a:t>
            </a:r>
          </a:p>
          <a:p>
            <a:pPr marL="457200" lvl="1" indent="0">
              <a:buNone/>
            </a:pPr>
            <a:endParaRPr lang="en-US" dirty="0"/>
          </a:p>
        </p:txBody>
      </p:sp>
      <p:sp>
        <p:nvSpPr>
          <p:cNvPr id="8" name="Rectangle 7"/>
          <p:cNvSpPr/>
          <p:nvPr/>
        </p:nvSpPr>
        <p:spPr>
          <a:xfrm>
            <a:off x="4448666" y="2548773"/>
            <a:ext cx="2950168" cy="461665"/>
          </a:xfrm>
          <a:prstGeom prst="rect">
            <a:avLst/>
          </a:prstGeom>
        </p:spPr>
        <p:txBody>
          <a:bodyPr wrap="square">
            <a:spAutoFit/>
          </a:bodyPr>
          <a:lstStyle/>
          <a:p>
            <a:pPr lvl="1" algn="ctr"/>
            <a:r>
              <a:rPr lang="en-US" sz="2400" dirty="0"/>
              <a:t>dandelion</a:t>
            </a:r>
          </a:p>
        </p:txBody>
      </p:sp>
      <p:sp>
        <p:nvSpPr>
          <p:cNvPr id="10" name="Rectangle 9"/>
          <p:cNvSpPr/>
          <p:nvPr/>
        </p:nvSpPr>
        <p:spPr>
          <a:xfrm>
            <a:off x="457200" y="6323431"/>
            <a:ext cx="2346240" cy="369332"/>
          </a:xfrm>
          <a:prstGeom prst="rect">
            <a:avLst/>
          </a:prstGeom>
        </p:spPr>
        <p:txBody>
          <a:bodyPr wrap="none">
            <a:spAutoFit/>
          </a:bodyPr>
          <a:lstStyle/>
          <a:p>
            <a:r>
              <a:rPr lang="en-US" dirty="0"/>
              <a:t>(</a:t>
            </a:r>
            <a:r>
              <a:rPr lang="en-US" dirty="0" err="1"/>
              <a:t>Belsky</a:t>
            </a:r>
            <a:r>
              <a:rPr lang="en-US" dirty="0"/>
              <a:t> &amp; </a:t>
            </a:r>
            <a:r>
              <a:rPr lang="en-US" dirty="0" err="1"/>
              <a:t>Pluess</a:t>
            </a:r>
            <a:r>
              <a:rPr lang="en-US" dirty="0"/>
              <a:t>, 2009)</a:t>
            </a:r>
          </a:p>
        </p:txBody>
      </p:sp>
      <p:pic>
        <p:nvPicPr>
          <p:cNvPr id="11" name="Picture 10"/>
          <p:cNvPicPr>
            <a:picLocks noChangeAspect="1"/>
          </p:cNvPicPr>
          <p:nvPr/>
        </p:nvPicPr>
        <p:blipFill rotWithShape="1">
          <a:blip r:embed="rId3"/>
          <a:srcRect r="35667"/>
          <a:stretch/>
        </p:blipFill>
        <p:spPr>
          <a:xfrm>
            <a:off x="6902203" y="1899280"/>
            <a:ext cx="1845075" cy="1914822"/>
          </a:xfrm>
          <a:prstGeom prst="rect">
            <a:avLst/>
          </a:prstGeom>
        </p:spPr>
      </p:pic>
      <p:pic>
        <p:nvPicPr>
          <p:cNvPr id="12" name="Picture 11"/>
          <p:cNvPicPr>
            <a:picLocks noChangeAspect="1"/>
          </p:cNvPicPr>
          <p:nvPr/>
        </p:nvPicPr>
        <p:blipFill>
          <a:blip r:embed="rId4"/>
          <a:stretch>
            <a:fillRect/>
          </a:stretch>
        </p:blipFill>
        <p:spPr>
          <a:xfrm>
            <a:off x="6902203" y="3894726"/>
            <a:ext cx="1868119" cy="1914822"/>
          </a:xfrm>
          <a:prstGeom prst="rect">
            <a:avLst/>
          </a:prstGeom>
        </p:spPr>
      </p:pic>
      <p:sp>
        <p:nvSpPr>
          <p:cNvPr id="4" name="Rectangle 3"/>
          <p:cNvSpPr/>
          <p:nvPr/>
        </p:nvSpPr>
        <p:spPr>
          <a:xfrm>
            <a:off x="5923750" y="4534295"/>
            <a:ext cx="978453" cy="461665"/>
          </a:xfrm>
          <a:prstGeom prst="rect">
            <a:avLst/>
          </a:prstGeom>
        </p:spPr>
        <p:txBody>
          <a:bodyPr wrap="none">
            <a:spAutoFit/>
          </a:bodyPr>
          <a:lstStyle/>
          <a:p>
            <a:r>
              <a:rPr lang="en-US" sz="2400" dirty="0">
                <a:solidFill>
                  <a:prstClr val="black"/>
                </a:solidFill>
              </a:rPr>
              <a:t>orchid</a:t>
            </a:r>
            <a:endParaRPr lang="en-US" dirty="0"/>
          </a:p>
        </p:txBody>
      </p:sp>
    </p:spTree>
    <p:extLst>
      <p:ext uri="{BB962C8B-B14F-4D97-AF65-F5344CB8AC3E}">
        <p14:creationId xmlns:p14="http://schemas.microsoft.com/office/powerpoint/2010/main" val="1571804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Parenting &amp; child’s behavior</a:t>
            </a:r>
          </a:p>
        </p:txBody>
      </p:sp>
      <p:grpSp>
        <p:nvGrpSpPr>
          <p:cNvPr id="17" name="Group 16"/>
          <p:cNvGrpSpPr/>
          <p:nvPr/>
        </p:nvGrpSpPr>
        <p:grpSpPr>
          <a:xfrm>
            <a:off x="554814" y="1400747"/>
            <a:ext cx="8360585" cy="5397301"/>
            <a:chOff x="554814" y="1202169"/>
            <a:chExt cx="8668189" cy="5595879"/>
          </a:xfrm>
        </p:grpSpPr>
        <p:sp>
          <p:nvSpPr>
            <p:cNvPr id="5" name="Rectangle 4"/>
            <p:cNvSpPr/>
            <p:nvPr/>
          </p:nvSpPr>
          <p:spPr>
            <a:xfrm>
              <a:off x="3822505" y="6408895"/>
              <a:ext cx="1498991" cy="369332"/>
            </a:xfrm>
            <a:prstGeom prst="rect">
              <a:avLst/>
            </a:prstGeom>
          </p:spPr>
          <p:txBody>
            <a:bodyPr wrap="none">
              <a:spAutoFit/>
            </a:bodyPr>
            <a:lstStyle/>
            <a:p>
              <a:r>
                <a:rPr lang="en-US" dirty="0"/>
                <a:t>(Dobbs, 2012)</a:t>
              </a:r>
            </a:p>
          </p:txBody>
        </p:sp>
        <p:grpSp>
          <p:nvGrpSpPr>
            <p:cNvPr id="13" name="Group 12"/>
            <p:cNvGrpSpPr/>
            <p:nvPr/>
          </p:nvGrpSpPr>
          <p:grpSpPr>
            <a:xfrm>
              <a:off x="554814" y="1590633"/>
              <a:ext cx="7179408" cy="4680535"/>
              <a:chOff x="982296" y="1590633"/>
              <a:chExt cx="7179408" cy="4680535"/>
            </a:xfrm>
          </p:grpSpPr>
          <p:pic>
            <p:nvPicPr>
              <p:cNvPr id="4" name="Picture 3"/>
              <p:cNvPicPr>
                <a:picLocks noChangeAspect="1"/>
              </p:cNvPicPr>
              <p:nvPr/>
            </p:nvPicPr>
            <p:blipFill rotWithShape="1">
              <a:blip r:embed="rId3"/>
              <a:srcRect t="13707" r="2051"/>
              <a:stretch/>
            </p:blipFill>
            <p:spPr>
              <a:xfrm>
                <a:off x="982296" y="1590633"/>
                <a:ext cx="7179408" cy="4680535"/>
              </a:xfrm>
              <a:prstGeom prst="rect">
                <a:avLst/>
              </a:prstGeom>
            </p:spPr>
          </p:pic>
          <p:sp>
            <p:nvSpPr>
              <p:cNvPr id="6" name="Rectangle 5"/>
              <p:cNvSpPr/>
              <p:nvPr/>
            </p:nvSpPr>
            <p:spPr>
              <a:xfrm>
                <a:off x="2087183" y="1798201"/>
                <a:ext cx="1886009" cy="12826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288134" y="1886225"/>
                <a:ext cx="1169325" cy="9305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3030187" y="4427844"/>
                <a:ext cx="2291309" cy="7152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283776" y="2186519"/>
                <a:ext cx="727825" cy="4290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160274" y="2992812"/>
                <a:ext cx="727825" cy="4290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TextBox 10"/>
            <p:cNvSpPr txBox="1"/>
            <p:nvPr/>
          </p:nvSpPr>
          <p:spPr>
            <a:xfrm>
              <a:off x="5912634" y="1202169"/>
              <a:ext cx="3310369" cy="670111"/>
            </a:xfrm>
            <a:prstGeom prst="rect">
              <a:avLst/>
            </a:prstGeom>
            <a:noFill/>
          </p:spPr>
          <p:txBody>
            <a:bodyPr wrap="square" rtlCol="0">
              <a:spAutoFit/>
            </a:bodyPr>
            <a:lstStyle/>
            <a:p>
              <a:pPr algn="ctr"/>
              <a:r>
                <a:rPr lang="en-US" dirty="0"/>
                <a:t>Low plasticity</a:t>
              </a:r>
            </a:p>
            <a:p>
              <a:pPr algn="ctr"/>
              <a:r>
                <a:rPr lang="en-US" dirty="0"/>
                <a:t>(resilient but less responsive)</a:t>
              </a:r>
            </a:p>
          </p:txBody>
        </p:sp>
        <p:sp>
          <p:nvSpPr>
            <p:cNvPr id="12" name="TextBox 11"/>
            <p:cNvSpPr txBox="1"/>
            <p:nvPr/>
          </p:nvSpPr>
          <p:spPr>
            <a:xfrm>
              <a:off x="5799478" y="5874718"/>
              <a:ext cx="3344522" cy="923330"/>
            </a:xfrm>
            <a:prstGeom prst="rect">
              <a:avLst/>
            </a:prstGeom>
            <a:noFill/>
          </p:spPr>
          <p:txBody>
            <a:bodyPr wrap="square" rtlCol="0">
              <a:spAutoFit/>
            </a:bodyPr>
            <a:lstStyle/>
            <a:p>
              <a:pPr algn="ctr"/>
              <a:r>
                <a:rPr lang="en-US" dirty="0"/>
                <a:t>High plasticity</a:t>
              </a:r>
            </a:p>
            <a:p>
              <a:pPr algn="ctr"/>
              <a:r>
                <a:rPr lang="en-US" dirty="0"/>
                <a:t>(greater vulnerability but also greater responsiveness)</a:t>
              </a:r>
            </a:p>
          </p:txBody>
        </p:sp>
        <p:pic>
          <p:nvPicPr>
            <p:cNvPr id="14" name="Picture 13"/>
            <p:cNvPicPr>
              <a:picLocks noChangeAspect="1"/>
            </p:cNvPicPr>
            <p:nvPr/>
          </p:nvPicPr>
          <p:blipFill rotWithShape="1">
            <a:blip r:embed="rId4"/>
            <a:srcRect r="35667"/>
            <a:stretch/>
          </p:blipFill>
          <p:spPr>
            <a:xfrm>
              <a:off x="7745543" y="1961673"/>
              <a:ext cx="1260147" cy="1307783"/>
            </a:xfrm>
            <a:prstGeom prst="rect">
              <a:avLst/>
            </a:prstGeom>
          </p:spPr>
        </p:pic>
        <p:pic>
          <p:nvPicPr>
            <p:cNvPr id="15" name="Picture 14"/>
            <p:cNvPicPr>
              <a:picLocks noChangeAspect="1"/>
            </p:cNvPicPr>
            <p:nvPr/>
          </p:nvPicPr>
          <p:blipFill>
            <a:blip r:embed="rId5"/>
            <a:stretch>
              <a:fillRect/>
            </a:stretch>
          </p:blipFill>
          <p:spPr>
            <a:xfrm>
              <a:off x="7788459" y="4520450"/>
              <a:ext cx="1217231" cy="1247662"/>
            </a:xfrm>
            <a:prstGeom prst="rect">
              <a:avLst/>
            </a:prstGeom>
          </p:spPr>
        </p:pic>
        <p:sp>
          <p:nvSpPr>
            <p:cNvPr id="16" name="Rectangle 15"/>
            <p:cNvSpPr/>
            <p:nvPr/>
          </p:nvSpPr>
          <p:spPr>
            <a:xfrm>
              <a:off x="5219489" y="2992812"/>
              <a:ext cx="2101189" cy="202605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24134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0" y="0"/>
            <a:ext cx="9906000" cy="1499064"/>
          </a:xfrm>
        </p:spPr>
        <p:txBody>
          <a:bodyPr>
            <a:normAutofit/>
          </a:bodyPr>
          <a:lstStyle/>
          <a:p>
            <a:r>
              <a:rPr lang="en-US" sz="4000" dirty="0">
                <a:sym typeface="Wingdings" pitchFamily="2" charset="2"/>
              </a:rPr>
              <a:t>Dynamic Systems Theory </a:t>
            </a:r>
          </a:p>
        </p:txBody>
      </p:sp>
      <p:sp>
        <p:nvSpPr>
          <p:cNvPr id="97283" name="Rectangle 3"/>
          <p:cNvSpPr>
            <a:spLocks noGrp="1" noChangeArrowheads="1"/>
          </p:cNvSpPr>
          <p:nvPr>
            <p:ph idx="1"/>
          </p:nvPr>
        </p:nvSpPr>
        <p:spPr>
          <a:xfrm>
            <a:off x="457200" y="1646237"/>
            <a:ext cx="8229600" cy="4526280"/>
          </a:xfrm>
          <a:prstGeom prst="rect">
            <a:avLst/>
          </a:prstGeom>
        </p:spPr>
        <p:txBody>
          <a:bodyPr/>
          <a:lstStyle/>
          <a:p>
            <a:endParaRPr lang="en-US" dirty="0">
              <a:sym typeface="Wingdings" pitchFamily="2" charset="2"/>
            </a:endParaRPr>
          </a:p>
          <a:p>
            <a:r>
              <a:rPr lang="en-US" sz="2800" dirty="0">
                <a:sym typeface="Wingdings" pitchFamily="2" charset="2"/>
              </a:rPr>
              <a:t>Focus on change, emergence of new forms, self-organization</a:t>
            </a:r>
          </a:p>
          <a:p>
            <a:pPr lvl="1"/>
            <a:r>
              <a:rPr lang="en-US" dirty="0">
                <a:sym typeface="Wingdings" pitchFamily="2" charset="2"/>
              </a:rPr>
              <a:t>Static System </a:t>
            </a:r>
            <a:r>
              <a:rPr lang="en-US" dirty="0" err="1">
                <a:sym typeface="Wingdings" pitchFamily="2" charset="2"/>
              </a:rPr>
              <a:t>x</a:t>
            </a:r>
            <a:r>
              <a:rPr lang="en-US" baseline="-25000" dirty="0" err="1">
                <a:sym typeface="Wingdings" pitchFamily="2" charset="2"/>
              </a:rPr>
              <a:t>t</a:t>
            </a:r>
            <a:r>
              <a:rPr lang="en-US" dirty="0">
                <a:sym typeface="Wingdings" pitchFamily="2" charset="2"/>
              </a:rPr>
              <a:t> = </a:t>
            </a:r>
            <a:r>
              <a:rPr lang="en-US" i="1" dirty="0">
                <a:sym typeface="Wingdings" pitchFamily="2" charset="2"/>
              </a:rPr>
              <a:t>f</a:t>
            </a:r>
            <a:r>
              <a:rPr lang="en-US" dirty="0">
                <a:sym typeface="Wingdings" pitchFamily="2" charset="2"/>
              </a:rPr>
              <a:t> (</a:t>
            </a:r>
            <a:r>
              <a:rPr lang="en-US" dirty="0" err="1">
                <a:sym typeface="Wingdings" pitchFamily="2" charset="2"/>
              </a:rPr>
              <a:t>a,b,c</a:t>
            </a:r>
            <a:r>
              <a:rPr lang="en-US" dirty="0">
                <a:sym typeface="Wingdings" pitchFamily="2" charset="2"/>
              </a:rPr>
              <a:t>….)</a:t>
            </a:r>
          </a:p>
          <a:p>
            <a:pPr marL="164592" indent="0" algn="ctr">
              <a:buNone/>
            </a:pPr>
            <a:r>
              <a:rPr lang="en-US" sz="2800" dirty="0">
                <a:sym typeface="Wingdings" pitchFamily="2" charset="2"/>
              </a:rPr>
              <a:t>vs.</a:t>
            </a:r>
          </a:p>
          <a:p>
            <a:pPr lvl="1"/>
            <a:r>
              <a:rPr lang="en-US" dirty="0">
                <a:sym typeface="Wingdings" pitchFamily="2" charset="2"/>
              </a:rPr>
              <a:t>Dynamic System </a:t>
            </a:r>
            <a:r>
              <a:rPr lang="en-US" dirty="0" err="1">
                <a:sym typeface="Wingdings" pitchFamily="2" charset="2"/>
              </a:rPr>
              <a:t>x</a:t>
            </a:r>
            <a:r>
              <a:rPr lang="en-US" baseline="-25000" dirty="0" err="1">
                <a:sym typeface="Wingdings" pitchFamily="2" charset="2"/>
              </a:rPr>
              <a:t>t</a:t>
            </a:r>
            <a:r>
              <a:rPr lang="en-US" dirty="0">
                <a:sym typeface="Wingdings" pitchFamily="2" charset="2"/>
              </a:rPr>
              <a:t> = </a:t>
            </a:r>
            <a:r>
              <a:rPr lang="en-US" i="1" dirty="0">
                <a:sym typeface="Wingdings" pitchFamily="2" charset="2"/>
              </a:rPr>
              <a:t>f</a:t>
            </a:r>
            <a:r>
              <a:rPr lang="en-US" dirty="0">
                <a:sym typeface="Wingdings" pitchFamily="2" charset="2"/>
              </a:rPr>
              <a:t> (x</a:t>
            </a:r>
            <a:r>
              <a:rPr lang="en-US" baseline="-25000" dirty="0">
                <a:sym typeface="Wingdings" pitchFamily="2" charset="2"/>
              </a:rPr>
              <a:t>t-1</a:t>
            </a:r>
            <a:r>
              <a:rPr lang="en-US" dirty="0">
                <a:sym typeface="Wingdings" pitchFamily="2" charset="2"/>
              </a:rPr>
              <a:t>,a,b,c….)</a:t>
            </a:r>
          </a:p>
          <a:p>
            <a:pPr lvl="1">
              <a:buFont typeface="Wingdings" pitchFamily="2" charset="2"/>
              <a:buNone/>
            </a:pPr>
            <a:endParaRPr lang="en-US" dirty="0">
              <a:sym typeface="Wingdings" pitchFamily="2" charset="2"/>
            </a:endParaRPr>
          </a:p>
          <a:p>
            <a:r>
              <a:rPr lang="en-US" sz="2800" dirty="0">
                <a:sym typeface="Wingdings" pitchFamily="2" charset="2"/>
              </a:rPr>
              <a:t>Dominant behaviors as attractors</a:t>
            </a:r>
          </a:p>
          <a:p>
            <a:pPr lvl="1"/>
            <a:r>
              <a:rPr lang="en-US" sz="2400" dirty="0">
                <a:sym typeface="Wingdings" pitchFamily="2" charset="2"/>
              </a:rPr>
              <a:t>Arousal + negative emotional valence?</a:t>
            </a:r>
          </a:p>
        </p:txBody>
      </p:sp>
    </p:spTree>
    <p:extLst>
      <p:ext uri="{BB962C8B-B14F-4D97-AF65-F5344CB8AC3E}">
        <p14:creationId xmlns:p14="http://schemas.microsoft.com/office/powerpoint/2010/main" val="1205064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3">
            <a:extLst>
              <a:ext uri="{28A0092B-C50C-407E-A947-70E740481C1C}">
                <a14:useLocalDpi xmlns:a14="http://schemas.microsoft.com/office/drawing/2010/main" val="0"/>
              </a:ext>
            </a:extLst>
          </a:blip>
          <a:srcRect l="22188" t="59723" r="54730" b="17696"/>
          <a:stretch>
            <a:fillRect/>
          </a:stretch>
        </p:blipFill>
        <p:spPr bwMode="auto">
          <a:xfrm>
            <a:off x="6700838" y="3006725"/>
            <a:ext cx="2366962"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Picture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50293" t="2213" r="26625" b="72995"/>
          <a:stretch>
            <a:fillRect/>
          </a:stretch>
        </p:blipFill>
        <p:spPr bwMode="auto">
          <a:xfrm>
            <a:off x="3717925" y="2992438"/>
            <a:ext cx="2225675"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4"/>
          <p:cNvPicPr>
            <a:picLocks noChangeAspect="1" noChangeArrowheads="1"/>
          </p:cNvPicPr>
          <p:nvPr/>
        </p:nvPicPr>
        <p:blipFill>
          <a:blip r:embed="rId4">
            <a:extLst>
              <a:ext uri="{28A0092B-C50C-407E-A947-70E740481C1C}">
                <a14:useLocalDpi xmlns:a14="http://schemas.microsoft.com/office/drawing/2010/main" val="0"/>
              </a:ext>
            </a:extLst>
          </a:blip>
          <a:srcRect l="2274" r="13876" b="18950"/>
          <a:stretch>
            <a:fillRect/>
          </a:stretch>
        </p:blipFill>
        <p:spPr bwMode="auto">
          <a:xfrm>
            <a:off x="517525" y="2978150"/>
            <a:ext cx="222567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58373" name="AutoShape 5"/>
          <p:cNvSpPr>
            <a:spLocks noChangeArrowheads="1"/>
          </p:cNvSpPr>
          <p:nvPr/>
        </p:nvSpPr>
        <p:spPr bwMode="auto">
          <a:xfrm>
            <a:off x="6019800" y="3581400"/>
            <a:ext cx="609600" cy="381000"/>
          </a:xfrm>
          <a:prstGeom prst="rightArrow">
            <a:avLst>
              <a:gd name="adj1" fmla="val 50000"/>
              <a:gd name="adj2" fmla="val 40000"/>
            </a:avLst>
          </a:prstGeom>
          <a:solidFill>
            <a:schemeClr val="accent1"/>
          </a:solidFill>
          <a:ln w="9525">
            <a:solidFill>
              <a:schemeClr val="tx1"/>
            </a:solidFill>
            <a:miter lim="800000"/>
            <a:headEnd/>
            <a:tailEnd/>
          </a:ln>
        </p:spPr>
        <p:txBody>
          <a:bodyPr wrap="none" anchor="ctr"/>
          <a:lstStyle>
            <a:lvl1pPr eaLnBrk="0" hangingPunct="0">
              <a:spcBef>
                <a:spcPct val="20000"/>
              </a:spcBef>
              <a:buClr>
                <a:schemeClr val="hlink"/>
              </a:buClr>
              <a:buSzPct val="60000"/>
              <a:buFont typeface="Wingdings" panose="05000000000000000000" pitchFamily="2" charset="2"/>
              <a:buChar char="n"/>
              <a:defRPr sz="3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20000"/>
              </a:spcBef>
              <a:buClr>
                <a:schemeClr val="tx2"/>
              </a:buClr>
              <a:buSzPct val="60000"/>
              <a:buFont typeface="Wingdings" panose="05000000000000000000" pitchFamily="2" charset="2"/>
              <a:buChar char="n"/>
              <a:defRPr sz="28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20000"/>
              </a:spcBef>
              <a:buClr>
                <a:schemeClr val="folHlink"/>
              </a:buClr>
              <a:buSzPct val="60000"/>
              <a:buFont typeface="Wingdings" panose="05000000000000000000" pitchFamily="2" charset="2"/>
              <a:buChar char="n"/>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20000"/>
              </a:spcBef>
              <a:buClr>
                <a:schemeClr val="tx1"/>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20000"/>
              </a:spcBef>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endParaRPr lang="en-US" altLang="en-US" sz="1800"/>
          </a:p>
        </p:txBody>
      </p:sp>
      <p:sp>
        <p:nvSpPr>
          <p:cNvPr id="58374" name="AutoShape 6"/>
          <p:cNvSpPr>
            <a:spLocks noChangeArrowheads="1"/>
          </p:cNvSpPr>
          <p:nvPr/>
        </p:nvSpPr>
        <p:spPr bwMode="auto">
          <a:xfrm>
            <a:off x="2971800" y="3581400"/>
            <a:ext cx="609600" cy="381000"/>
          </a:xfrm>
          <a:prstGeom prst="rightArrow">
            <a:avLst>
              <a:gd name="adj1" fmla="val 50000"/>
              <a:gd name="adj2" fmla="val 40000"/>
            </a:avLst>
          </a:prstGeom>
          <a:solidFill>
            <a:schemeClr val="accent1"/>
          </a:solidFill>
          <a:ln w="9525">
            <a:solidFill>
              <a:schemeClr val="tx1"/>
            </a:solidFill>
            <a:miter lim="800000"/>
            <a:headEnd/>
            <a:tailEnd/>
          </a:ln>
        </p:spPr>
        <p:txBody>
          <a:bodyPr wrap="none" anchor="ctr"/>
          <a:lstStyle>
            <a:lvl1pPr eaLnBrk="0" hangingPunct="0">
              <a:spcBef>
                <a:spcPct val="20000"/>
              </a:spcBef>
              <a:buClr>
                <a:schemeClr val="hlink"/>
              </a:buClr>
              <a:buSzPct val="60000"/>
              <a:buFont typeface="Wingdings" panose="05000000000000000000" pitchFamily="2" charset="2"/>
              <a:buChar char="n"/>
              <a:defRPr sz="3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20000"/>
              </a:spcBef>
              <a:buClr>
                <a:schemeClr val="tx2"/>
              </a:buClr>
              <a:buSzPct val="60000"/>
              <a:buFont typeface="Wingdings" panose="05000000000000000000" pitchFamily="2" charset="2"/>
              <a:buChar char="n"/>
              <a:defRPr sz="28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20000"/>
              </a:spcBef>
              <a:buClr>
                <a:schemeClr val="folHlink"/>
              </a:buClr>
              <a:buSzPct val="60000"/>
              <a:buFont typeface="Wingdings" panose="05000000000000000000" pitchFamily="2" charset="2"/>
              <a:buChar char="n"/>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20000"/>
              </a:spcBef>
              <a:buClr>
                <a:schemeClr val="tx1"/>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20000"/>
              </a:spcBef>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endParaRPr lang="en-US" altLang="en-US" sz="1800"/>
          </a:p>
        </p:txBody>
      </p:sp>
      <p:sp>
        <p:nvSpPr>
          <p:cNvPr id="58375" name="Text Box 7"/>
          <p:cNvSpPr txBox="1">
            <a:spLocks noChangeArrowheads="1"/>
          </p:cNvSpPr>
          <p:nvPr/>
        </p:nvSpPr>
        <p:spPr bwMode="auto">
          <a:xfrm>
            <a:off x="517525" y="2011363"/>
            <a:ext cx="20129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60000"/>
              <a:buFont typeface="Wingdings" panose="05000000000000000000" pitchFamily="2" charset="2"/>
              <a:buChar char="n"/>
              <a:defRPr sz="3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20000"/>
              </a:spcBef>
              <a:buClr>
                <a:schemeClr val="tx2"/>
              </a:buClr>
              <a:buSzPct val="60000"/>
              <a:buFont typeface="Wingdings" panose="05000000000000000000" pitchFamily="2" charset="2"/>
              <a:buChar char="n"/>
              <a:defRPr sz="28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20000"/>
              </a:spcBef>
              <a:buClr>
                <a:schemeClr val="folHlink"/>
              </a:buClr>
              <a:buSzPct val="60000"/>
              <a:buFont typeface="Wingdings" panose="05000000000000000000" pitchFamily="2" charset="2"/>
              <a:buChar char="n"/>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20000"/>
              </a:spcBef>
              <a:buClr>
                <a:schemeClr val="tx1"/>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20000"/>
              </a:spcBef>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9pPr>
          </a:lstStyle>
          <a:p>
            <a:pPr algn="ctr">
              <a:spcBef>
                <a:spcPct val="0"/>
              </a:spcBef>
              <a:buClrTx/>
              <a:buSzTx/>
              <a:buFontTx/>
              <a:buNone/>
            </a:pPr>
            <a:r>
              <a:rPr lang="en-US" altLang="en-US" sz="2400"/>
              <a:t>Smile</a:t>
            </a:r>
          </a:p>
          <a:p>
            <a:pPr algn="ctr">
              <a:spcBef>
                <a:spcPct val="0"/>
              </a:spcBef>
              <a:buClrTx/>
              <a:buSzTx/>
              <a:buFontTx/>
              <a:buNone/>
            </a:pPr>
            <a:r>
              <a:rPr lang="en-US" altLang="en-US" sz="2400"/>
              <a:t>(sleep/drowsy)</a:t>
            </a:r>
          </a:p>
        </p:txBody>
      </p:sp>
      <p:sp>
        <p:nvSpPr>
          <p:cNvPr id="58376" name="Text Box 8"/>
          <p:cNvSpPr txBox="1">
            <a:spLocks noChangeArrowheads="1"/>
          </p:cNvSpPr>
          <p:nvPr/>
        </p:nvSpPr>
        <p:spPr bwMode="auto">
          <a:xfrm>
            <a:off x="3733800" y="2011363"/>
            <a:ext cx="20891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60000"/>
              <a:buFont typeface="Wingdings" panose="05000000000000000000" pitchFamily="2" charset="2"/>
              <a:buChar char="n"/>
              <a:defRPr sz="3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20000"/>
              </a:spcBef>
              <a:buClr>
                <a:schemeClr val="tx2"/>
              </a:buClr>
              <a:buSzPct val="60000"/>
              <a:buFont typeface="Wingdings" panose="05000000000000000000" pitchFamily="2" charset="2"/>
              <a:buChar char="n"/>
              <a:defRPr sz="28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20000"/>
              </a:spcBef>
              <a:buClr>
                <a:schemeClr val="folHlink"/>
              </a:buClr>
              <a:buSzPct val="60000"/>
              <a:buFont typeface="Wingdings" panose="05000000000000000000" pitchFamily="2" charset="2"/>
              <a:buChar char="n"/>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20000"/>
              </a:spcBef>
              <a:buClr>
                <a:schemeClr val="tx1"/>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20000"/>
              </a:spcBef>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9pPr>
          </a:lstStyle>
          <a:p>
            <a:pPr algn="ctr">
              <a:spcBef>
                <a:spcPct val="0"/>
              </a:spcBef>
              <a:buClrTx/>
              <a:buSzTx/>
              <a:buFontTx/>
              <a:buNone/>
            </a:pPr>
            <a:r>
              <a:rPr lang="en-US" altLang="en-US" sz="2400"/>
              <a:t>Attentive Brow</a:t>
            </a:r>
          </a:p>
          <a:p>
            <a:pPr algn="ctr">
              <a:spcBef>
                <a:spcPct val="0"/>
              </a:spcBef>
              <a:buClrTx/>
              <a:buSzTx/>
              <a:buFontTx/>
              <a:buNone/>
            </a:pPr>
            <a:r>
              <a:rPr lang="en-US" altLang="en-US" sz="2400"/>
              <a:t>(awake)</a:t>
            </a:r>
          </a:p>
        </p:txBody>
      </p:sp>
      <p:sp>
        <p:nvSpPr>
          <p:cNvPr id="58377" name="Text Box 9"/>
          <p:cNvSpPr txBox="1">
            <a:spLocks noChangeArrowheads="1"/>
          </p:cNvSpPr>
          <p:nvPr/>
        </p:nvSpPr>
        <p:spPr bwMode="auto">
          <a:xfrm>
            <a:off x="7335838" y="2011363"/>
            <a:ext cx="11747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60000"/>
              <a:buFont typeface="Wingdings" panose="05000000000000000000" pitchFamily="2" charset="2"/>
              <a:buChar char="n"/>
              <a:defRPr sz="3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20000"/>
              </a:spcBef>
              <a:buClr>
                <a:schemeClr val="tx2"/>
              </a:buClr>
              <a:buSzPct val="60000"/>
              <a:buFont typeface="Wingdings" panose="05000000000000000000" pitchFamily="2" charset="2"/>
              <a:buChar char="n"/>
              <a:defRPr sz="28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20000"/>
              </a:spcBef>
              <a:buClr>
                <a:schemeClr val="folHlink"/>
              </a:buClr>
              <a:buSzPct val="60000"/>
              <a:buFont typeface="Wingdings" panose="05000000000000000000" pitchFamily="2" charset="2"/>
              <a:buChar char="n"/>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20000"/>
              </a:spcBef>
              <a:buClr>
                <a:schemeClr val="tx1"/>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20000"/>
              </a:spcBef>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9pPr>
          </a:lstStyle>
          <a:p>
            <a:pPr algn="ctr">
              <a:spcBef>
                <a:spcPct val="0"/>
              </a:spcBef>
              <a:buClrTx/>
              <a:buSzTx/>
              <a:buFontTx/>
              <a:buNone/>
            </a:pPr>
            <a:r>
              <a:rPr lang="en-US" altLang="en-US" sz="2400"/>
              <a:t>Smile</a:t>
            </a:r>
          </a:p>
          <a:p>
            <a:pPr algn="ctr">
              <a:spcBef>
                <a:spcPct val="0"/>
              </a:spcBef>
              <a:buClrTx/>
              <a:buSzTx/>
              <a:buFontTx/>
              <a:buNone/>
            </a:pPr>
            <a:r>
              <a:rPr lang="en-US" altLang="en-US" sz="2400"/>
              <a:t>(awake)</a:t>
            </a:r>
          </a:p>
        </p:txBody>
      </p:sp>
      <p:sp>
        <p:nvSpPr>
          <p:cNvPr id="58378" name="Rectangle 10"/>
          <p:cNvSpPr>
            <a:spLocks noChangeArrowheads="1"/>
          </p:cNvSpPr>
          <p:nvPr/>
        </p:nvSpPr>
        <p:spPr bwMode="auto">
          <a:xfrm>
            <a:off x="457200" y="2778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hlink"/>
              </a:buClr>
              <a:buSzPct val="60000"/>
              <a:buFont typeface="Wingdings" panose="05000000000000000000" pitchFamily="2" charset="2"/>
              <a:buChar char="n"/>
              <a:defRPr sz="3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20000"/>
              </a:spcBef>
              <a:buClr>
                <a:schemeClr val="tx2"/>
              </a:buClr>
              <a:buSzPct val="60000"/>
              <a:buFont typeface="Wingdings" panose="05000000000000000000" pitchFamily="2" charset="2"/>
              <a:buChar char="n"/>
              <a:defRPr sz="28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20000"/>
              </a:spcBef>
              <a:buClr>
                <a:schemeClr val="folHlink"/>
              </a:buClr>
              <a:buSzPct val="60000"/>
              <a:buFont typeface="Wingdings" panose="05000000000000000000" pitchFamily="2" charset="2"/>
              <a:buChar char="n"/>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20000"/>
              </a:spcBef>
              <a:buClr>
                <a:schemeClr val="tx1"/>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20000"/>
              </a:spcBef>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buClrTx/>
              <a:buSzTx/>
              <a:buFontTx/>
              <a:buNone/>
            </a:pPr>
            <a:r>
              <a:rPr lang="en-US" altLang="en-US" sz="4400">
                <a:solidFill>
                  <a:schemeClr val="tx2"/>
                </a:solidFill>
              </a:rPr>
              <a:t>Real time </a:t>
            </a:r>
            <a:r>
              <a:rPr lang="en-US" altLang="en-US" sz="4400">
                <a:solidFill>
                  <a:schemeClr val="tx2"/>
                </a:solidFill>
                <a:sym typeface="Wingdings" panose="05000000000000000000" pitchFamily="2" charset="2"/>
              </a:rPr>
              <a:t> Developmental time</a:t>
            </a:r>
            <a:endParaRPr lang="en-US" altLang="en-US" sz="4400">
              <a:solidFill>
                <a:schemeClr val="tx2"/>
              </a:solidFill>
            </a:endParaRPr>
          </a:p>
        </p:txBody>
      </p:sp>
      <p:sp>
        <p:nvSpPr>
          <p:cNvPr id="58379" name="TextBox 13"/>
          <p:cNvSpPr txBox="1">
            <a:spLocks noChangeArrowheads="1"/>
          </p:cNvSpPr>
          <p:nvPr/>
        </p:nvSpPr>
        <p:spPr bwMode="auto">
          <a:xfrm>
            <a:off x="6553200" y="5719763"/>
            <a:ext cx="2514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60000"/>
              <a:buFont typeface="Wingdings" panose="05000000000000000000" pitchFamily="2" charset="2"/>
              <a:buChar char="n"/>
              <a:defRPr sz="3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20000"/>
              </a:spcBef>
              <a:buClr>
                <a:schemeClr val="tx2"/>
              </a:buClr>
              <a:buSzPct val="60000"/>
              <a:buFont typeface="Wingdings" panose="05000000000000000000" pitchFamily="2" charset="2"/>
              <a:buChar char="n"/>
              <a:defRPr sz="28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20000"/>
              </a:spcBef>
              <a:buClr>
                <a:schemeClr val="folHlink"/>
              </a:buClr>
              <a:buSzPct val="60000"/>
              <a:buFont typeface="Wingdings" panose="05000000000000000000" pitchFamily="2" charset="2"/>
              <a:buChar char="n"/>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20000"/>
              </a:spcBef>
              <a:buClr>
                <a:schemeClr val="tx1"/>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20000"/>
              </a:spcBef>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9pPr>
          </a:lstStyle>
          <a:p>
            <a:pPr algn="ctr">
              <a:spcBef>
                <a:spcPct val="0"/>
              </a:spcBef>
              <a:buClrTx/>
              <a:buSzTx/>
              <a:buFontTx/>
              <a:buNone/>
            </a:pPr>
            <a:r>
              <a:rPr lang="en-US" altLang="en-US" sz="1800"/>
              <a:t>Messinger,, et al., 2002; Dondi, et al., 2007 </a:t>
            </a:r>
          </a:p>
        </p:txBody>
      </p:sp>
      <p:sp>
        <p:nvSpPr>
          <p:cNvPr id="58381" name="TextBox 13"/>
          <p:cNvSpPr txBox="1">
            <a:spLocks noChangeArrowheads="1"/>
          </p:cNvSpPr>
          <p:nvPr/>
        </p:nvSpPr>
        <p:spPr bwMode="auto">
          <a:xfrm>
            <a:off x="9372600" y="4795838"/>
            <a:ext cx="2514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60000"/>
              <a:buFont typeface="Wingdings" panose="05000000000000000000" pitchFamily="2" charset="2"/>
              <a:buChar char="n"/>
              <a:defRPr sz="3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20000"/>
              </a:spcBef>
              <a:buClr>
                <a:schemeClr val="tx2"/>
              </a:buClr>
              <a:buSzPct val="60000"/>
              <a:buFont typeface="Wingdings" panose="05000000000000000000" pitchFamily="2" charset="2"/>
              <a:buChar char="n"/>
              <a:defRPr sz="28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20000"/>
              </a:spcBef>
              <a:buClr>
                <a:schemeClr val="folHlink"/>
              </a:buClr>
              <a:buSzPct val="60000"/>
              <a:buFont typeface="Wingdings" panose="05000000000000000000" pitchFamily="2" charset="2"/>
              <a:buChar char="n"/>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20000"/>
              </a:spcBef>
              <a:buClr>
                <a:schemeClr val="tx1"/>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20000"/>
              </a:spcBef>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9pPr>
          </a:lstStyle>
          <a:p>
            <a:pPr algn="ctr">
              <a:spcBef>
                <a:spcPct val="0"/>
              </a:spcBef>
              <a:buClrTx/>
              <a:buSzTx/>
              <a:buFontTx/>
              <a:buNone/>
            </a:pPr>
            <a:r>
              <a:rPr lang="en-US" altLang="en-US" sz="1800"/>
              <a:t>Messinger, Dondi, et al., 2002; Dondi, Messinger et al., 2007 </a:t>
            </a:r>
          </a:p>
        </p:txBody>
      </p:sp>
      <p:pic>
        <p:nvPicPr>
          <p:cNvPr id="1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4824298"/>
            <a:ext cx="1625295" cy="162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028300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381000" y="76200"/>
            <a:ext cx="8458200" cy="1346664"/>
          </a:xfrm>
        </p:spPr>
        <p:txBody>
          <a:bodyPr>
            <a:normAutofit/>
          </a:bodyPr>
          <a:lstStyle/>
          <a:p>
            <a:pPr algn="ctr"/>
            <a:r>
              <a:rPr lang="en-US" sz="4000" dirty="0"/>
              <a:t>20 Years of Dynamic Systems Theory</a:t>
            </a:r>
            <a:br>
              <a:rPr lang="en-US" sz="4000" dirty="0"/>
            </a:br>
            <a:r>
              <a:rPr lang="en-US" sz="2200" dirty="0"/>
              <a:t>Spencer, </a:t>
            </a:r>
            <a:r>
              <a:rPr lang="en-US" sz="2200" dirty="0" err="1"/>
              <a:t>Perone</a:t>
            </a:r>
            <a:r>
              <a:rPr lang="en-US" sz="2200" dirty="0"/>
              <a:t>, &amp; Buss, 2011</a:t>
            </a:r>
          </a:p>
        </p:txBody>
      </p:sp>
      <p:sp>
        <p:nvSpPr>
          <p:cNvPr id="92163" name="Rectangle 3"/>
          <p:cNvSpPr>
            <a:spLocks noGrp="1" noChangeArrowheads="1"/>
          </p:cNvSpPr>
          <p:nvPr>
            <p:ph idx="1"/>
          </p:nvPr>
        </p:nvSpPr>
        <p:spPr>
          <a:xfrm>
            <a:off x="457200" y="1646237"/>
            <a:ext cx="8229600" cy="4526280"/>
          </a:xfrm>
          <a:prstGeom prst="rect">
            <a:avLst/>
          </a:prstGeom>
        </p:spPr>
        <p:txBody>
          <a:bodyPr>
            <a:normAutofit/>
          </a:bodyPr>
          <a:lstStyle/>
          <a:p>
            <a:r>
              <a:rPr lang="en-US" dirty="0"/>
              <a:t>Change occurs within and between complex systems which interact over time</a:t>
            </a:r>
          </a:p>
        </p:txBody>
      </p:sp>
      <p:pic>
        <p:nvPicPr>
          <p:cNvPr id="7" name="Picture 4" descr="fig 1_5"/>
          <p:cNvPicPr>
            <a:picLocks noChangeAspect="1" noChangeArrowheads="1"/>
          </p:cNvPicPr>
          <p:nvPr/>
        </p:nvPicPr>
        <p:blipFill>
          <a:blip r:embed="rId3" cstate="print"/>
          <a:stretch>
            <a:fillRect/>
          </a:stretch>
        </p:blipFill>
        <p:spPr>
          <a:xfrm>
            <a:off x="1524000" y="2829908"/>
            <a:ext cx="5405575" cy="3565982"/>
          </a:xfrm>
          <a:prstGeom prst="rect">
            <a:avLst/>
          </a:prstGeom>
          <a:noFill/>
          <a:ln/>
        </p:spPr>
      </p:pic>
    </p:spTree>
    <p:extLst>
      <p:ext uri="{BB962C8B-B14F-4D97-AF65-F5344CB8AC3E}">
        <p14:creationId xmlns:p14="http://schemas.microsoft.com/office/powerpoint/2010/main" val="11081803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Now what…..?</a:t>
            </a:r>
          </a:p>
        </p:txBody>
      </p:sp>
      <p:sp>
        <p:nvSpPr>
          <p:cNvPr id="3" name="Content Placeholder 2"/>
          <p:cNvSpPr>
            <a:spLocks noGrp="1"/>
          </p:cNvSpPr>
          <p:nvPr>
            <p:ph idx="1"/>
          </p:nvPr>
        </p:nvSpPr>
        <p:spPr/>
        <p:txBody>
          <a:bodyPr/>
          <a:lstStyle/>
          <a:p>
            <a:r>
              <a:rPr lang="en-US" dirty="0"/>
              <a:t>How do we identify or define “cause”?</a:t>
            </a:r>
          </a:p>
          <a:p>
            <a:r>
              <a:rPr lang="en-US" dirty="0"/>
              <a:t>How do we integrate levels across multiple time points?</a:t>
            </a:r>
          </a:p>
          <a:p>
            <a:r>
              <a:rPr lang="en-US" dirty="0"/>
              <a:t>Research </a:t>
            </a:r>
          </a:p>
          <a:p>
            <a:pPr marL="118872" indent="0">
              <a:buNone/>
            </a:pPr>
            <a:r>
              <a:rPr lang="en-US" dirty="0"/>
              <a:t>    methods</a:t>
            </a:r>
          </a:p>
        </p:txBody>
      </p:sp>
      <p:pic>
        <p:nvPicPr>
          <p:cNvPr id="4"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9811" l="0" r="100000"/>
                    </a14:imgEffect>
                  </a14:imgLayer>
                </a14:imgProps>
              </a:ext>
              <a:ext uri="{28A0092B-C50C-407E-A947-70E740481C1C}">
                <a14:useLocalDpi xmlns:a14="http://schemas.microsoft.com/office/drawing/2010/main" val="0"/>
              </a:ext>
            </a:extLst>
          </a:blip>
          <a:srcRect/>
          <a:stretch>
            <a:fillRect/>
          </a:stretch>
        </p:blipFill>
        <p:spPr bwMode="auto">
          <a:xfrm>
            <a:off x="4404095" y="2743200"/>
            <a:ext cx="4420825"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467600" y="6324600"/>
            <a:ext cx="1524000" cy="369332"/>
          </a:xfrm>
          <a:prstGeom prst="rect">
            <a:avLst/>
          </a:prstGeom>
          <a:noFill/>
        </p:spPr>
        <p:txBody>
          <a:bodyPr wrap="square" rtlCol="0">
            <a:spAutoFit/>
          </a:bodyPr>
          <a:lstStyle/>
          <a:p>
            <a:r>
              <a:rPr lang="en-US" dirty="0" err="1">
                <a:latin typeface="+mj-lt"/>
              </a:rPr>
              <a:t>Amiel</a:t>
            </a:r>
            <a:endParaRPr lang="en-US" dirty="0">
              <a:latin typeface="+mj-lt"/>
            </a:endParaRPr>
          </a:p>
        </p:txBody>
      </p:sp>
      <p:pic>
        <p:nvPicPr>
          <p:cNvPr id="1026" name="Picture 2" descr="stepping_and_kicki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836968"/>
            <a:ext cx="5715000" cy="200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2956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Causes of individual differences</a:t>
            </a:r>
          </a:p>
        </p:txBody>
      </p:sp>
      <p:sp>
        <p:nvSpPr>
          <p:cNvPr id="6" name="Content Placeholder 2"/>
          <p:cNvSpPr txBox="1">
            <a:spLocks/>
          </p:cNvSpPr>
          <p:nvPr/>
        </p:nvSpPr>
        <p:spPr>
          <a:xfrm>
            <a:off x="1194472" y="1600199"/>
            <a:ext cx="6764486" cy="42212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proximate/mechanism (how)</a:t>
            </a:r>
          </a:p>
          <a:p>
            <a:r>
              <a:rPr lang="en-US" dirty="0"/>
              <a:t>ultimate/evolutionary (why)</a:t>
            </a:r>
          </a:p>
          <a:p>
            <a:endParaRPr lang="en-US" dirty="0"/>
          </a:p>
        </p:txBody>
      </p:sp>
      <p:pic>
        <p:nvPicPr>
          <p:cNvPr id="3" name="Picture 2"/>
          <p:cNvPicPr>
            <a:picLocks noChangeAspect="1"/>
          </p:cNvPicPr>
          <p:nvPr/>
        </p:nvPicPr>
        <p:blipFill>
          <a:blip r:embed="rId3"/>
          <a:stretch>
            <a:fillRect/>
          </a:stretch>
        </p:blipFill>
        <p:spPr>
          <a:xfrm>
            <a:off x="457200" y="2992309"/>
            <a:ext cx="8461523" cy="3560891"/>
          </a:xfrm>
          <a:prstGeom prst="rect">
            <a:avLst/>
          </a:prstGeom>
        </p:spPr>
      </p:pic>
    </p:spTree>
    <p:extLst>
      <p:ext uri="{BB962C8B-B14F-4D97-AF65-F5344CB8AC3E}">
        <p14:creationId xmlns:p14="http://schemas.microsoft.com/office/powerpoint/2010/main" val="689860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normAutofit/>
          </a:bodyPr>
          <a:lstStyle/>
          <a:p>
            <a:pPr algn="ctr"/>
            <a:r>
              <a:rPr lang="en-US" sz="4000" dirty="0"/>
              <a:t>A Perspective on Development</a:t>
            </a:r>
          </a:p>
        </p:txBody>
      </p:sp>
      <p:sp>
        <p:nvSpPr>
          <p:cNvPr id="60419" name="Rectangle 3"/>
          <p:cNvSpPr>
            <a:spLocks noGrp="1" noChangeArrowheads="1"/>
          </p:cNvSpPr>
          <p:nvPr>
            <p:ph idx="1"/>
          </p:nvPr>
        </p:nvSpPr>
        <p:spPr>
          <a:xfrm>
            <a:off x="304800" y="1926102"/>
            <a:ext cx="8595360" cy="4937760"/>
          </a:xfrm>
        </p:spPr>
        <p:txBody>
          <a:bodyPr>
            <a:normAutofit/>
          </a:bodyPr>
          <a:lstStyle/>
          <a:p>
            <a:r>
              <a:rPr lang="en-US" sz="2800" dirty="0"/>
              <a:t>Focus on </a:t>
            </a:r>
            <a:r>
              <a:rPr lang="en-US" sz="2800" i="1" dirty="0"/>
              <a:t>mechanisms</a:t>
            </a:r>
            <a:r>
              <a:rPr lang="en-US" sz="2800" dirty="0"/>
              <a:t> underlying change</a:t>
            </a:r>
          </a:p>
          <a:p>
            <a:pPr lvl="1"/>
            <a:r>
              <a:rPr lang="en-US" sz="2400" i="1" dirty="0"/>
              <a:t>How/why</a:t>
            </a:r>
            <a:r>
              <a:rPr lang="en-US" sz="2400" dirty="0"/>
              <a:t> rather than </a:t>
            </a:r>
            <a:r>
              <a:rPr lang="en-US" sz="2400" i="1" dirty="0"/>
              <a:t>what </a:t>
            </a:r>
            <a:r>
              <a:rPr lang="en-US" dirty="0"/>
              <a:t>of development </a:t>
            </a:r>
            <a:endParaRPr lang="en-US" sz="2800" dirty="0"/>
          </a:p>
          <a:p>
            <a:r>
              <a:rPr lang="en-US" sz="2800" dirty="0"/>
              <a:t>Move away from “either / or” attempts to isolate/quantify relative contributions</a:t>
            </a:r>
          </a:p>
          <a:p>
            <a:pPr>
              <a:lnSpc>
                <a:spcPct val="80000"/>
              </a:lnSpc>
            </a:pPr>
            <a:endParaRPr lang="en-US" sz="2400" dirty="0"/>
          </a:p>
          <a:p>
            <a:pPr lvl="1">
              <a:lnSpc>
                <a:spcPct val="80000"/>
              </a:lnSpc>
            </a:pPr>
            <a:r>
              <a:rPr lang="en-US" sz="2000" dirty="0"/>
              <a:t>How does development proceed?</a:t>
            </a:r>
          </a:p>
          <a:p>
            <a:pPr lvl="2">
              <a:lnSpc>
                <a:spcPct val="80000"/>
              </a:lnSpc>
            </a:pPr>
            <a:r>
              <a:rPr lang="en-US" sz="1600" b="1" dirty="0"/>
              <a:t>Nature – Nurture</a:t>
            </a:r>
          </a:p>
          <a:p>
            <a:pPr lvl="2"/>
            <a:r>
              <a:rPr lang="en-US" sz="2000" dirty="0"/>
              <a:t>e.g., is shyness innate </a:t>
            </a:r>
            <a:r>
              <a:rPr lang="en-US" sz="2000" b="1" i="1" dirty="0"/>
              <a:t>or</a:t>
            </a:r>
            <a:r>
              <a:rPr lang="en-US" sz="2000" dirty="0"/>
              <a:t> learned?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2436</TotalTime>
  <Words>1554</Words>
  <Application>Microsoft Office PowerPoint</Application>
  <PresentationFormat>On-screen Show (4:3)</PresentationFormat>
  <Paragraphs>203</Paragraphs>
  <Slides>22</Slides>
  <Notes>18</Notes>
  <HiddenSlides>4</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0" baseType="lpstr">
      <vt:lpstr>Arial</vt:lpstr>
      <vt:lpstr>Corbel</vt:lpstr>
      <vt:lpstr>Times New Roman</vt:lpstr>
      <vt:lpstr>Wingdings</vt:lpstr>
      <vt:lpstr>Wingdings 2</vt:lpstr>
      <vt:lpstr>Wingdings 3</vt:lpstr>
      <vt:lpstr>Module</vt:lpstr>
      <vt:lpstr>Image</vt:lpstr>
      <vt:lpstr>Advanced Developmental  Psychology</vt:lpstr>
      <vt:lpstr>Introduction</vt:lpstr>
      <vt:lpstr>Children over developmental time</vt:lpstr>
      <vt:lpstr>Developmental canalization </vt:lpstr>
      <vt:lpstr>Quantitative to qualitative</vt:lpstr>
      <vt:lpstr>Development defined:  Individual change over time that:</vt:lpstr>
      <vt:lpstr>Is development increasing functionality in all things?</vt:lpstr>
      <vt:lpstr>PowerPoint Presentation</vt:lpstr>
      <vt:lpstr>Bronfenbrenner’s Bioecological  Theory of Development</vt:lpstr>
      <vt:lpstr>How does your work relate…..</vt:lpstr>
      <vt:lpstr>Children over developmental time redux</vt:lpstr>
      <vt:lpstr>Developmental Systems Perspective</vt:lpstr>
      <vt:lpstr>Mechanistic explanation versus holistic description</vt:lpstr>
      <vt:lpstr>Hand-wringing about complexity</vt:lpstr>
      <vt:lpstr>Rethinking nature &amp; nurture</vt:lpstr>
      <vt:lpstr>Example: Parenting &amp; child’s behavior</vt:lpstr>
      <vt:lpstr>Dynamic Systems Theory </vt:lpstr>
      <vt:lpstr>PowerPoint Presentation</vt:lpstr>
      <vt:lpstr>20 Years of Dynamic Systems Theory Spencer, Perone, &amp; Buss, 2011</vt:lpstr>
      <vt:lpstr>Now what…..?</vt:lpstr>
      <vt:lpstr>Causes of individual differences</vt:lpstr>
      <vt:lpstr>A Perspective on Development</vt:lpstr>
    </vt:vector>
  </TitlesOfParts>
  <Company>University of Miami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Developmental Psychology</dc:title>
  <dc:creator>DMessinger</dc:creator>
  <cp:lastModifiedBy>Messinger, Daniel S., Ph.D.</cp:lastModifiedBy>
  <cp:revision>158</cp:revision>
  <cp:lastPrinted>2013-01-14T20:23:24Z</cp:lastPrinted>
  <dcterms:created xsi:type="dcterms:W3CDTF">2007-01-11T16:44:21Z</dcterms:created>
  <dcterms:modified xsi:type="dcterms:W3CDTF">2025-01-10T00:33:00Z</dcterms:modified>
</cp:coreProperties>
</file>