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theme/themeOverride6.xml" ContentType="application/vnd.openxmlformats-officedocument.themeOverride+xml"/>
  <Override PartName="/ppt/notesSlides/notesSlide10.xml" ContentType="application/vnd.openxmlformats-officedocument.presentationml.notesSlide+xml"/>
  <Override PartName="/ppt/theme/themeOverride7.xml" ContentType="application/vnd.openxmlformats-officedocument.themeOverride+xml"/>
  <Override PartName="/ppt/notesSlides/notesSlide11.xml" ContentType="application/vnd.openxmlformats-officedocument.presentationml.notesSlide+xml"/>
  <Override PartName="/ppt/theme/themeOverride8.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9.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0.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28" r:id="rId2"/>
    <p:sldMasterId id="2147484057" r:id="rId3"/>
  </p:sldMasterIdLst>
  <p:notesMasterIdLst>
    <p:notesMasterId r:id="rId103"/>
  </p:notesMasterIdLst>
  <p:handoutMasterIdLst>
    <p:handoutMasterId r:id="rId104"/>
  </p:handoutMasterIdLst>
  <p:sldIdLst>
    <p:sldId id="535" r:id="rId4"/>
    <p:sldId id="400" r:id="rId5"/>
    <p:sldId id="536" r:id="rId6"/>
    <p:sldId id="432" r:id="rId7"/>
    <p:sldId id="503" r:id="rId8"/>
    <p:sldId id="504" r:id="rId9"/>
    <p:sldId id="505" r:id="rId10"/>
    <p:sldId id="506" r:id="rId11"/>
    <p:sldId id="507" r:id="rId12"/>
    <p:sldId id="571" r:id="rId13"/>
    <p:sldId id="508" r:id="rId14"/>
    <p:sldId id="509" r:id="rId15"/>
    <p:sldId id="510" r:id="rId16"/>
    <p:sldId id="512" r:id="rId17"/>
    <p:sldId id="572" r:id="rId18"/>
    <p:sldId id="533" r:id="rId19"/>
    <p:sldId id="475" r:id="rId20"/>
    <p:sldId id="401" r:id="rId21"/>
    <p:sldId id="421" r:id="rId22"/>
    <p:sldId id="422" r:id="rId23"/>
    <p:sldId id="449" r:id="rId24"/>
    <p:sldId id="423" r:id="rId25"/>
    <p:sldId id="470" r:id="rId26"/>
    <p:sldId id="500" r:id="rId27"/>
    <p:sldId id="426" r:id="rId28"/>
    <p:sldId id="425" r:id="rId29"/>
    <p:sldId id="428" r:id="rId30"/>
    <p:sldId id="557" r:id="rId31"/>
    <p:sldId id="429" r:id="rId32"/>
    <p:sldId id="430" r:id="rId33"/>
    <p:sldId id="427" r:id="rId34"/>
    <p:sldId id="450" r:id="rId35"/>
    <p:sldId id="445" r:id="rId36"/>
    <p:sldId id="446" r:id="rId37"/>
    <p:sldId id="447" r:id="rId38"/>
    <p:sldId id="454" r:id="rId39"/>
    <p:sldId id="455" r:id="rId40"/>
    <p:sldId id="456" r:id="rId41"/>
    <p:sldId id="457" r:id="rId42"/>
    <p:sldId id="458" r:id="rId43"/>
    <p:sldId id="584" r:id="rId44"/>
    <p:sldId id="322" r:id="rId45"/>
    <p:sldId id="345" r:id="rId46"/>
    <p:sldId id="347" r:id="rId47"/>
    <p:sldId id="354" r:id="rId48"/>
    <p:sldId id="344" r:id="rId49"/>
    <p:sldId id="319" r:id="rId50"/>
    <p:sldId id="353" r:id="rId51"/>
    <p:sldId id="323" r:id="rId52"/>
    <p:sldId id="348" r:id="rId53"/>
    <p:sldId id="327" r:id="rId54"/>
    <p:sldId id="331" r:id="rId55"/>
    <p:sldId id="351" r:id="rId56"/>
    <p:sldId id="333" r:id="rId57"/>
    <p:sldId id="334" r:id="rId58"/>
    <p:sldId id="350" r:id="rId59"/>
    <p:sldId id="336" r:id="rId60"/>
    <p:sldId id="337" r:id="rId61"/>
    <p:sldId id="352" r:id="rId62"/>
    <p:sldId id="338" r:id="rId63"/>
    <p:sldId id="339" r:id="rId64"/>
    <p:sldId id="321" r:id="rId65"/>
    <p:sldId id="558" r:id="rId66"/>
    <p:sldId id="559" r:id="rId67"/>
    <p:sldId id="560" r:id="rId68"/>
    <p:sldId id="562" r:id="rId69"/>
    <p:sldId id="564" r:id="rId70"/>
    <p:sldId id="565" r:id="rId71"/>
    <p:sldId id="566" r:id="rId72"/>
    <p:sldId id="567" r:id="rId73"/>
    <p:sldId id="568" r:id="rId74"/>
    <p:sldId id="569" r:id="rId75"/>
    <p:sldId id="402" r:id="rId76"/>
    <p:sldId id="438" r:id="rId77"/>
    <p:sldId id="439" r:id="rId78"/>
    <p:sldId id="453" r:id="rId79"/>
    <p:sldId id="451" r:id="rId80"/>
    <p:sldId id="1803" r:id="rId81"/>
    <p:sldId id="406" r:id="rId82"/>
    <p:sldId id="404" r:id="rId83"/>
    <p:sldId id="405" r:id="rId84"/>
    <p:sldId id="407" r:id="rId85"/>
    <p:sldId id="409" r:id="rId86"/>
    <p:sldId id="408" r:id="rId87"/>
    <p:sldId id="440" r:id="rId88"/>
    <p:sldId id="452" r:id="rId89"/>
    <p:sldId id="410" r:id="rId90"/>
    <p:sldId id="534" r:id="rId91"/>
    <p:sldId id="441" r:id="rId92"/>
    <p:sldId id="413" r:id="rId93"/>
    <p:sldId id="471" r:id="rId94"/>
    <p:sldId id="472" r:id="rId95"/>
    <p:sldId id="473" r:id="rId96"/>
    <p:sldId id="474" r:id="rId97"/>
    <p:sldId id="476" r:id="rId98"/>
    <p:sldId id="414" r:id="rId99"/>
    <p:sldId id="415" r:id="rId100"/>
    <p:sldId id="416" r:id="rId101"/>
    <p:sldId id="419" r:id="rId10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71918" autoAdjust="0"/>
  </p:normalViewPr>
  <p:slideViewPr>
    <p:cSldViewPr>
      <p:cViewPr varScale="1">
        <p:scale>
          <a:sx n="58" d="100"/>
          <a:sy n="58" d="100"/>
        </p:scale>
        <p:origin x="1917" y="41"/>
      </p:cViewPr>
      <p:guideLst>
        <p:guide orient="horz" pos="2160"/>
        <p:guide pos="2880"/>
      </p:guideLst>
    </p:cSldViewPr>
  </p:slideViewPr>
  <p:notesTextViewPr>
    <p:cViewPr>
      <p:scale>
        <a:sx n="3" d="2"/>
        <a:sy n="3" d="2"/>
      </p:scale>
      <p:origin x="0" y="0"/>
    </p:cViewPr>
  </p:notesTextViewPr>
  <p:sorterViewPr>
    <p:cViewPr varScale="1">
      <p:scale>
        <a:sx n="1" d="1"/>
        <a:sy n="1" d="1"/>
      </p:scale>
      <p:origin x="0" y="-53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07" Type="http://schemas.openxmlformats.org/officeDocument/2006/relationships/theme" Target="theme/theme1.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689626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a:t>
            </a:fld>
            <a:endParaRPr lang="en-US"/>
          </a:p>
        </p:txBody>
      </p:sp>
    </p:spTree>
    <p:extLst>
      <p:ext uri="{BB962C8B-B14F-4D97-AF65-F5344CB8AC3E}">
        <p14:creationId xmlns:p14="http://schemas.microsoft.com/office/powerpoint/2010/main" val="2971715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3</a:t>
            </a:fld>
            <a:endParaRPr lang="en-US"/>
          </a:p>
        </p:txBody>
      </p:sp>
    </p:spTree>
    <p:extLst>
      <p:ext uri="{BB962C8B-B14F-4D97-AF65-F5344CB8AC3E}">
        <p14:creationId xmlns:p14="http://schemas.microsoft.com/office/powerpoint/2010/main" val="3740611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fld id="{F73D2CF9-173B-43D6-B1BF-C76E51EBEC2D}" type="slidenum">
              <a:rPr lang="en-US" altLang="en-US" sz="1200" smtClean="0"/>
              <a:pPr/>
              <a:t>4</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073736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804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421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028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628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40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121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5470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4014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167F0-0840-1348-BFE4-C6298BBC06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435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53D6DC91-330A-46F1-BA2D-E3EDEABF6C93}"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23938" name="Rectangle 2"/>
          <p:cNvSpPr>
            <a:spLocks noGrp="1" noRot="1" noChangeAspect="1" noChangeArrowheads="1" noTextEdit="1"/>
          </p:cNvSpPr>
          <p:nvPr>
            <p:ph type="sldImg"/>
          </p:nvPr>
        </p:nvSpPr>
        <p:spPr>
          <a:ln/>
        </p:spPr>
      </p:sp>
      <p:sp>
        <p:nvSpPr>
          <p:cNvPr id="423939" name="Rectangle 3"/>
          <p:cNvSpPr>
            <a:spLocks noGrp="1" noChangeArrowheads="1"/>
          </p:cNvSpPr>
          <p:nvPr>
            <p:ph type="body" idx="1"/>
          </p:nvPr>
        </p:nvSpPr>
        <p:spPr/>
        <p:txBody>
          <a:bodyPr/>
          <a:lstStyle/>
          <a:p>
            <a:pPr marL="229766" indent="-229766"/>
            <a:r>
              <a:rPr lang="en-US" dirty="0"/>
              <a:t>2-6 </a:t>
            </a:r>
            <a:r>
              <a:rPr lang="en-US" dirty="0" err="1"/>
              <a:t>yrs</a:t>
            </a:r>
            <a:r>
              <a:rPr lang="en-US" dirty="0"/>
              <a:t> old; between subjects design with 2 conditions demonstration (irrelevant</a:t>
            </a:r>
            <a:r>
              <a:rPr lang="en-US" baseline="0" dirty="0"/>
              <a:t> action vs. causally related by unnecessary action</a:t>
            </a:r>
            <a:r>
              <a:rPr lang="en-US" dirty="0"/>
              <a:t> vs. no demonstration</a:t>
            </a:r>
          </a:p>
          <a:p>
            <a:pPr marL="229766" indent="-229766"/>
            <a:r>
              <a:rPr lang="en-US" dirty="0"/>
              <a:t>Blue</a:t>
            </a:r>
            <a:r>
              <a:rPr lang="en-US" baseline="0" dirty="0"/>
              <a:t> box (open door with knob), switch box (slide switch to open mallet provides distraction), artificial fruit</a:t>
            </a:r>
          </a:p>
          <a:p>
            <a:pPr marL="229766" indent="-229766"/>
            <a:endParaRPr lang="en-US" dirty="0"/>
          </a:p>
          <a:p>
            <a:pPr marL="229766" indent="-229766"/>
            <a:r>
              <a:rPr lang="en-US" dirty="0"/>
              <a:t>DVs = perform</a:t>
            </a:r>
            <a:r>
              <a:rPr lang="en-US" baseline="0" dirty="0"/>
              <a:t> irrelevant action; use object to open box</a:t>
            </a:r>
            <a:endParaRPr lang="en-US" dirty="0"/>
          </a:p>
        </p:txBody>
      </p:sp>
    </p:spTree>
    <p:extLst>
      <p:ext uri="{BB962C8B-B14F-4D97-AF65-F5344CB8AC3E}">
        <p14:creationId xmlns:p14="http://schemas.microsoft.com/office/powerpoint/2010/main" val="2028403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88831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18</a:t>
            </a:fld>
            <a:endParaRPr lang="en-US"/>
          </a:p>
        </p:txBody>
      </p:sp>
    </p:spTree>
    <p:extLst>
      <p:ext uri="{BB962C8B-B14F-4D97-AF65-F5344CB8AC3E}">
        <p14:creationId xmlns:p14="http://schemas.microsoft.com/office/powerpoint/2010/main" val="2364417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09D01A9C-3418-4D97-A1B0-FCDF062AD874}" type="slidenum">
              <a:rPr lang="en-US" altLang="en-US" sz="1200" smtClean="0"/>
              <a:pPr/>
              <a:t>19</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913877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7A4FFE08-F0CA-40CA-AB73-F2E227CB951A}" type="slidenum">
              <a:rPr lang="en-US" altLang="en-US" sz="1200" smtClean="0"/>
              <a:pPr/>
              <a:t>20</a:t>
            </a:fld>
            <a:endParaRPr lang="en-US" alt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8464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4D13D2BB-FB49-4E44-B28D-6BE1365A85AA}" type="slidenum">
              <a:rPr lang="en-US" altLang="en-US" sz="1200" smtClean="0"/>
              <a:pPr/>
              <a:t>22</a:t>
            </a:fld>
            <a:endParaRPr lang="en-US" altLang="en-US" sz="1200"/>
          </a:p>
        </p:txBody>
      </p:sp>
    </p:spTree>
    <p:extLst>
      <p:ext uri="{BB962C8B-B14F-4D97-AF65-F5344CB8AC3E}">
        <p14:creationId xmlns:p14="http://schemas.microsoft.com/office/powerpoint/2010/main" val="4003151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37B20330-2454-4398-B413-7E4BE5D14A31}" type="slidenum">
              <a:rPr lang="en-US" altLang="en-US" sz="1200" smtClean="0"/>
              <a:pPr/>
              <a:t>23</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419660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A13E3498-7302-474B-A3F2-0D27F3BEC615}" type="slidenum">
              <a:rPr lang="en-US" altLang="en-US" sz="1200" smtClean="0"/>
              <a:pPr/>
              <a:t>25</a:t>
            </a:fld>
            <a:endParaRPr lang="en-US" altLang="en-US" sz="1200"/>
          </a:p>
        </p:txBody>
      </p:sp>
    </p:spTree>
    <p:extLst>
      <p:ext uri="{BB962C8B-B14F-4D97-AF65-F5344CB8AC3E}">
        <p14:creationId xmlns:p14="http://schemas.microsoft.com/office/powerpoint/2010/main" val="140306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9C717B04-9806-4CC0-8DEB-5EBFA0569F5B}" type="slidenum">
              <a:rPr lang="en-US" altLang="en-US" sz="1200" smtClean="0"/>
              <a:pPr/>
              <a:t>26</a:t>
            </a:fld>
            <a:endParaRPr lang="en-US" altLang="en-US" sz="1200"/>
          </a:p>
        </p:txBody>
      </p:sp>
    </p:spTree>
    <p:extLst>
      <p:ext uri="{BB962C8B-B14F-4D97-AF65-F5344CB8AC3E}">
        <p14:creationId xmlns:p14="http://schemas.microsoft.com/office/powerpoint/2010/main" val="4004157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08085BF8-B3BB-4EB9-AB07-AED3D1EC1DE0}" type="slidenum">
              <a:rPr lang="en-US" altLang="en-US" sz="1200" smtClean="0"/>
              <a:pPr/>
              <a:t>27</a:t>
            </a:fld>
            <a:endParaRPr lang="en-US" altLang="en-US" sz="1200"/>
          </a:p>
        </p:txBody>
      </p:sp>
      <p:sp>
        <p:nvSpPr>
          <p:cNvPr id="91139" name="Rectangle 1026"/>
          <p:cNvSpPr>
            <a:spLocks noGrp="1" noRot="1" noChangeAspect="1" noChangeArrowheads="1" noTextEdit="1"/>
          </p:cNvSpPr>
          <p:nvPr>
            <p:ph type="sldImg"/>
          </p:nvPr>
        </p:nvSpPr>
        <p:spPr>
          <a:ln/>
        </p:spPr>
      </p:sp>
      <p:sp>
        <p:nvSpPr>
          <p:cNvPr id="911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711824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pitchFamily="18" charset="0"/>
              </a:defRPr>
            </a:lvl1pPr>
            <a:lvl2pPr marL="742950" indent="-285750" defTabSz="930275">
              <a:defRPr sz="3200">
                <a:solidFill>
                  <a:schemeClr val="tx1"/>
                </a:solidFill>
                <a:latin typeface="Times New Roman" pitchFamily="18" charset="0"/>
              </a:defRPr>
            </a:lvl2pPr>
            <a:lvl3pPr marL="1143000" indent="-228600" defTabSz="930275">
              <a:defRPr sz="3200">
                <a:solidFill>
                  <a:schemeClr val="tx1"/>
                </a:solidFill>
                <a:latin typeface="Times New Roman" pitchFamily="18" charset="0"/>
              </a:defRPr>
            </a:lvl3pPr>
            <a:lvl4pPr marL="1600200" indent="-228600" defTabSz="930275">
              <a:defRPr sz="3200">
                <a:solidFill>
                  <a:schemeClr val="tx1"/>
                </a:solidFill>
                <a:latin typeface="Times New Roman" pitchFamily="18" charset="0"/>
              </a:defRPr>
            </a:lvl4pPr>
            <a:lvl5pPr marL="2057400" indent="-228600" defTabSz="930275">
              <a:defRPr sz="3200">
                <a:solidFill>
                  <a:schemeClr val="tx1"/>
                </a:solidFill>
                <a:latin typeface="Times New Roman" pitchFamily="18" charset="0"/>
              </a:defRPr>
            </a:lvl5pPr>
            <a:lvl6pPr marL="2514600" indent="-228600" defTabSz="930275" eaLnBrk="0" fontAlgn="base" hangingPunct="0">
              <a:spcBef>
                <a:spcPct val="0"/>
              </a:spcBef>
              <a:spcAft>
                <a:spcPct val="0"/>
              </a:spcAft>
              <a:defRPr sz="3200">
                <a:solidFill>
                  <a:schemeClr val="tx1"/>
                </a:solidFill>
                <a:latin typeface="Times New Roman" pitchFamily="18" charset="0"/>
              </a:defRPr>
            </a:lvl6pPr>
            <a:lvl7pPr marL="2971800" indent="-228600" defTabSz="930275" eaLnBrk="0" fontAlgn="base" hangingPunct="0">
              <a:spcBef>
                <a:spcPct val="0"/>
              </a:spcBef>
              <a:spcAft>
                <a:spcPct val="0"/>
              </a:spcAft>
              <a:defRPr sz="3200">
                <a:solidFill>
                  <a:schemeClr val="tx1"/>
                </a:solidFill>
                <a:latin typeface="Times New Roman" pitchFamily="18" charset="0"/>
              </a:defRPr>
            </a:lvl7pPr>
            <a:lvl8pPr marL="3429000" indent="-228600" defTabSz="930275" eaLnBrk="0" fontAlgn="base" hangingPunct="0">
              <a:spcBef>
                <a:spcPct val="0"/>
              </a:spcBef>
              <a:spcAft>
                <a:spcPct val="0"/>
              </a:spcAft>
              <a:defRPr sz="3200">
                <a:solidFill>
                  <a:schemeClr val="tx1"/>
                </a:solidFill>
                <a:latin typeface="Times New Roman" pitchFamily="18" charset="0"/>
              </a:defRPr>
            </a:lvl8pPr>
            <a:lvl9pPr marL="3886200" indent="-228600" defTabSz="930275" eaLnBrk="0" fontAlgn="base" hangingPunct="0">
              <a:spcBef>
                <a:spcPct val="0"/>
              </a:spcBef>
              <a:spcAft>
                <a:spcPct val="0"/>
              </a:spcAft>
              <a:defRPr sz="3200">
                <a:solidFill>
                  <a:schemeClr val="tx1"/>
                </a:solidFill>
                <a:latin typeface="Times New Roman" pitchFamily="18" charset="0"/>
              </a:defRPr>
            </a:lvl9pPr>
          </a:lstStyle>
          <a:p>
            <a:fld id="{30555B2C-5197-41CC-9380-C36FCCE33733}" type="slidenum">
              <a:rPr lang="en-US" altLang="en-US" sz="1200" smtClean="0"/>
              <a:pPr/>
              <a:t>28</a:t>
            </a:fld>
            <a:endParaRPr lang="en-US" altLang="en-US" sz="1200"/>
          </a:p>
        </p:txBody>
      </p:sp>
      <p:sp>
        <p:nvSpPr>
          <p:cNvPr id="88067" name="Rectangle 1026"/>
          <p:cNvSpPr>
            <a:spLocks noGrp="1" noRot="1" noChangeAspect="1" noChangeArrowheads="1" noTextEdit="1"/>
          </p:cNvSpPr>
          <p:nvPr>
            <p:ph type="sldImg"/>
          </p:nvPr>
        </p:nvSpPr>
        <p:spPr>
          <a:ln/>
        </p:spPr>
      </p:sp>
      <p:sp>
        <p:nvSpPr>
          <p:cNvPr id="880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227777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9BB501A5-ED75-40E7-8633-68617DA3F972}" type="slidenum">
              <a:rPr lang="en-US" altLang="en-US" sz="1200" smtClean="0"/>
              <a:pPr/>
              <a:t>29</a:t>
            </a:fld>
            <a:endParaRPr lang="en-US" alt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322072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C2117143-98B2-4B29-A914-71F234F90623}" type="slidenum">
              <a:rPr lang="en-US" altLang="en-US" sz="1200" smtClean="0"/>
              <a:pPr/>
              <a:t>30</a:t>
            </a:fld>
            <a:endParaRPr lang="en-US" alt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4096200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64B01D34-8A8D-4A4D-9A4F-9A918DA9B867}" type="slidenum">
              <a:rPr lang="en-US" altLang="en-US" sz="1200" smtClean="0"/>
              <a:pPr/>
              <a:t>31</a:t>
            </a:fld>
            <a:endParaRPr lang="en-US" altLang="en-US" sz="1200"/>
          </a:p>
        </p:txBody>
      </p:sp>
    </p:spTree>
    <p:extLst>
      <p:ext uri="{BB962C8B-B14F-4D97-AF65-F5344CB8AC3E}">
        <p14:creationId xmlns:p14="http://schemas.microsoft.com/office/powerpoint/2010/main" val="512381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F6ED29A9-DF2B-4E4F-BFFE-4F974D368FD0}" type="slidenum">
              <a:rPr lang="en-US" altLang="en-US" sz="1200" smtClean="0"/>
              <a:pPr/>
              <a:t>32</a:t>
            </a:fld>
            <a:endParaRPr lang="en-US" altLang="en-US" sz="12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4757582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fld id="{D80F5D47-C893-4EE8-BF44-A7146FE8B725}" type="slidenum">
              <a:rPr lang="en-US" altLang="en-US" sz="1200" smtClean="0"/>
              <a:pPr/>
              <a:t>33</a:t>
            </a:fld>
            <a:endParaRPr lang="en-US" altLang="en-US" sz="1200"/>
          </a:p>
        </p:txBody>
      </p:sp>
      <p:sp>
        <p:nvSpPr>
          <p:cNvPr id="76803" name="Rectangle 2"/>
          <p:cNvSpPr>
            <a:spLocks noChangeArrowheads="1"/>
          </p:cNvSpPr>
          <p:nvPr/>
        </p:nvSpPr>
        <p:spPr bwMode="auto">
          <a:xfrm>
            <a:off x="3971925"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6804" name="Rectangle 3"/>
          <p:cNvSpPr>
            <a:spLocks noChangeArrowheads="1"/>
          </p:cNvSpPr>
          <p:nvPr/>
        </p:nvSpPr>
        <p:spPr bwMode="auto">
          <a:xfrm>
            <a:off x="3971925" y="8829675"/>
            <a:ext cx="3038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67" tIns="0" rIns="19367" bIns="0" anchor="b"/>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pPr algn="r"/>
            <a:r>
              <a:rPr lang="en-US" altLang="en-US" sz="1000" i="1"/>
              <a:t>2</a:t>
            </a:r>
          </a:p>
        </p:txBody>
      </p:sp>
      <p:sp>
        <p:nvSpPr>
          <p:cNvPr id="76805" name="Rectangle 4"/>
          <p:cNvSpPr>
            <a:spLocks noChangeArrowheads="1"/>
          </p:cNvSpPr>
          <p:nvPr/>
        </p:nvSpPr>
        <p:spPr bwMode="auto">
          <a:xfrm>
            <a:off x="0" y="8829675"/>
            <a:ext cx="3038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6806" name="Rectangle 5"/>
          <p:cNvSpPr>
            <a:spLocks noChangeArrowheads="1"/>
          </p:cNvSpPr>
          <p:nvPr/>
        </p:nvSpPr>
        <p:spPr bwMode="auto">
          <a:xfrm>
            <a:off x="0"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6807" name="Rectangle 6"/>
          <p:cNvSpPr>
            <a:spLocks noChangeArrowheads="1"/>
          </p:cNvSpPr>
          <p:nvPr/>
        </p:nvSpPr>
        <p:spPr bwMode="auto">
          <a:xfrm>
            <a:off x="3960813" y="-17463"/>
            <a:ext cx="3054350"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6808" name="Rectangle 7"/>
          <p:cNvSpPr>
            <a:spLocks noChangeArrowheads="1"/>
          </p:cNvSpPr>
          <p:nvPr/>
        </p:nvSpPr>
        <p:spPr bwMode="auto">
          <a:xfrm>
            <a:off x="3960813" y="8855075"/>
            <a:ext cx="3054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67" tIns="0" rIns="19367" bIns="0" anchor="b"/>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pPr algn="r"/>
            <a:r>
              <a:rPr lang="en-US" altLang="en-US" sz="1000" i="1"/>
              <a:t>3</a:t>
            </a:r>
          </a:p>
        </p:txBody>
      </p:sp>
      <p:sp>
        <p:nvSpPr>
          <p:cNvPr id="76809" name="Rectangle 8"/>
          <p:cNvSpPr>
            <a:spLocks noChangeArrowheads="1"/>
          </p:cNvSpPr>
          <p:nvPr/>
        </p:nvSpPr>
        <p:spPr bwMode="auto">
          <a:xfrm>
            <a:off x="-4763" y="8855075"/>
            <a:ext cx="305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6810" name="Rectangle 9"/>
          <p:cNvSpPr>
            <a:spLocks noChangeArrowheads="1"/>
          </p:cNvSpPr>
          <p:nvPr/>
        </p:nvSpPr>
        <p:spPr bwMode="auto">
          <a:xfrm>
            <a:off x="-4763" y="-17463"/>
            <a:ext cx="3052763"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6811" name="Rectangle 10"/>
          <p:cNvSpPr>
            <a:spLocks noGrp="1" noChangeArrowheads="1"/>
          </p:cNvSpPr>
          <p:nvPr>
            <p:ph type="body" idx="1"/>
          </p:nvPr>
        </p:nvSpPr>
        <p:spPr>
          <a:xfrm>
            <a:off x="527050" y="4183063"/>
            <a:ext cx="5802313" cy="4364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3" tIns="45190" rIns="91993" bIns="45190"/>
          <a:lstStyle/>
          <a:p>
            <a:r>
              <a:rPr lang="en-US" altLang="en-US" sz="1400">
                <a:latin typeface="Times New Roman" charset="0"/>
              </a:rPr>
              <a:t>Claim resulted from data gathered from following expt</a:t>
            </a:r>
          </a:p>
          <a:p>
            <a:pPr>
              <a:buFontTx/>
              <a:buChar char="•"/>
            </a:pPr>
            <a:r>
              <a:rPr lang="en-US" altLang="en-US" sz="1400">
                <a:latin typeface="Times New Roman" charset="0"/>
              </a:rPr>
              <a:t> carried out with 5 Mo old babies.</a:t>
            </a:r>
          </a:p>
        </p:txBody>
      </p:sp>
      <p:sp>
        <p:nvSpPr>
          <p:cNvPr id="76812" name="Rectangle 11"/>
          <p:cNvSpPr>
            <a:spLocks noGrp="1" noRot="1" noChangeAspect="1" noChangeArrowheads="1" noTextEdit="1"/>
          </p:cNvSpPr>
          <p:nvPr>
            <p:ph type="sldImg"/>
          </p:nvPr>
        </p:nvSpPr>
        <p:spPr>
          <a:xfrm>
            <a:off x="1195388" y="708025"/>
            <a:ext cx="4621212" cy="3465513"/>
          </a:xfrm>
          <a:ln>
            <a:noFill/>
          </a:ln>
          <a:extLst>
            <a:ext uri="{91240B29-F687-4F45-9708-019B960494DF}">
              <a14:hiddenLine xmlns:a14="http://schemas.microsoft.com/office/drawing/2010/main" w="9525">
                <a:solidFill>
                  <a:srgbClr val="000000"/>
                </a:solidFill>
                <a:miter lim="800000"/>
                <a:headEnd/>
                <a:tailEnd/>
              </a14:hiddenLine>
            </a:ext>
          </a:extLst>
        </p:spPr>
      </p:sp>
    </p:spTree>
    <p:extLst>
      <p:ext uri="{BB962C8B-B14F-4D97-AF65-F5344CB8AC3E}">
        <p14:creationId xmlns:p14="http://schemas.microsoft.com/office/powerpoint/2010/main" val="1407768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fld id="{75C253B8-656D-4251-91F7-97C5900E216C}" type="slidenum">
              <a:rPr lang="en-US" altLang="en-US" sz="1200" smtClean="0"/>
              <a:pPr/>
              <a:t>34</a:t>
            </a:fld>
            <a:endParaRPr lang="en-US" altLang="en-US" sz="1200"/>
          </a:p>
        </p:txBody>
      </p:sp>
      <p:sp>
        <p:nvSpPr>
          <p:cNvPr id="77827" name="Rectangle 2"/>
          <p:cNvSpPr>
            <a:spLocks noChangeArrowheads="1"/>
          </p:cNvSpPr>
          <p:nvPr/>
        </p:nvSpPr>
        <p:spPr bwMode="auto">
          <a:xfrm>
            <a:off x="3971925"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7828" name="Rectangle 3"/>
          <p:cNvSpPr>
            <a:spLocks noChangeArrowheads="1"/>
          </p:cNvSpPr>
          <p:nvPr/>
        </p:nvSpPr>
        <p:spPr bwMode="auto">
          <a:xfrm>
            <a:off x="3971925" y="8829675"/>
            <a:ext cx="3038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67" tIns="0" rIns="19367" bIns="0" anchor="b"/>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pPr algn="r"/>
            <a:r>
              <a:rPr lang="en-US" altLang="en-US" sz="1000" i="1"/>
              <a:t>3</a:t>
            </a:r>
          </a:p>
        </p:txBody>
      </p:sp>
      <p:sp>
        <p:nvSpPr>
          <p:cNvPr id="77829" name="Rectangle 4"/>
          <p:cNvSpPr>
            <a:spLocks noChangeArrowheads="1"/>
          </p:cNvSpPr>
          <p:nvPr/>
        </p:nvSpPr>
        <p:spPr bwMode="auto">
          <a:xfrm>
            <a:off x="0" y="8829675"/>
            <a:ext cx="3038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7830" name="Rectangle 5"/>
          <p:cNvSpPr>
            <a:spLocks noChangeArrowheads="1"/>
          </p:cNvSpPr>
          <p:nvPr/>
        </p:nvSpPr>
        <p:spPr bwMode="auto">
          <a:xfrm>
            <a:off x="0"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7831" name="Rectangle 6"/>
          <p:cNvSpPr>
            <a:spLocks noChangeArrowheads="1"/>
          </p:cNvSpPr>
          <p:nvPr/>
        </p:nvSpPr>
        <p:spPr bwMode="auto">
          <a:xfrm>
            <a:off x="3960813" y="-17463"/>
            <a:ext cx="3054350"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7832" name="Rectangle 7"/>
          <p:cNvSpPr>
            <a:spLocks noChangeArrowheads="1"/>
          </p:cNvSpPr>
          <p:nvPr/>
        </p:nvSpPr>
        <p:spPr bwMode="auto">
          <a:xfrm>
            <a:off x="3960813" y="8855075"/>
            <a:ext cx="3054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67" tIns="0" rIns="19367" bIns="0" anchor="b"/>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pPr algn="r"/>
            <a:r>
              <a:rPr lang="en-US" altLang="en-US" sz="1000" i="1"/>
              <a:t>4</a:t>
            </a:r>
          </a:p>
        </p:txBody>
      </p:sp>
      <p:sp>
        <p:nvSpPr>
          <p:cNvPr id="77833" name="Rectangle 8"/>
          <p:cNvSpPr>
            <a:spLocks noChangeArrowheads="1"/>
          </p:cNvSpPr>
          <p:nvPr/>
        </p:nvSpPr>
        <p:spPr bwMode="auto">
          <a:xfrm>
            <a:off x="-4763" y="8855075"/>
            <a:ext cx="305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7834" name="Rectangle 9"/>
          <p:cNvSpPr>
            <a:spLocks noChangeArrowheads="1"/>
          </p:cNvSpPr>
          <p:nvPr/>
        </p:nvSpPr>
        <p:spPr bwMode="auto">
          <a:xfrm>
            <a:off x="-4763" y="-17463"/>
            <a:ext cx="3052763"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7835" name="Rectangle 10"/>
          <p:cNvSpPr>
            <a:spLocks noGrp="1" noChangeArrowheads="1"/>
          </p:cNvSpPr>
          <p:nvPr>
            <p:ph type="body" idx="1"/>
          </p:nvPr>
        </p:nvSpPr>
        <p:spPr>
          <a:xfrm>
            <a:off x="527050" y="4183063"/>
            <a:ext cx="5802313" cy="4364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3" tIns="45190" rIns="91993" bIns="45190"/>
          <a:lstStyle/>
          <a:p>
            <a:r>
              <a:rPr lang="en-US" altLang="en-US">
                <a:latin typeface="Times New Roman" charset="0"/>
              </a:rPr>
              <a:t>Describe ACTIVELY (as ìEventsî)</a:t>
            </a:r>
          </a:p>
          <a:p>
            <a:endParaRPr lang="en-US" altLang="en-US">
              <a:latin typeface="Times New Roman" charset="0"/>
            </a:endParaRPr>
          </a:p>
          <a:p>
            <a:r>
              <a:rPr lang="en-US" altLang="en-US">
                <a:latin typeface="Times New Roman" charset="0"/>
              </a:rPr>
              <a:t>Desribe Screen drop in lines 2 &amp; 3</a:t>
            </a:r>
          </a:p>
          <a:p>
            <a:endParaRPr lang="en-US" altLang="en-US">
              <a:latin typeface="Times New Roman" charset="0"/>
            </a:endParaRPr>
          </a:p>
        </p:txBody>
      </p:sp>
      <p:sp>
        <p:nvSpPr>
          <p:cNvPr id="77836" name="Rectangle 11"/>
          <p:cNvSpPr>
            <a:spLocks noGrp="1" noRot="1" noChangeAspect="1" noChangeArrowheads="1" noTextEdit="1"/>
          </p:cNvSpPr>
          <p:nvPr>
            <p:ph type="sldImg"/>
          </p:nvPr>
        </p:nvSpPr>
        <p:spPr>
          <a:xfrm>
            <a:off x="1195388" y="708025"/>
            <a:ext cx="4621212" cy="3465513"/>
          </a:xfrm>
          <a:ln>
            <a:noFill/>
          </a:ln>
          <a:extLst>
            <a:ext uri="{91240B29-F687-4F45-9708-019B960494DF}">
              <a14:hiddenLine xmlns:a14="http://schemas.microsoft.com/office/drawing/2010/main" w="9525">
                <a:solidFill>
                  <a:srgbClr val="000000"/>
                </a:solidFill>
                <a:miter lim="800000"/>
                <a:headEnd/>
                <a:tailEnd/>
              </a14:hiddenLine>
            </a:ext>
          </a:extLst>
        </p:spPr>
      </p:sp>
    </p:spTree>
    <p:extLst>
      <p:ext uri="{BB962C8B-B14F-4D97-AF65-F5344CB8AC3E}">
        <p14:creationId xmlns:p14="http://schemas.microsoft.com/office/powerpoint/2010/main" val="21445772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fld id="{A4779413-8F83-411D-AC2C-E34AE06F0037}" type="slidenum">
              <a:rPr lang="en-US" altLang="en-US" sz="1200" smtClean="0"/>
              <a:pPr/>
              <a:t>35</a:t>
            </a:fld>
            <a:endParaRPr lang="en-US" altLang="en-US" sz="1200"/>
          </a:p>
        </p:txBody>
      </p:sp>
      <p:sp>
        <p:nvSpPr>
          <p:cNvPr id="78851" name="Rectangle 2"/>
          <p:cNvSpPr>
            <a:spLocks noChangeArrowheads="1"/>
          </p:cNvSpPr>
          <p:nvPr/>
        </p:nvSpPr>
        <p:spPr bwMode="auto">
          <a:xfrm>
            <a:off x="3971925"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8852" name="Rectangle 3"/>
          <p:cNvSpPr>
            <a:spLocks noChangeArrowheads="1"/>
          </p:cNvSpPr>
          <p:nvPr/>
        </p:nvSpPr>
        <p:spPr bwMode="auto">
          <a:xfrm>
            <a:off x="3971925" y="8829675"/>
            <a:ext cx="3038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67" tIns="0" rIns="19367" bIns="0" anchor="b"/>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pPr algn="r"/>
            <a:r>
              <a:rPr lang="en-US" altLang="en-US" sz="1000" i="1"/>
              <a:t>4</a:t>
            </a:r>
          </a:p>
        </p:txBody>
      </p:sp>
      <p:sp>
        <p:nvSpPr>
          <p:cNvPr id="78853" name="Rectangle 4"/>
          <p:cNvSpPr>
            <a:spLocks noChangeArrowheads="1"/>
          </p:cNvSpPr>
          <p:nvPr/>
        </p:nvSpPr>
        <p:spPr bwMode="auto">
          <a:xfrm>
            <a:off x="0" y="8829675"/>
            <a:ext cx="303847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8854" name="Rectangle 5"/>
          <p:cNvSpPr>
            <a:spLocks noChangeArrowheads="1"/>
          </p:cNvSpPr>
          <p:nvPr/>
        </p:nvSpPr>
        <p:spPr bwMode="auto">
          <a:xfrm>
            <a:off x="0"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8855" name="Rectangle 6"/>
          <p:cNvSpPr>
            <a:spLocks noChangeArrowheads="1"/>
          </p:cNvSpPr>
          <p:nvPr/>
        </p:nvSpPr>
        <p:spPr bwMode="auto">
          <a:xfrm>
            <a:off x="3960813" y="-17463"/>
            <a:ext cx="3054350"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8856" name="Rectangle 7"/>
          <p:cNvSpPr>
            <a:spLocks noChangeArrowheads="1"/>
          </p:cNvSpPr>
          <p:nvPr/>
        </p:nvSpPr>
        <p:spPr bwMode="auto">
          <a:xfrm>
            <a:off x="3960813" y="8855075"/>
            <a:ext cx="3054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367" tIns="0" rIns="19367" bIns="0" anchor="b"/>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pPr algn="r"/>
            <a:r>
              <a:rPr lang="en-US" altLang="en-US" sz="1000" i="1"/>
              <a:t>6</a:t>
            </a:r>
          </a:p>
        </p:txBody>
      </p:sp>
      <p:sp>
        <p:nvSpPr>
          <p:cNvPr id="78857" name="Rectangle 8"/>
          <p:cNvSpPr>
            <a:spLocks noChangeArrowheads="1"/>
          </p:cNvSpPr>
          <p:nvPr/>
        </p:nvSpPr>
        <p:spPr bwMode="auto">
          <a:xfrm>
            <a:off x="-4763" y="8855075"/>
            <a:ext cx="305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8858" name="Rectangle 9"/>
          <p:cNvSpPr>
            <a:spLocks noChangeArrowheads="1"/>
          </p:cNvSpPr>
          <p:nvPr/>
        </p:nvSpPr>
        <p:spPr bwMode="auto">
          <a:xfrm>
            <a:off x="-4763" y="-17463"/>
            <a:ext cx="3052763"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78859" name="Rectangle 10"/>
          <p:cNvSpPr>
            <a:spLocks noGrp="1" noChangeArrowheads="1"/>
          </p:cNvSpPr>
          <p:nvPr>
            <p:ph type="body" idx="1"/>
          </p:nvPr>
        </p:nvSpPr>
        <p:spPr>
          <a:xfrm>
            <a:off x="527050" y="4183063"/>
            <a:ext cx="5802313" cy="4364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3" tIns="45190" rIns="91993" bIns="45190"/>
          <a:lstStyle/>
          <a:p>
            <a:r>
              <a:rPr lang="en-US" altLang="en-US" dirty="0">
                <a:latin typeface="Times New Roman" charset="0"/>
              </a:rPr>
              <a:t>1st process in </a:t>
            </a:r>
            <a:r>
              <a:rPr lang="en-US" altLang="en-US" dirty="0" err="1">
                <a:latin typeface="Times New Roman" charset="0"/>
              </a:rPr>
              <a:t>devíing</a:t>
            </a:r>
            <a:r>
              <a:rPr lang="en-US" altLang="en-US" dirty="0">
                <a:latin typeface="Times New Roman" charset="0"/>
              </a:rPr>
              <a:t> theory to explain this is see if </a:t>
            </a:r>
            <a:r>
              <a:rPr lang="en-US" altLang="en-US" dirty="0" err="1">
                <a:latin typeface="Times New Roman" charset="0"/>
              </a:rPr>
              <a:t>beh</a:t>
            </a:r>
            <a:r>
              <a:rPr lang="en-US" altLang="en-US" dirty="0">
                <a:latin typeface="Times New Roman" charset="0"/>
              </a:rPr>
              <a:t> reliable</a:t>
            </a:r>
          </a:p>
          <a:p>
            <a:pPr>
              <a:buFontTx/>
              <a:buChar char="ï"/>
            </a:pPr>
            <a:r>
              <a:rPr lang="en-US" altLang="en-US" dirty="0">
                <a:latin typeface="Times New Roman" charset="0"/>
              </a:rPr>
              <a:t> so carried out our own </a:t>
            </a:r>
            <a:r>
              <a:rPr lang="en-US" altLang="en-US" dirty="0" err="1">
                <a:latin typeface="Times New Roman" charset="0"/>
              </a:rPr>
              <a:t>replicaitons</a:t>
            </a:r>
            <a:endParaRPr lang="en-US" altLang="en-US" dirty="0">
              <a:latin typeface="Times New Roman" charset="0"/>
            </a:endParaRPr>
          </a:p>
          <a:p>
            <a:endParaRPr lang="en-US" altLang="en-US" dirty="0">
              <a:latin typeface="Times New Roman" charset="0"/>
            </a:endParaRPr>
          </a:p>
          <a:p>
            <a:pPr algn="ctr"/>
            <a:r>
              <a:rPr lang="en-US" altLang="en-US" dirty="0">
                <a:latin typeface="Times New Roman" charset="0"/>
              </a:rPr>
              <a:t>SHOW GRAPH</a:t>
            </a:r>
          </a:p>
          <a:p>
            <a:pPr algn="ctr"/>
            <a:endParaRPr lang="en-US" altLang="en-US" dirty="0">
              <a:latin typeface="Times New Roman" charset="0"/>
            </a:endParaRPr>
          </a:p>
          <a:p>
            <a:r>
              <a:rPr lang="en-US" altLang="en-US" dirty="0">
                <a:latin typeface="Times New Roman" charset="0"/>
              </a:rPr>
              <a:t>However my </a:t>
            </a:r>
            <a:r>
              <a:rPr lang="en-US" altLang="en-US" dirty="0" err="1">
                <a:latin typeface="Times New Roman" charset="0"/>
              </a:rPr>
              <a:t>hypoth</a:t>
            </a:r>
            <a:r>
              <a:rPr lang="en-US" altLang="en-US" dirty="0">
                <a:latin typeface="Times New Roman" charset="0"/>
              </a:rPr>
              <a:t> was </a:t>
            </a:r>
            <a:r>
              <a:rPr lang="en-US" altLang="en-US" dirty="0" err="1">
                <a:latin typeface="Times New Roman" charset="0"/>
              </a:rPr>
              <a:t>incíd</a:t>
            </a:r>
            <a:r>
              <a:rPr lang="en-US" altLang="en-US" dirty="0">
                <a:latin typeface="Times New Roman" charset="0"/>
              </a:rPr>
              <a:t> LT NOT based on Num abilities	</a:t>
            </a:r>
          </a:p>
          <a:p>
            <a:endParaRPr lang="en-US" altLang="en-US" dirty="0">
              <a:latin typeface="Times New Roman" charset="0"/>
            </a:endParaRPr>
          </a:p>
          <a:p>
            <a:r>
              <a:rPr lang="en-US" altLang="en-US" dirty="0">
                <a:latin typeface="Times New Roman" charset="0"/>
              </a:rPr>
              <a:t>Instead could be explained by Phys Impossibility</a:t>
            </a:r>
          </a:p>
          <a:p>
            <a:pPr>
              <a:buFontTx/>
              <a:buChar char="ï"/>
            </a:pPr>
            <a:r>
              <a:rPr lang="en-US" altLang="en-US" dirty="0">
                <a:latin typeface="Times New Roman" charset="0"/>
              </a:rPr>
              <a:t> in all </a:t>
            </a:r>
            <a:r>
              <a:rPr lang="en-US" altLang="en-US" dirty="0" err="1">
                <a:latin typeface="Times New Roman" charset="0"/>
              </a:rPr>
              <a:t>imposs</a:t>
            </a:r>
            <a:r>
              <a:rPr lang="en-US" altLang="en-US" dirty="0">
                <a:latin typeface="Times New Roman" charset="0"/>
              </a:rPr>
              <a:t> outcomes object magically appears/disappears</a:t>
            </a:r>
          </a:p>
          <a:p>
            <a:pPr lvl="1">
              <a:buFontTx/>
              <a:buChar char="ï"/>
            </a:pPr>
            <a:r>
              <a:rPr lang="en-US" altLang="en-US" sz="1400" b="1" dirty="0">
                <a:latin typeface="Times New Roman" charset="0"/>
              </a:rPr>
              <a:t> something infants appear to detect as </a:t>
            </a:r>
            <a:r>
              <a:rPr lang="en-US" altLang="en-US" sz="1400" b="1" dirty="0" err="1">
                <a:latin typeface="Times New Roman" charset="0"/>
              </a:rPr>
              <a:t>imopssible</a:t>
            </a:r>
            <a:endParaRPr lang="en-US" altLang="en-US" sz="1400" b="1" dirty="0">
              <a:latin typeface="Times New Roman" charset="0"/>
            </a:endParaRPr>
          </a:p>
          <a:p>
            <a:pPr lvl="1"/>
            <a:endParaRPr lang="en-US" altLang="en-US" sz="1400" dirty="0">
              <a:latin typeface="Times New Roman" charset="0"/>
            </a:endParaRPr>
          </a:p>
          <a:p>
            <a:r>
              <a:rPr lang="en-US" altLang="en-US" dirty="0">
                <a:latin typeface="Times New Roman" charset="0"/>
              </a:rPr>
              <a:t>So created IDENTITY condition </a:t>
            </a:r>
          </a:p>
          <a:p>
            <a:pPr>
              <a:buFontTx/>
              <a:buChar char="ï"/>
            </a:pPr>
            <a:r>
              <a:rPr lang="en-US" altLang="en-US" dirty="0">
                <a:latin typeface="Times New Roman" charset="0"/>
              </a:rPr>
              <a:t> outcome has correct # of objects but still </a:t>
            </a:r>
            <a:r>
              <a:rPr lang="en-US" altLang="en-US" dirty="0" err="1">
                <a:latin typeface="Times New Roman" charset="0"/>
              </a:rPr>
              <a:t>phys</a:t>
            </a:r>
            <a:r>
              <a:rPr lang="en-US" altLang="en-US" dirty="0">
                <a:latin typeface="Times New Roman" charset="0"/>
              </a:rPr>
              <a:t> </a:t>
            </a:r>
            <a:r>
              <a:rPr lang="en-US" altLang="en-US" dirty="0" err="1">
                <a:latin typeface="Times New Roman" charset="0"/>
              </a:rPr>
              <a:t>imposs</a:t>
            </a:r>
            <a:endParaRPr lang="en-US" altLang="en-US" dirty="0">
              <a:latin typeface="Times New Roman" charset="0"/>
            </a:endParaRPr>
          </a:p>
        </p:txBody>
      </p:sp>
      <p:sp>
        <p:nvSpPr>
          <p:cNvPr id="78860" name="Rectangle 11"/>
          <p:cNvSpPr>
            <a:spLocks noGrp="1" noRot="1" noChangeAspect="1" noChangeArrowheads="1" noTextEdit="1"/>
          </p:cNvSpPr>
          <p:nvPr>
            <p:ph type="sldImg"/>
          </p:nvPr>
        </p:nvSpPr>
        <p:spPr>
          <a:xfrm>
            <a:off x="1195388" y="708025"/>
            <a:ext cx="4621212" cy="3465513"/>
          </a:xfrm>
          <a:ln>
            <a:noFill/>
          </a:ln>
          <a:extLst>
            <a:ext uri="{91240B29-F687-4F45-9708-019B960494DF}">
              <a14:hiddenLine xmlns:a14="http://schemas.microsoft.com/office/drawing/2010/main" w="9525">
                <a:solidFill>
                  <a:srgbClr val="000000"/>
                </a:solidFill>
                <a:miter lim="800000"/>
                <a:headEnd/>
                <a:tailEnd/>
              </a14:hiddenLine>
            </a:ext>
          </a:extLst>
        </p:spPr>
      </p:sp>
    </p:spTree>
    <p:extLst>
      <p:ext uri="{BB962C8B-B14F-4D97-AF65-F5344CB8AC3E}">
        <p14:creationId xmlns:p14="http://schemas.microsoft.com/office/powerpoint/2010/main" val="607001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62804568-B2DF-406F-A942-02A5C5158106}" type="slidenum">
              <a:rPr lang="en-US" altLang="en-US" sz="1200"/>
              <a:pPr/>
              <a:t>36</a:t>
            </a:fld>
            <a:endParaRPr lang="en-US" altLang="en-US" sz="120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65598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CEEF9D3-D223-4AB7-B91A-EF991F2F969D}" type="slidenum">
              <a:rPr lang="en-US" altLang="en-US" sz="1200"/>
              <a:pPr/>
              <a:t>37</a:t>
            </a:fld>
            <a:endParaRPr lang="en-US" altLang="en-US" sz="120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920351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95F7EF0E-251C-4B0F-84C0-F428D854F55A}" type="slidenum">
              <a:rPr lang="en-US" altLang="en-US" sz="1200"/>
              <a:pPr/>
              <a:t>38</a:t>
            </a:fld>
            <a:endParaRPr lang="en-US" altLang="en-US" sz="120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820945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7EC7ADAB-5FB2-46E5-882A-B673B65BF5BA}" type="slidenum">
              <a:rPr lang="en-US" altLang="en-US" sz="1200"/>
              <a:pPr/>
              <a:t>39</a:t>
            </a:fld>
            <a:endParaRPr lang="en-US" altLang="en-US" sz="12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269011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4DEF7691-FB27-41EA-99C2-31BFD60E8046}" type="slidenum">
              <a:rPr lang="en-US" altLang="en-US" sz="1200"/>
              <a:pPr/>
              <a:t>40</a:t>
            </a:fld>
            <a:endParaRPr lang="en-US" altLang="en-US" sz="120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983931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 adaptive and mimic how human brains communicate and process information</a:t>
            </a:r>
          </a:p>
          <a:p>
            <a:pPr lvl="1"/>
            <a:r>
              <a:rPr lang="en-US" dirty="0"/>
              <a:t>Can learn from experience and improve on a task over time</a:t>
            </a:r>
          </a:p>
          <a:p>
            <a:pPr lvl="1"/>
            <a:endParaRPr lang="en-US" dirty="0"/>
          </a:p>
          <a:p>
            <a:r>
              <a:rPr lang="en-US" dirty="0"/>
              <a:t>Great for pattern recognition and perception studies</a:t>
            </a:r>
          </a:p>
          <a:p>
            <a:r>
              <a:rPr lang="en-US" dirty="0"/>
              <a:t>Also being used for emotion and personality research</a:t>
            </a:r>
          </a:p>
          <a:p>
            <a:endParaRPr lang="en-US" dirty="0"/>
          </a:p>
          <a:p>
            <a:r>
              <a:rPr lang="en-US" dirty="0"/>
              <a:t>Can handle complex and nonlinear relationships</a:t>
            </a:r>
          </a:p>
          <a:p>
            <a:r>
              <a:rPr lang="en-US" dirty="0"/>
              <a:t>Can generalize what they learn and apply it to new situations</a:t>
            </a:r>
          </a:p>
          <a:p>
            <a:endParaRPr lang="en-US" dirty="0"/>
          </a:p>
          <a:p>
            <a:r>
              <a:rPr lang="en-US" dirty="0"/>
              <a:t>Con of artificial networks is that they are simplified compared to actual biological network. Artificial networks get basics (general overview)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help with </a:t>
            </a:r>
            <a:r>
              <a:rPr lang="en-US" b="0" i="0" dirty="0">
                <a:solidFill>
                  <a:srgbClr val="333333"/>
                </a:solidFill>
                <a:effectLst/>
                <a:latin typeface="Inter"/>
              </a:rPr>
              <a:t>recognizing faces, interpreting visual scenes, and processing language. Related to the concept of distributed representation in psychology, where information is spread across multiple nodes in the brain rather than stored in a single location.</a:t>
            </a:r>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Recurrent neural networks = designed for processing incoming signals sequentially, so they are useful for studying cognitive processing with dynamic context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330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56EE9-4642-C718-2D8C-854BAAC66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422DE3-F7A0-B00C-CC69-193B4CB19D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94638-FBEB-5E99-4597-9E74C8E684A0}"/>
              </a:ext>
            </a:extLst>
          </p:cNvPr>
          <p:cNvSpPr>
            <a:spLocks noGrp="1"/>
          </p:cNvSpPr>
          <p:nvPr>
            <p:ph type="body" idx="1"/>
          </p:nvPr>
        </p:nvSpPr>
        <p:spPr/>
        <p:txBody>
          <a:bodyPr/>
          <a:lstStyle/>
          <a:p>
            <a:r>
              <a:rPr lang="en-US" dirty="0"/>
              <a:t>Neural network functions:</a:t>
            </a:r>
          </a:p>
          <a:p>
            <a:r>
              <a:rPr lang="en-US" dirty="0"/>
              <a:t>Activation Functions: Each node has one and this function decides if the node should fire</a:t>
            </a:r>
          </a:p>
          <a:p>
            <a:pPr lvl="1"/>
            <a:r>
              <a:rPr lang="en-US" dirty="0"/>
              <a:t>“All-or-None” principal – neuron either fires or doesn’t</a:t>
            </a:r>
          </a:p>
          <a:p>
            <a:r>
              <a:rPr lang="en-US" dirty="0"/>
              <a:t>Weight Adjustments: Weights are adjusted during learning </a:t>
            </a:r>
          </a:p>
          <a:p>
            <a:pPr lvl="1"/>
            <a:r>
              <a:rPr lang="en-US" dirty="0"/>
              <a:t>Strengthening and/or weakening “synapses” during real life learning</a:t>
            </a:r>
          </a:p>
          <a:p>
            <a:pPr lvl="1"/>
            <a:r>
              <a:rPr lang="en-US" dirty="0"/>
              <a:t>backpropagation</a:t>
            </a:r>
          </a:p>
          <a:p>
            <a:endParaRPr lang="en-US" dirty="0"/>
          </a:p>
        </p:txBody>
      </p:sp>
      <p:sp>
        <p:nvSpPr>
          <p:cNvPr id="4" name="Slide Number Placeholder 3">
            <a:extLst>
              <a:ext uri="{FF2B5EF4-FFF2-40B4-BE49-F238E27FC236}">
                <a16:creationId xmlns:a16="http://schemas.microsoft.com/office/drawing/2014/main" id="{43D44A3F-16E5-D7E5-6B0A-F2A03518BF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2052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1. By 3-4 months: infants can categorize “above vs below” but not between. After familiarization, infants look longer at ‘other relation’. By 6-7 months: infants can categorize between</a:t>
            </a:r>
          </a:p>
          <a:p>
            <a:pPr lvl="1"/>
            <a:r>
              <a:rPr lang="en-US" dirty="0"/>
              <a:t>2. infants can categorize relations with specific objects before the same relations with varying objects. Similar results happen when the category relations change between familiarization and test. Result was that changing the object required the infant to be older to show novelty preference (3-4 to 6-7 months for above vs below; 6-7 to 10-12 months for between vs outside</a:t>
            </a:r>
          </a:p>
          <a:p>
            <a:pPr lvl="1"/>
            <a:r>
              <a:rPr lang="en-US" dirty="0"/>
              <a:t>3. Even when controlling for the degree of object collusion, infants find test probes depicting the containment relation as most similar to familiarization probes according to looking time—this is seen as evidence that infants have constructed a category representation of containment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923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infants, neural networks don’t get bored or less attentive</a:t>
            </a:r>
          </a:p>
          <a:p>
            <a:r>
              <a:rPr lang="en-US" dirty="0"/>
              <a:t>Infants see stimuli at the same time, so they look longer at the stimuli that is unfamiliar compared to the familiarization</a:t>
            </a:r>
          </a:p>
          <a:p>
            <a:r>
              <a:rPr lang="en-US" dirty="0"/>
              <a:t>Similarity of 2 stimuli is computed using vector representations in a high dimensional space</a:t>
            </a:r>
          </a:p>
          <a:p>
            <a:endParaRPr lang="en-US" dirty="0"/>
          </a:p>
          <a:p>
            <a:r>
              <a:rPr lang="en-US" dirty="0"/>
              <a:t>The datasets differ in how the images are collected, image quality, perspective, and subject matter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8689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Babies </a:t>
            </a:r>
            <a:r>
              <a:rPr lang="en-US" b="0" i="0" dirty="0">
                <a:solidFill>
                  <a:srgbClr val="1F1F1F"/>
                </a:solidFill>
                <a:effectLst/>
                <a:latin typeface="ElsevierGulliver"/>
              </a:rPr>
              <a:t>were familiarized w/ stimuli like what is seen here. The infants were then shown the same relation and other relation stimuli. To establish the existence of category representation, studies measured time spent looking at the stimulus for other relation, divided by total looking time at both test stimuli. Higher % = stronger  novelty preference which means there is more for a categorical representation of the familiarization relation.</a:t>
            </a:r>
          </a:p>
          <a:p>
            <a:r>
              <a:rPr lang="en-US" b="0" i="0" dirty="0">
                <a:solidFill>
                  <a:srgbClr val="1F1F1F"/>
                </a:solidFill>
                <a:effectLst/>
                <a:latin typeface="ElsevierGulliver"/>
              </a:rPr>
              <a:t>Pre-trained neural networks were not explicitly trained on spatial relations</a:t>
            </a:r>
          </a:p>
          <a:p>
            <a:endParaRPr lang="en-US" b="0" i="0" dirty="0">
              <a:solidFill>
                <a:srgbClr val="1F1F1F"/>
              </a:solidFill>
              <a:effectLst/>
              <a:latin typeface="ElsevierGulliv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Pre-training is seen as proxy for prior visual experience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3258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probes are similar to trial attempts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7225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5365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Dataset: the </a:t>
            </a:r>
            <a:r>
              <a:rPr lang="en-US" b="0" i="0" dirty="0" err="1">
                <a:solidFill>
                  <a:srgbClr val="1F1F1F"/>
                </a:solidFill>
                <a:effectLst/>
                <a:latin typeface="ElsevierGulliver"/>
              </a:rPr>
              <a:t>SAYCam</a:t>
            </a:r>
            <a:r>
              <a:rPr lang="en-US" b="0" i="0" dirty="0">
                <a:solidFill>
                  <a:srgbClr val="1F1F1F"/>
                </a:solidFill>
                <a:effectLst/>
                <a:latin typeface="ElsevierGulliver"/>
              </a:rPr>
              <a:t>-trained models got their perceptual features from visual experience of young children</a:t>
            </a:r>
          </a:p>
          <a:p>
            <a:r>
              <a:rPr lang="en-US" b="0" i="0" dirty="0">
                <a:solidFill>
                  <a:srgbClr val="1F1F1F"/>
                </a:solidFill>
                <a:effectLst/>
                <a:latin typeface="ElsevierGulliver"/>
              </a:rPr>
              <a:t>ImageNet-trained models get their perceptual features from categorizing objects curated using a web search.</a:t>
            </a:r>
          </a:p>
          <a:p>
            <a:r>
              <a:rPr lang="en-US" b="0" i="0" dirty="0">
                <a:solidFill>
                  <a:srgbClr val="1F1F1F"/>
                </a:solidFill>
                <a:effectLst/>
                <a:latin typeface="ElsevierGulliver"/>
              </a:rPr>
              <a:t>This result is interesting because it suggests that models trained on infant visual experience develop stronger relation features, but this can’t be concluded due to other confound factors involved in the dataset ( e.g., collection method, subject matter, image quality, etc.). Also both models were trained using different approaches and that might be the reason for the difference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5776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F1F1F"/>
                </a:solidFill>
                <a:effectLst/>
                <a:latin typeface="ElsevierGulliver"/>
              </a:rPr>
              <a:t>DINO is a self-supervised learning algorithm. It doesn’t need labels so it can be used with both of dataset</a:t>
            </a:r>
          </a:p>
          <a:p>
            <a:r>
              <a:rPr lang="en-US" b="0" i="0" dirty="0">
                <a:solidFill>
                  <a:srgbClr val="1F1F1F"/>
                </a:solidFill>
                <a:effectLst/>
                <a:latin typeface="ElsevierGulliver"/>
              </a:rPr>
              <a:t>Generates “multiple views of each input image through data augmentations and learning representations that are similar between different views of the same image, but different for views of different images”</a:t>
            </a:r>
          </a:p>
          <a:p>
            <a:r>
              <a:rPr lang="en-US" b="0" i="0" dirty="0">
                <a:solidFill>
                  <a:srgbClr val="1F1F1F"/>
                </a:solidFill>
                <a:effectLst/>
                <a:latin typeface="ElsevierGulliver"/>
              </a:rPr>
              <a:t>This was done to control for the algorithm used.</a:t>
            </a:r>
          </a:p>
          <a:p>
            <a:r>
              <a:rPr lang="en-US" b="0" i="0" dirty="0">
                <a:solidFill>
                  <a:srgbClr val="1F1F1F"/>
                </a:solidFill>
                <a:effectLst/>
                <a:latin typeface="ElsevierGulliver"/>
              </a:rPr>
              <a:t>Results are similar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8661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augmentation = techniques used to modify input data to a deep neural network while its being trained in an attempt to help the network learn representations that generalize and transfer better using limited data</a:t>
            </a:r>
          </a:p>
          <a:p>
            <a:r>
              <a:rPr lang="en-US" dirty="0"/>
              <a:t>Horizontal axis flipping is most commonly used augmentation method</a:t>
            </a:r>
          </a:p>
          <a:p>
            <a:r>
              <a:rPr lang="en-US" dirty="0"/>
              <a:t>Experiment 2b:  compared 3 networks—not flipped, horizontal flipped, vertical flipped</a:t>
            </a:r>
          </a:p>
          <a:p>
            <a:r>
              <a:rPr lang="en-US" dirty="0"/>
              <a:t>	Augmentations were only active during pretraining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09781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Experiment 1’s stimuli was rotated 90 degrees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9089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of Experiment 1 results and Experiment 2 results. There’s a significant decrease in accuracy when above/below is switched to left/right and when between is switched to sideways</a:t>
            </a:r>
          </a:p>
          <a:p>
            <a:endParaRPr lang="en-US" dirty="0"/>
          </a:p>
          <a:p>
            <a:r>
              <a:rPr lang="en-US" dirty="0"/>
              <a:t>The </a:t>
            </a:r>
          </a:p>
          <a:p>
            <a:endParaRPr lang="en-US" dirty="0"/>
          </a:p>
          <a:p>
            <a:r>
              <a:rPr lang="en-US" dirty="0" err="1"/>
              <a:t>ResNeXt</a:t>
            </a:r>
            <a:r>
              <a:rPr lang="en-US" dirty="0"/>
              <a:t> model trained with DINO on </a:t>
            </a:r>
            <a:r>
              <a:rPr lang="en-US" dirty="0" err="1"/>
              <a:t>SAYcam</a:t>
            </a:r>
            <a:r>
              <a:rPr lang="en-US" dirty="0"/>
              <a:t> dataset –no explanation was given for why this differs from non-DINO trained.</a:t>
            </a:r>
          </a:p>
          <a:p>
            <a:endParaRPr lang="en-US" dirty="0"/>
          </a:p>
          <a:p>
            <a:r>
              <a:rPr lang="en-US" b="0" i="0" dirty="0">
                <a:solidFill>
                  <a:srgbClr val="1F1F1F"/>
                </a:solidFill>
                <a:effectLst/>
                <a:latin typeface="ElsevierGulliver"/>
              </a:rPr>
              <a:t>pre-trained computer vision neural networks can model important aspects of infant relation categorization, our findings suggest that some care and caution are required in the choice of model and training setup.</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41290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3D images are more similar to the training images, so this lets them check the extent that model embeddings organize by categorical representations in more realistic data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3156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for above/below; </a:t>
            </a:r>
          </a:p>
          <a:p>
            <a:r>
              <a:rPr lang="en-US" dirty="0"/>
              <a:t>higher for identical vs different</a:t>
            </a:r>
          </a:p>
          <a:p>
            <a:r>
              <a:rPr lang="en-US" dirty="0"/>
              <a:t>Higher for </a:t>
            </a:r>
            <a:r>
              <a:rPr lang="en-US" dirty="0" err="1"/>
              <a:t>Saycam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7095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Even when controlling for the degree of object collusion, infants find test probes depicting the containment relation as most similar to familiarization probes according to looking time—this is seen as evidence that infants have constructed a category representation of containment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Findings from </a:t>
            </a:r>
            <a:r>
              <a:rPr lang="en-US" dirty="0" err="1"/>
              <a:t>Casasola</a:t>
            </a:r>
            <a:r>
              <a:rPr lang="en-US" dirty="0"/>
              <a:t> et al 2003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F1F1F"/>
                </a:solidFill>
                <a:effectLst/>
                <a:latin typeface="ElsevierGulliver"/>
              </a:rPr>
              <a:t>Infants were habituated to a short video depicting a hand placing an object inside a container, that is, in a containment relation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F1F1F"/>
              </a:solidFill>
              <a:effectLst/>
              <a:latin typeface="ElsevierGulliv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F1F1F"/>
                </a:solidFill>
                <a:effectLst/>
                <a:latin typeface="ElsevierGulliver"/>
              </a:rPr>
              <a:t>The test probes varied 2 ways: relation (whether or not they also depicted a containment scene; same relation vs other relation) and occlusion (what fraction of the target object is visible at the end of the video).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F1F1F"/>
                </a:solidFill>
                <a:effectLst/>
                <a:latin typeface="ElsevierGulliver"/>
              </a:rPr>
              <a:t>Test probes use higher camera angle than familiarization video, which results in similar occlusion but object being placed in a novel relation in respect to container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F1F1F"/>
                </a:solidFill>
                <a:effectLst/>
                <a:latin typeface="ElsevierGulliver"/>
              </a:rPr>
              <a:t>Final test probe was a control where it was neither other relation or similar relation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0261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F1F1F"/>
                </a:solidFill>
                <a:effectLst/>
                <a:latin typeface="ElsevierGulliver"/>
              </a:rPr>
              <a:t>Containment test probes (with novel occlusion degrees) elicited significantly shorter looking times stimuli for ‘behind’ (which had novel relation with similar degrees of occlusion to the familiarization stimulus)</a:t>
            </a:r>
          </a:p>
          <a:p>
            <a:r>
              <a:rPr lang="en-US" b="0" i="0" dirty="0">
                <a:solidFill>
                  <a:srgbClr val="1F1F1F"/>
                </a:solidFill>
                <a:effectLst/>
                <a:latin typeface="ElsevierGulliver"/>
              </a:rPr>
              <a:t>They were basing the previous research off </a:t>
            </a:r>
            <a:r>
              <a:rPr lang="en-US" b="0" i="0" dirty="0" err="1">
                <a:solidFill>
                  <a:srgbClr val="1F1F1F"/>
                </a:solidFill>
                <a:effectLst/>
                <a:latin typeface="ElsevierGulliver"/>
              </a:rPr>
              <a:t>Casasola</a:t>
            </a:r>
            <a:r>
              <a:rPr lang="en-US" b="0" i="0" dirty="0">
                <a:solidFill>
                  <a:srgbClr val="1F1F1F"/>
                </a:solidFill>
                <a:effectLst/>
                <a:latin typeface="ElsevierGulliver"/>
              </a:rPr>
              <a:t> et al. 2003 which used video. But this study used images only.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48722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F1F1F"/>
                </a:solidFill>
                <a:effectLst/>
                <a:latin typeface="ElsevierGulliver"/>
              </a:rPr>
              <a:t>Compares average accuracy where the other relation test probe depicts the </a:t>
            </a:r>
            <a:r>
              <a:rPr lang="en-US" b="0" i="1" dirty="0">
                <a:solidFill>
                  <a:srgbClr val="1F1F1F"/>
                </a:solidFill>
                <a:effectLst/>
                <a:latin typeface="ElsevierGulliver"/>
              </a:rPr>
              <a:t>behind</a:t>
            </a:r>
            <a:r>
              <a:rPr lang="en-US" b="0" i="0" dirty="0">
                <a:solidFill>
                  <a:srgbClr val="1F1F1F"/>
                </a:solidFill>
                <a:effectLst/>
                <a:latin typeface="ElsevierGulliver"/>
              </a:rPr>
              <a:t> relation to the average accuracy where the other relation test probe depicts the </a:t>
            </a:r>
            <a:r>
              <a:rPr lang="en-US" b="0" i="1" dirty="0">
                <a:solidFill>
                  <a:srgbClr val="1F1F1F"/>
                </a:solidFill>
                <a:effectLst/>
                <a:latin typeface="ElsevierGulliver"/>
              </a:rPr>
              <a:t>support</a:t>
            </a:r>
            <a:r>
              <a:rPr lang="en-US" b="0" i="0" dirty="0">
                <a:solidFill>
                  <a:srgbClr val="1F1F1F"/>
                </a:solidFill>
                <a:effectLst/>
                <a:latin typeface="ElsevierGulliver"/>
              </a:rPr>
              <a:t> relation</a:t>
            </a:r>
          </a:p>
          <a:p>
            <a:endParaRPr lang="en-US" b="0" i="0" dirty="0">
              <a:solidFill>
                <a:srgbClr val="1F1F1F"/>
              </a:solidFill>
              <a:effectLst/>
              <a:latin typeface="ElsevierGulliver"/>
            </a:endParaRPr>
          </a:p>
          <a:p>
            <a:r>
              <a:rPr lang="en-US" dirty="0"/>
              <a:t>Models had higher accuracy when ‘containment’ is seen with ‘support’ than it is when seen with  ‘behind’</a:t>
            </a:r>
          </a:p>
          <a:p>
            <a:pPr lvl="1"/>
            <a:r>
              <a:rPr lang="en-US" dirty="0"/>
              <a:t>This is because most test probes found the ‘behind’ test probes (matching in occlusion but nit relation) matched more with the familiarization stimuli</a:t>
            </a:r>
          </a:p>
          <a:p>
            <a:endParaRPr lang="en-US" b="0" i="0" dirty="0">
              <a:solidFill>
                <a:srgbClr val="1F1F1F"/>
              </a:solidFill>
              <a:effectLst/>
              <a:latin typeface="ElsevierGulliver"/>
            </a:endParaRPr>
          </a:p>
          <a:p>
            <a:r>
              <a:rPr lang="en-US" b="0" i="0" dirty="0">
                <a:solidFill>
                  <a:srgbClr val="1F1F1F"/>
                </a:solidFill>
                <a:effectLst/>
                <a:latin typeface="ElsevierGulliver"/>
              </a:rPr>
              <a:t>In 2 architectures (but not </a:t>
            </a:r>
            <a:r>
              <a:rPr lang="en-US" b="0" i="0" dirty="0" err="1">
                <a:solidFill>
                  <a:srgbClr val="1F1F1F"/>
                </a:solidFill>
                <a:effectLst/>
                <a:latin typeface="ElsevierGulliver"/>
              </a:rPr>
              <a:t>ViT</a:t>
            </a:r>
            <a:r>
              <a:rPr lang="en-US" b="0" i="0" dirty="0">
                <a:solidFill>
                  <a:srgbClr val="1F1F1F"/>
                </a:solidFill>
                <a:effectLst/>
                <a:latin typeface="ElsevierGulliver"/>
              </a:rPr>
              <a:t>-B/14), the final 2D representation of each input is pooled to create an embedding vector. This collapses a lot of the spatial information, which could mean more information is kept about the degree of occlusion (which roughly corresponds to # of pixels of the target object visible) than the spatial relation. </a:t>
            </a:r>
          </a:p>
          <a:p>
            <a:endParaRPr lang="en-US" b="0" i="0" dirty="0">
              <a:solidFill>
                <a:srgbClr val="1F1F1F"/>
              </a:solidFill>
              <a:effectLst/>
              <a:latin typeface="ElsevierGulliver"/>
            </a:endParaRPr>
          </a:p>
          <a:p>
            <a:r>
              <a:rPr lang="en-US" b="0" i="0" dirty="0">
                <a:solidFill>
                  <a:srgbClr val="1F1F1F"/>
                </a:solidFill>
                <a:effectLst/>
                <a:latin typeface="ElsevierGulliver"/>
              </a:rPr>
              <a:t>The lower level perceptual features are the first driver of similarity in the model embeddings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74278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4253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specialized regions BUT</a:t>
            </a:r>
            <a:r>
              <a:rPr lang="en-US" baseline="0" dirty="0"/>
              <a:t> we now know that there’s a high level of cooperation.</a:t>
            </a:r>
          </a:p>
          <a:p>
            <a:r>
              <a:rPr lang="en-US" baseline="0" dirty="0"/>
              <a:t>Found during resting state task-free brain studies</a:t>
            </a: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632641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 in turn evokes neural activity</a:t>
            </a:r>
            <a:r>
              <a:rPr lang="en-US" baseline="0" dirty="0"/>
              <a:t> that changes connectivity</a:t>
            </a:r>
          </a:p>
          <a:p>
            <a:r>
              <a:rPr lang="en-US" baseline="0" dirty="0"/>
              <a:t>Longer tasks produce longer perturbations, reverberations. Juggling (practice)</a:t>
            </a: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986528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a:t>
            </a:r>
            <a:r>
              <a:rPr lang="en-US" baseline="0" dirty="0"/>
              <a:t> examples: literacy</a:t>
            </a: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344062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 increased reaching increases functional coupling </a:t>
            </a:r>
            <a:r>
              <a:rPr lang="en-US" dirty="0" err="1"/>
              <a:t>btwn</a:t>
            </a:r>
            <a:r>
              <a:rPr lang="en-US" baseline="0" dirty="0"/>
              <a:t> neural networks for vision, spatial orienting of </a:t>
            </a:r>
            <a:r>
              <a:rPr lang="en-US" baseline="0" dirty="0" err="1"/>
              <a:t>attn</a:t>
            </a:r>
            <a:r>
              <a:rPr lang="en-US" baseline="0" dirty="0"/>
              <a:t>, and manual action. Strengthens structural connectivity </a:t>
            </a: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504728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 increased reaching increases functional coupling </a:t>
            </a:r>
            <a:r>
              <a:rPr lang="en-US" dirty="0" err="1"/>
              <a:t>btwn</a:t>
            </a:r>
            <a:r>
              <a:rPr lang="en-US" baseline="0" dirty="0"/>
              <a:t> neural networks for vision, spatial orienting of </a:t>
            </a:r>
            <a:r>
              <a:rPr lang="en-US" baseline="0" dirty="0" err="1"/>
              <a:t>attn</a:t>
            </a:r>
            <a:r>
              <a:rPr lang="en-US" baseline="0" dirty="0"/>
              <a:t>, and manual action. Strengthens structural connectivity </a:t>
            </a: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439733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C66895-B0C7-4C49-A6DB-499CE1ADC77B}" type="slidenum">
              <a:rPr lang="en-US"/>
              <a:pPr/>
              <a:t>73</a:t>
            </a:fld>
            <a:endParaRPr lang="en-US"/>
          </a:p>
        </p:txBody>
      </p:sp>
      <p:sp>
        <p:nvSpPr>
          <p:cNvPr id="390146"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p:txBody>
          <a:bodyPr/>
          <a:lstStyle/>
          <a:p>
            <a:r>
              <a:rPr lang="en-US" dirty="0"/>
              <a:t>1896-1980 theory</a:t>
            </a:r>
            <a:r>
              <a:rPr lang="en-US" baseline="0" dirty="0"/>
              <a:t> based on observations of own kids</a:t>
            </a:r>
            <a:endParaRPr lang="en-US" dirty="0"/>
          </a:p>
          <a:p>
            <a:endParaRPr lang="en-US" dirty="0"/>
          </a:p>
          <a:p>
            <a:r>
              <a:rPr lang="en-US" dirty="0"/>
              <a:t>Focused on biological maturation rather</a:t>
            </a:r>
            <a:r>
              <a:rPr lang="en-US" baseline="0" dirty="0"/>
              <a:t> than environmental influences</a:t>
            </a:r>
          </a:p>
          <a:p>
            <a:endParaRPr lang="en-US" dirty="0"/>
          </a:p>
          <a:p>
            <a:r>
              <a:rPr lang="en-US" dirty="0"/>
              <a:t>rained</a:t>
            </a:r>
            <a:r>
              <a:rPr lang="en-US" baseline="0" dirty="0"/>
              <a:t> in psychometric tradition; focused on children’s errors in reasoning as way of determining current logical systems (&amp; their limitations) underlying thought processes</a:t>
            </a:r>
          </a:p>
          <a:p>
            <a:endParaRPr lang="en-US" baseline="0" dirty="0"/>
          </a:p>
          <a:p>
            <a:r>
              <a:rPr lang="en-US" baseline="0" dirty="0"/>
              <a:t>Intelligence as biological adaptation to environment</a:t>
            </a:r>
            <a:endParaRPr lang="en-US" dirty="0"/>
          </a:p>
          <a:p>
            <a:endParaRPr lang="en-US" dirty="0"/>
          </a:p>
          <a:p>
            <a:r>
              <a:rPr lang="en-US" dirty="0"/>
              <a:t>Emphasized development of deductive and inductive reasoning</a:t>
            </a:r>
          </a:p>
        </p:txBody>
      </p:sp>
    </p:spTree>
    <p:extLst>
      <p:ext uri="{BB962C8B-B14F-4D97-AF65-F5344CB8AC3E}">
        <p14:creationId xmlns:p14="http://schemas.microsoft.com/office/powerpoint/2010/main" val="38668796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fld id="{6BFEC296-C53F-463C-81BB-FD68376E43C3}" type="slidenum">
              <a:rPr lang="en-US" altLang="en-US" sz="1200" smtClean="0"/>
              <a:pPr/>
              <a:t>74</a:t>
            </a:fld>
            <a:endParaRPr lang="en-US" alt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642411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charset="0"/>
              </a:defRPr>
            </a:lvl1pPr>
            <a:lvl2pPr marL="742950" indent="-285750" defTabSz="931863">
              <a:defRPr sz="3200">
                <a:solidFill>
                  <a:schemeClr val="tx1"/>
                </a:solidFill>
                <a:latin typeface="Times New Roman" charset="0"/>
              </a:defRPr>
            </a:lvl2pPr>
            <a:lvl3pPr marL="1143000" indent="-228600" defTabSz="931863">
              <a:defRPr sz="3200">
                <a:solidFill>
                  <a:schemeClr val="tx1"/>
                </a:solidFill>
                <a:latin typeface="Times New Roman" charset="0"/>
              </a:defRPr>
            </a:lvl3pPr>
            <a:lvl4pPr marL="1600200" indent="-228600" defTabSz="931863">
              <a:defRPr sz="3200">
                <a:solidFill>
                  <a:schemeClr val="tx1"/>
                </a:solidFill>
                <a:latin typeface="Times New Roman" charset="0"/>
              </a:defRPr>
            </a:lvl4pPr>
            <a:lvl5pPr marL="2057400" indent="-228600" defTabSz="931863">
              <a:defRPr sz="3200">
                <a:solidFill>
                  <a:schemeClr val="tx1"/>
                </a:solidFill>
                <a:latin typeface="Times New Roman" charset="0"/>
              </a:defRPr>
            </a:lvl5pPr>
            <a:lvl6pPr marL="2514600" indent="-228600" defTabSz="931863" eaLnBrk="0" fontAlgn="base" hangingPunct="0">
              <a:spcBef>
                <a:spcPct val="0"/>
              </a:spcBef>
              <a:spcAft>
                <a:spcPct val="0"/>
              </a:spcAft>
              <a:defRPr sz="3200">
                <a:solidFill>
                  <a:schemeClr val="tx1"/>
                </a:solidFill>
                <a:latin typeface="Times New Roman" charset="0"/>
              </a:defRPr>
            </a:lvl6pPr>
            <a:lvl7pPr marL="2971800" indent="-228600" defTabSz="931863" eaLnBrk="0" fontAlgn="base" hangingPunct="0">
              <a:spcBef>
                <a:spcPct val="0"/>
              </a:spcBef>
              <a:spcAft>
                <a:spcPct val="0"/>
              </a:spcAft>
              <a:defRPr sz="3200">
                <a:solidFill>
                  <a:schemeClr val="tx1"/>
                </a:solidFill>
                <a:latin typeface="Times New Roman" charset="0"/>
              </a:defRPr>
            </a:lvl7pPr>
            <a:lvl8pPr marL="3429000" indent="-228600" defTabSz="931863" eaLnBrk="0" fontAlgn="base" hangingPunct="0">
              <a:spcBef>
                <a:spcPct val="0"/>
              </a:spcBef>
              <a:spcAft>
                <a:spcPct val="0"/>
              </a:spcAft>
              <a:defRPr sz="3200">
                <a:solidFill>
                  <a:schemeClr val="tx1"/>
                </a:solidFill>
                <a:latin typeface="Times New Roman" charset="0"/>
              </a:defRPr>
            </a:lvl8pPr>
            <a:lvl9pPr marL="3886200" indent="-228600" defTabSz="931863" eaLnBrk="0" fontAlgn="base" hangingPunct="0">
              <a:spcBef>
                <a:spcPct val="0"/>
              </a:spcBef>
              <a:spcAft>
                <a:spcPct val="0"/>
              </a:spcAft>
              <a:defRPr sz="3200">
                <a:solidFill>
                  <a:schemeClr val="tx1"/>
                </a:solidFill>
                <a:latin typeface="Times New Roman" charset="0"/>
              </a:defRPr>
            </a:lvl9pPr>
          </a:lstStyle>
          <a:p>
            <a:fld id="{55C872BE-97F2-4787-A547-3017824704D2}" type="slidenum">
              <a:rPr lang="en-US" altLang="en-US" sz="1200" smtClean="0"/>
              <a:pPr/>
              <a:t>75</a:t>
            </a:fld>
            <a:endParaRPr lang="en-US" alt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9078945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6D654597-D385-4DAD-805E-C05651B85DE7}" type="slidenum">
              <a:rPr lang="en-US" altLang="en-US" sz="1200"/>
              <a:pPr/>
              <a:t>76</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7861211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AC8B28-9614-4F8D-AC9A-C241C0617EC0}" type="slidenum">
              <a:rPr lang="en-US" smtClean="0"/>
              <a:t>78</a:t>
            </a:fld>
            <a:endParaRPr lang="en-US"/>
          </a:p>
        </p:txBody>
      </p:sp>
    </p:spTree>
    <p:extLst>
      <p:ext uri="{BB962C8B-B14F-4D97-AF65-F5344CB8AC3E}">
        <p14:creationId xmlns:p14="http://schemas.microsoft.com/office/powerpoint/2010/main" val="8089455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83AF9C-EE5C-4653-8B6C-16B257BDC89E}" type="slidenum">
              <a:rPr lang="en-US"/>
              <a:pPr/>
              <a:t>79</a:t>
            </a:fld>
            <a:endParaRPr lang="en-US"/>
          </a:p>
        </p:txBody>
      </p:sp>
      <p:sp>
        <p:nvSpPr>
          <p:cNvPr id="350210" name="Rectangle 2"/>
          <p:cNvSpPr>
            <a:spLocks noGrp="1" noRot="1" noChangeAspect="1" noChangeArrowheads="1" noTextEdit="1"/>
          </p:cNvSpPr>
          <p:nvPr>
            <p:ph type="sldImg"/>
          </p:nvPr>
        </p:nvSpPr>
        <p:spPr>
          <a:ln/>
        </p:spPr>
      </p:sp>
      <p:sp>
        <p:nvSpPr>
          <p:cNvPr id="350211" name="Rectangle 3"/>
          <p:cNvSpPr>
            <a:spLocks noGrp="1" noChangeArrowheads="1"/>
          </p:cNvSpPr>
          <p:nvPr>
            <p:ph type="body" idx="1"/>
          </p:nvPr>
        </p:nvSpPr>
        <p:spPr>
          <a:xfrm>
            <a:off x="935149" y="4416511"/>
            <a:ext cx="5140106" cy="4183221"/>
          </a:xfrm>
        </p:spPr>
        <p:txBody>
          <a:bodyPr/>
          <a:lstStyle/>
          <a:p>
            <a:r>
              <a:rPr lang="en-US" dirty="0"/>
              <a:t>Play as assimilation (rehearse</a:t>
            </a:r>
            <a:r>
              <a:rPr lang="en-US" baseline="0" dirty="0"/>
              <a:t> current schemes for pleasure</a:t>
            </a:r>
            <a:endParaRPr lang="en-US" dirty="0"/>
          </a:p>
          <a:p>
            <a:r>
              <a:rPr lang="en-US" dirty="0"/>
              <a:t>Imitation as accommodation (copy</a:t>
            </a:r>
            <a:r>
              <a:rPr lang="en-US" baseline="0" dirty="0"/>
              <a:t> and learn behaviors not in current inventory of schemes)</a:t>
            </a:r>
          </a:p>
          <a:p>
            <a:endParaRPr lang="en-US" baseline="0" dirty="0"/>
          </a:p>
          <a:p>
            <a:r>
              <a:rPr lang="en-US" baseline="0" dirty="0"/>
              <a:t>Mental representations – words as representations of objects; speech explosion between 12 and 24 months when mental representations are beginning to be formed</a:t>
            </a:r>
            <a:endParaRPr lang="en-US" dirty="0"/>
          </a:p>
          <a:p>
            <a:endParaRPr lang="en-US" dirty="0"/>
          </a:p>
          <a:p>
            <a:r>
              <a:rPr lang="en-US" dirty="0" err="1"/>
              <a:t>Rovee</a:t>
            </a:r>
            <a:r>
              <a:rPr lang="en-US" dirty="0"/>
              <a:t> Collier video</a:t>
            </a:r>
          </a:p>
        </p:txBody>
      </p:sp>
    </p:spTree>
    <p:extLst>
      <p:ext uri="{BB962C8B-B14F-4D97-AF65-F5344CB8AC3E}">
        <p14:creationId xmlns:p14="http://schemas.microsoft.com/office/powerpoint/2010/main" val="8965213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378D98-09AE-4348-8E39-D02E5E48EB36}" type="slidenum">
              <a:rPr lang="en-US"/>
              <a:pPr/>
              <a:t>80</a:t>
            </a:fld>
            <a:endParaRPr lang="en-US"/>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p:txBody>
          <a:bodyPr/>
          <a:lstStyle/>
          <a:p>
            <a:r>
              <a:rPr lang="en-US" b="1" dirty="0"/>
              <a:t>Reflexes as innate schemes</a:t>
            </a:r>
          </a:p>
          <a:p>
            <a:r>
              <a:rPr lang="en-US" dirty="0"/>
              <a:t>Most other schemes are based largely on experience</a:t>
            </a:r>
          </a:p>
          <a:p>
            <a:endParaRPr lang="en-US" dirty="0"/>
          </a:p>
          <a:p>
            <a:r>
              <a:rPr lang="en-US" dirty="0"/>
              <a:t>Schemes = psychological structures</a:t>
            </a:r>
          </a:p>
          <a:p>
            <a:endParaRPr lang="en-US" dirty="0"/>
          </a:p>
          <a:p>
            <a:r>
              <a:rPr lang="en-US" dirty="0"/>
              <a:t>Stages reflect</a:t>
            </a:r>
            <a:r>
              <a:rPr lang="en-US" baseline="0" dirty="0"/>
              <a:t> gradual reorganization of basic cognitive processes and operations; stages become progressively more efficient</a:t>
            </a:r>
            <a:endParaRPr lang="en-US" dirty="0"/>
          </a:p>
        </p:txBody>
      </p:sp>
    </p:spTree>
    <p:extLst>
      <p:ext uri="{BB962C8B-B14F-4D97-AF65-F5344CB8AC3E}">
        <p14:creationId xmlns:p14="http://schemas.microsoft.com/office/powerpoint/2010/main" val="38230038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9FF733-630B-4DA9-96C2-0149B0A3B7DD}" type="slidenum">
              <a:rPr lang="en-US"/>
              <a:pPr/>
              <a:t>81</a:t>
            </a:fld>
            <a:endParaRPr lang="en-US"/>
          </a:p>
        </p:txBody>
      </p:sp>
      <p:sp>
        <p:nvSpPr>
          <p:cNvPr id="348162" name="Rectangle 2"/>
          <p:cNvSpPr>
            <a:spLocks noGrp="1" noRot="1" noChangeAspect="1" noChangeArrowheads="1" noTextEdit="1"/>
          </p:cNvSpPr>
          <p:nvPr>
            <p:ph type="sldImg"/>
          </p:nvPr>
        </p:nvSpPr>
        <p:spPr>
          <a:ln/>
        </p:spPr>
      </p:sp>
      <p:sp>
        <p:nvSpPr>
          <p:cNvPr id="348163" name="Rectangle 3"/>
          <p:cNvSpPr>
            <a:spLocks noGrp="1" noChangeArrowheads="1"/>
          </p:cNvSpPr>
          <p:nvPr>
            <p:ph type="body" idx="1"/>
          </p:nvPr>
        </p:nvSpPr>
        <p:spPr>
          <a:xfrm>
            <a:off x="935149" y="4416511"/>
            <a:ext cx="5140106" cy="4183221"/>
          </a:xfrm>
        </p:spPr>
        <p:txBody>
          <a:bodyPr/>
          <a:lstStyle/>
          <a:p>
            <a:r>
              <a:rPr lang="en-US" dirty="0"/>
              <a:t>Circular</a:t>
            </a:r>
            <a:r>
              <a:rPr lang="en-US" baseline="0" dirty="0"/>
              <a:t> reactions strengthen into a scheme; reactions originate by accident; trial and error used to try to repeat; begin inward focused and become outward focused with increasing intentionality</a:t>
            </a:r>
          </a:p>
          <a:p>
            <a:endParaRPr lang="en-US" baseline="0" dirty="0"/>
          </a:p>
          <a:p>
            <a:r>
              <a:rPr lang="en-US" baseline="0" dirty="0"/>
              <a:t>Circular reactions – what changes? Inward </a:t>
            </a:r>
            <a:r>
              <a:rPr lang="en-US" baseline="0" dirty="0">
                <a:sym typeface="Wingdings" pitchFamily="2" charset="2"/>
              </a:rPr>
              <a:t> outward; increasing intentionality</a:t>
            </a:r>
          </a:p>
          <a:p>
            <a:endParaRPr lang="en-US" baseline="0" dirty="0"/>
          </a:p>
          <a:p>
            <a:r>
              <a:rPr lang="en-US" baseline="0" dirty="0"/>
              <a:t>Play consolidates old </a:t>
            </a:r>
            <a:r>
              <a:rPr lang="en-US" baseline="0" dirty="0" err="1"/>
              <a:t>schems</a:t>
            </a:r>
            <a:r>
              <a:rPr lang="en-US" baseline="0" dirty="0"/>
              <a:t> (via rehearsal of current schemes for pleasure) = assimilation</a:t>
            </a:r>
          </a:p>
          <a:p>
            <a:r>
              <a:rPr lang="en-US" baseline="0" dirty="0"/>
              <a:t> and imitation facilitates development of new schemes (accommodation) imitation = copy and learn behaviors that are not in their inventory of schemes = accommodation</a:t>
            </a:r>
          </a:p>
          <a:p>
            <a:r>
              <a:rPr lang="en-US" dirty="0"/>
              <a:t>**e.g., Sam reading chapter books**</a:t>
            </a:r>
          </a:p>
          <a:p>
            <a:endParaRPr lang="en-US" dirty="0"/>
          </a:p>
          <a:p>
            <a:r>
              <a:rPr lang="en-US" dirty="0"/>
              <a:t>Play = assimilation</a:t>
            </a:r>
          </a:p>
          <a:p>
            <a:r>
              <a:rPr lang="en-US" dirty="0"/>
              <a:t>Imitation = accommodation</a:t>
            </a:r>
          </a:p>
        </p:txBody>
      </p:sp>
    </p:spTree>
    <p:extLst>
      <p:ext uri="{BB962C8B-B14F-4D97-AF65-F5344CB8AC3E}">
        <p14:creationId xmlns:p14="http://schemas.microsoft.com/office/powerpoint/2010/main" val="2323530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383767-80BB-4129-98FB-3DA7AF48F957}" type="slidenum">
              <a:rPr lang="en-US"/>
              <a:pPr/>
              <a:t>82</a:t>
            </a:fld>
            <a:endParaRPr lang="en-US"/>
          </a:p>
        </p:txBody>
      </p:sp>
      <p:sp>
        <p:nvSpPr>
          <p:cNvPr id="362498" name="Rectangle 2"/>
          <p:cNvSpPr>
            <a:spLocks noGrp="1" noRot="1" noChangeAspect="1" noChangeArrowheads="1" noTextEdit="1"/>
          </p:cNvSpPr>
          <p:nvPr>
            <p:ph type="sldImg"/>
          </p:nvPr>
        </p:nvSpPr>
        <p:spPr>
          <a:ln/>
        </p:spPr>
      </p:sp>
      <p:sp>
        <p:nvSpPr>
          <p:cNvPr id="362499" name="Rectangle 3"/>
          <p:cNvSpPr>
            <a:spLocks noGrp="1" noChangeArrowheads="1"/>
          </p:cNvSpPr>
          <p:nvPr>
            <p:ph type="body" idx="1"/>
          </p:nvPr>
        </p:nvSpPr>
        <p:spPr/>
        <p:txBody>
          <a:bodyPr/>
          <a:lstStyle/>
          <a:p>
            <a:r>
              <a:rPr lang="en-US" dirty="0"/>
              <a:t>Represent states mentally</a:t>
            </a:r>
          </a:p>
          <a:p>
            <a:r>
              <a:rPr lang="en-US" dirty="0"/>
              <a:t>Rigid thinking b/c thought is still directly tied to actions, focus exclusively on one aspect of a situation </a:t>
            </a:r>
          </a:p>
          <a:p>
            <a:r>
              <a:rPr lang="en-US" dirty="0"/>
              <a:t>PLAY changes, more detached from real-life situations, less self-centered, more complex (e.g., </a:t>
            </a:r>
            <a:r>
              <a:rPr lang="en-US" dirty="0" err="1"/>
              <a:t>sociodramatic</a:t>
            </a:r>
            <a:r>
              <a:rPr lang="en-US" dirty="0"/>
              <a:t> play)</a:t>
            </a:r>
          </a:p>
          <a:p>
            <a:endParaRPr lang="en-US" dirty="0"/>
          </a:p>
          <a:p>
            <a:r>
              <a:rPr lang="en-US" dirty="0"/>
              <a:t>Individual differences; high levels of </a:t>
            </a:r>
            <a:r>
              <a:rPr lang="en-US" dirty="0" err="1"/>
              <a:t>sociodramatic</a:t>
            </a:r>
            <a:r>
              <a:rPr lang="en-US" dirty="0"/>
              <a:t>/pretend play associated with increased social competence, imagination and creativity</a:t>
            </a:r>
          </a:p>
        </p:txBody>
      </p:sp>
    </p:spTree>
    <p:extLst>
      <p:ext uri="{BB962C8B-B14F-4D97-AF65-F5344CB8AC3E}">
        <p14:creationId xmlns:p14="http://schemas.microsoft.com/office/powerpoint/2010/main" val="41939552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412F01-35CC-4A8E-8BC8-32198BDF444D}" type="slidenum">
              <a:rPr lang="en-US"/>
              <a:pPr/>
              <a:t>83</a:t>
            </a:fld>
            <a:endParaRPr lang="en-US"/>
          </a:p>
        </p:txBody>
      </p:sp>
      <p:sp>
        <p:nvSpPr>
          <p:cNvPr id="364546" name="Rectangle 2"/>
          <p:cNvSpPr>
            <a:spLocks noGrp="1" noRot="1" noChangeAspect="1" noChangeArrowheads="1" noTextEdit="1"/>
          </p:cNvSpPr>
          <p:nvPr>
            <p:ph type="sldImg"/>
          </p:nvPr>
        </p:nvSpPr>
        <p:spPr>
          <a:xfrm>
            <a:off x="1181100" y="696913"/>
            <a:ext cx="4648200" cy="3486150"/>
          </a:xfrm>
          <a:ln/>
        </p:spPr>
      </p:sp>
      <p:sp>
        <p:nvSpPr>
          <p:cNvPr id="3645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016689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84</a:t>
            </a:fld>
            <a:endParaRPr lang="en-US"/>
          </a:p>
        </p:txBody>
      </p:sp>
    </p:spTree>
    <p:extLst>
      <p:ext uri="{BB962C8B-B14F-4D97-AF65-F5344CB8AC3E}">
        <p14:creationId xmlns:p14="http://schemas.microsoft.com/office/powerpoint/2010/main" val="33939125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78AF89-EF1D-4ABB-881A-EC02FC74FA70}" type="slidenum">
              <a:rPr lang="en-US"/>
              <a:pPr/>
              <a:t>87</a:t>
            </a:fld>
            <a:endParaRPr lang="en-US"/>
          </a:p>
        </p:txBody>
      </p:sp>
      <p:sp>
        <p:nvSpPr>
          <p:cNvPr id="388098" name="Rectangle 2"/>
          <p:cNvSpPr>
            <a:spLocks noGrp="1" noRot="1" noChangeAspect="1" noChangeArrowheads="1" noTextEdit="1"/>
          </p:cNvSpPr>
          <p:nvPr>
            <p:ph type="sldImg"/>
          </p:nvPr>
        </p:nvSpPr>
        <p:spPr>
          <a:ln/>
        </p:spPr>
      </p:sp>
      <p:sp>
        <p:nvSpPr>
          <p:cNvPr id="388099" name="Rectangle 3"/>
          <p:cNvSpPr>
            <a:spLocks noGrp="1" noChangeArrowheads="1"/>
          </p:cNvSpPr>
          <p:nvPr>
            <p:ph type="body" idx="1"/>
          </p:nvPr>
        </p:nvSpPr>
        <p:spPr/>
        <p:txBody>
          <a:bodyPr/>
          <a:lstStyle/>
          <a:p>
            <a:pPr lvl="2">
              <a:lnSpc>
                <a:spcPct val="90000"/>
              </a:lnSpc>
            </a:pPr>
            <a:r>
              <a:rPr lang="en-US" altLang="en-US" dirty="0"/>
              <a:t>HYPOTHETICO-DEDUCTIVE REASONING IS:</a:t>
            </a:r>
          </a:p>
          <a:p>
            <a:pPr lvl="2">
              <a:lnSpc>
                <a:spcPct val="90000"/>
              </a:lnSpc>
            </a:pPr>
            <a:r>
              <a:rPr lang="en-US" altLang="en-US" dirty="0"/>
              <a:t>a problem-solving strategy </a:t>
            </a:r>
          </a:p>
          <a:p>
            <a:pPr lvl="2">
              <a:lnSpc>
                <a:spcPct val="90000"/>
              </a:lnSpc>
            </a:pPr>
            <a:r>
              <a:rPr lang="en-US" altLang="en-US" dirty="0"/>
              <a:t>begin with a general theory of all possible factors that could affect an outcome </a:t>
            </a:r>
          </a:p>
          <a:p>
            <a:pPr lvl="2">
              <a:lnSpc>
                <a:spcPct val="90000"/>
              </a:lnSpc>
            </a:pPr>
            <a:r>
              <a:rPr lang="en-US" altLang="en-US" dirty="0"/>
              <a:t>deduce specific </a:t>
            </a:r>
            <a:r>
              <a:rPr lang="en-US" altLang="en-US" b="1" dirty="0"/>
              <a:t>hypotheses</a:t>
            </a:r>
            <a:endParaRPr lang="en-US" altLang="en-US" dirty="0"/>
          </a:p>
          <a:p>
            <a:pPr lvl="2">
              <a:lnSpc>
                <a:spcPct val="90000"/>
              </a:lnSpc>
            </a:pPr>
            <a:r>
              <a:rPr lang="en-US" altLang="en-US" dirty="0"/>
              <a:t>test hypotheses systematically</a:t>
            </a:r>
          </a:p>
          <a:p>
            <a:pPr lvl="1">
              <a:lnSpc>
                <a:spcPct val="90000"/>
              </a:lnSpc>
            </a:pPr>
            <a:r>
              <a:rPr lang="en-US" altLang="en-US" sz="1000" dirty="0"/>
              <a:t>About 40 to 60 percent of college students </a:t>
            </a:r>
            <a:r>
              <a:rPr lang="en-US" altLang="en-US" sz="1000" i="1" dirty="0"/>
              <a:t>fail </a:t>
            </a:r>
            <a:r>
              <a:rPr lang="en-US" altLang="en-US" sz="1000" dirty="0"/>
              <a:t>Piaget’s formal operational problems</a:t>
            </a:r>
          </a:p>
          <a:p>
            <a:pPr lvl="1">
              <a:lnSpc>
                <a:spcPct val="90000"/>
              </a:lnSpc>
            </a:pPr>
            <a:endParaRPr lang="en-US" altLang="en-US" sz="1000" dirty="0"/>
          </a:p>
          <a:p>
            <a:pPr lvl="1">
              <a:lnSpc>
                <a:spcPct val="90000"/>
              </a:lnSpc>
            </a:pPr>
            <a:r>
              <a:rPr lang="en-US" altLang="en-US" sz="1000" dirty="0"/>
              <a:t>Propositional thought</a:t>
            </a:r>
            <a:r>
              <a:rPr lang="en-US" altLang="en-US" sz="1000" baseline="0" dirty="0"/>
              <a:t> = if A then B logic</a:t>
            </a:r>
            <a:endParaRPr lang="en-US" altLang="en-US" sz="1000" dirty="0"/>
          </a:p>
          <a:p>
            <a:pPr lvl="1">
              <a:lnSpc>
                <a:spcPct val="90000"/>
              </a:lnSpc>
            </a:pPr>
            <a:r>
              <a:rPr lang="en-US" altLang="en-US" sz="1000" dirty="0"/>
              <a:t>People are most likely to think abstractly in situations in which they have had </a:t>
            </a:r>
            <a:r>
              <a:rPr lang="en-US" altLang="en-US" sz="1000" b="1" i="1" dirty="0"/>
              <a:t>extensive experience</a:t>
            </a:r>
            <a:endParaRPr lang="en-US" altLang="en-US" sz="1000" b="1" dirty="0"/>
          </a:p>
          <a:p>
            <a:pPr lvl="1">
              <a:lnSpc>
                <a:spcPct val="90000"/>
              </a:lnSpc>
            </a:pPr>
            <a:endParaRPr lang="en-US" altLang="en-US" sz="1000" dirty="0"/>
          </a:p>
          <a:p>
            <a:pPr lvl="1">
              <a:lnSpc>
                <a:spcPct val="90000"/>
              </a:lnSpc>
            </a:pPr>
            <a:r>
              <a:rPr lang="en-US" altLang="en-US" sz="1000" dirty="0"/>
              <a:t>In many village and tribal societies, formal operational tasks are not mastered at all</a:t>
            </a:r>
          </a:p>
          <a:p>
            <a:pPr lvl="1">
              <a:lnSpc>
                <a:spcPct val="90000"/>
              </a:lnSpc>
            </a:pPr>
            <a:endParaRPr lang="en-US" altLang="en-US" sz="1000" dirty="0"/>
          </a:p>
          <a:p>
            <a:pPr lvl="1">
              <a:lnSpc>
                <a:spcPct val="90000"/>
              </a:lnSpc>
            </a:pPr>
            <a:r>
              <a:rPr lang="en-US" altLang="en-US" sz="1000" dirty="0"/>
              <a:t>Critics claim that Piaget’s theory is unclear about how individuals make the transition from concrete to formal operational thought</a:t>
            </a:r>
          </a:p>
          <a:p>
            <a:pPr>
              <a:lnSpc>
                <a:spcPct val="90000"/>
              </a:lnSpc>
            </a:pPr>
            <a:endParaRPr lang="en-US" sz="1000" dirty="0"/>
          </a:p>
        </p:txBody>
      </p:sp>
    </p:spTree>
    <p:extLst>
      <p:ext uri="{BB962C8B-B14F-4D97-AF65-F5344CB8AC3E}">
        <p14:creationId xmlns:p14="http://schemas.microsoft.com/office/powerpoint/2010/main" val="13144597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89</a:t>
            </a:fld>
            <a:endParaRPr lang="en-US"/>
          </a:p>
        </p:txBody>
      </p:sp>
    </p:spTree>
    <p:extLst>
      <p:ext uri="{BB962C8B-B14F-4D97-AF65-F5344CB8AC3E}">
        <p14:creationId xmlns:p14="http://schemas.microsoft.com/office/powerpoint/2010/main" val="5364680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contrast</a:t>
            </a:r>
            <a:r>
              <a:rPr lang="en-US" baseline="0" dirty="0"/>
              <a:t> to Piaget – very focused on social context</a:t>
            </a:r>
          </a:p>
          <a:p>
            <a:endParaRPr lang="en-US" baseline="0" dirty="0"/>
          </a:p>
          <a:p>
            <a:r>
              <a:rPr lang="en-US" baseline="0" dirty="0" err="1"/>
              <a:t>Intersubjectivity</a:t>
            </a:r>
            <a:r>
              <a:rPr lang="en-US" baseline="0" dirty="0"/>
              <a:t> = process whereby two participants begin a task with different understandings but arrive at a shared understanding</a:t>
            </a:r>
          </a:p>
          <a:p>
            <a:r>
              <a:rPr lang="en-US" baseline="0" dirty="0" err="1"/>
              <a:t>Vygotsky</a:t>
            </a:r>
            <a:r>
              <a:rPr lang="en-US" baseline="0" dirty="0"/>
              <a:t> – cognition is gradually internalized</a:t>
            </a:r>
          </a:p>
          <a:p>
            <a:endParaRPr lang="en-US" baseline="0" dirty="0"/>
          </a:p>
          <a:p>
            <a:r>
              <a:rPr lang="en-US" baseline="0" dirty="0"/>
              <a:t>Self-directed speech vs. Piaget</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90</a:t>
            </a:fld>
            <a:endParaRPr lang="en-US"/>
          </a:p>
        </p:txBody>
      </p:sp>
    </p:spTree>
    <p:extLst>
      <p:ext uri="{BB962C8B-B14F-4D97-AF65-F5344CB8AC3E}">
        <p14:creationId xmlns:p14="http://schemas.microsoft.com/office/powerpoint/2010/main" val="7558180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B785CF7F-B55A-4C56-95A7-F1310059A133}" type="slidenum">
              <a:rPr lang="en-US" altLang="en-US" sz="1200"/>
              <a:pPr/>
              <a:t>91</a:t>
            </a:fld>
            <a:endParaRPr lang="en-US" altLang="en-US" sz="1200"/>
          </a:p>
        </p:txBody>
      </p:sp>
    </p:spTree>
    <p:extLst>
      <p:ext uri="{BB962C8B-B14F-4D97-AF65-F5344CB8AC3E}">
        <p14:creationId xmlns:p14="http://schemas.microsoft.com/office/powerpoint/2010/main" val="1516134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10278112-C8C7-4B98-BF45-97AA57C86404}" type="slidenum">
              <a:rPr lang="en-US" altLang="en-US" sz="1200"/>
              <a:pPr/>
              <a:t>92</a:t>
            </a:fld>
            <a:endParaRPr lang="en-US" altLang="en-US" sz="1200"/>
          </a:p>
        </p:txBody>
      </p:sp>
    </p:spTree>
    <p:extLst>
      <p:ext uri="{BB962C8B-B14F-4D97-AF65-F5344CB8AC3E}">
        <p14:creationId xmlns:p14="http://schemas.microsoft.com/office/powerpoint/2010/main" val="78869862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1189FB37-381B-493B-B13F-5B23427086A1}" type="slidenum">
              <a:rPr lang="en-US" altLang="en-US" sz="1200"/>
              <a:pPr/>
              <a:t>93</a:t>
            </a:fld>
            <a:endParaRPr lang="en-US" altLang="en-US" sz="1200"/>
          </a:p>
        </p:txBody>
      </p:sp>
    </p:spTree>
    <p:extLst>
      <p:ext uri="{BB962C8B-B14F-4D97-AF65-F5344CB8AC3E}">
        <p14:creationId xmlns:p14="http://schemas.microsoft.com/office/powerpoint/2010/main" val="28202466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C68360F3-0E52-43D7-B141-0CCE21B783A0}" type="slidenum">
              <a:rPr lang="en-US" altLang="en-US" sz="1200"/>
              <a:pPr/>
              <a:t>94</a:t>
            </a:fld>
            <a:endParaRPr lang="en-US" altLang="en-US" sz="1200"/>
          </a:p>
        </p:txBody>
      </p:sp>
    </p:spTree>
    <p:extLst>
      <p:ext uri="{BB962C8B-B14F-4D97-AF65-F5344CB8AC3E}">
        <p14:creationId xmlns:p14="http://schemas.microsoft.com/office/powerpoint/2010/main" val="11472632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29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5B7269C1-8D68-403E-BFB6-33C7136E77B8}" type="slidenum">
              <a:rPr lang="en-US" altLang="en-US" sz="1200"/>
              <a:pPr/>
              <a:t>95</a:t>
            </a:fld>
            <a:endParaRPr lang="en-US" altLang="en-US" sz="1200"/>
          </a:p>
        </p:txBody>
      </p:sp>
    </p:spTree>
    <p:extLst>
      <p:ext uri="{BB962C8B-B14F-4D97-AF65-F5344CB8AC3E}">
        <p14:creationId xmlns:p14="http://schemas.microsoft.com/office/powerpoint/2010/main" val="11550388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DFFCF2-4ED1-41A9-8C5C-0B5359BCDDAD}" type="slidenum">
              <a:rPr lang="en-US"/>
              <a:pPr/>
              <a:t>96</a:t>
            </a:fld>
            <a:endParaRPr lang="en-US"/>
          </a:p>
        </p:txBody>
      </p:sp>
      <p:sp>
        <p:nvSpPr>
          <p:cNvPr id="395266" name="Rectangle 2"/>
          <p:cNvSpPr>
            <a:spLocks noGrp="1" noRot="1" noChangeAspect="1" noChangeArrowheads="1" noTextEdit="1"/>
          </p:cNvSpPr>
          <p:nvPr>
            <p:ph type="sldImg"/>
          </p:nvPr>
        </p:nvSpPr>
        <p:spPr>
          <a:ln/>
        </p:spPr>
      </p:sp>
      <p:sp>
        <p:nvSpPr>
          <p:cNvPr id="395267" name="Rectangle 3"/>
          <p:cNvSpPr>
            <a:spLocks noGrp="1" noChangeArrowheads="1"/>
          </p:cNvSpPr>
          <p:nvPr>
            <p:ph type="body" idx="1"/>
          </p:nvPr>
        </p:nvSpPr>
        <p:spPr/>
        <p:txBody>
          <a:bodyPr/>
          <a:lstStyle/>
          <a:p>
            <a:r>
              <a:rPr lang="en-US" dirty="0"/>
              <a:t>Based</a:t>
            </a:r>
            <a:r>
              <a:rPr lang="en-US" baseline="0" dirty="0"/>
              <a:t> on correlational approach; primarily a descriptive approach</a:t>
            </a:r>
          </a:p>
          <a:p>
            <a:endParaRPr lang="en-US" dirty="0"/>
          </a:p>
          <a:p>
            <a:r>
              <a:rPr lang="en-US" dirty="0"/>
              <a:t>Used to map the range of different abilities but doesn’t inform understanding of intellectual processes</a:t>
            </a:r>
            <a:r>
              <a:rPr lang="en-US" baseline="0" dirty="0"/>
              <a:t> involved</a:t>
            </a:r>
            <a:endParaRPr lang="en-US" dirty="0"/>
          </a:p>
          <a:p>
            <a:r>
              <a:rPr lang="en-US" dirty="0"/>
              <a:t>Focus</a:t>
            </a:r>
            <a:r>
              <a:rPr lang="en-US" baseline="0" dirty="0"/>
              <a:t> on adaptation to environment is same as Piaget idea</a:t>
            </a:r>
          </a:p>
          <a:p>
            <a:endParaRPr lang="en-US" baseline="0" dirty="0"/>
          </a:p>
          <a:p>
            <a:r>
              <a:rPr lang="en-US" baseline="0" dirty="0"/>
              <a:t>(see </a:t>
            </a:r>
            <a:r>
              <a:rPr lang="en-US" baseline="0" dirty="0" err="1"/>
              <a:t>Tomasello</a:t>
            </a:r>
            <a:r>
              <a:rPr lang="en-US" baseline="0" dirty="0"/>
              <a:t> reading human vs. chimp)</a:t>
            </a:r>
            <a:endParaRPr lang="en-US" dirty="0"/>
          </a:p>
          <a:p>
            <a:endParaRPr lang="en-US" dirty="0"/>
          </a:p>
          <a:p>
            <a:r>
              <a:rPr lang="en-US" dirty="0"/>
              <a:t>Fluid intelligence = skill in reasoning in novel ways (e.g., Raven’s progressive matrices)</a:t>
            </a:r>
          </a:p>
          <a:p>
            <a:r>
              <a:rPr lang="en-US" dirty="0"/>
              <a:t>Crystallized = a broad mental ability that develops through the investment of “g” into learning through education and experience (specific learned behaviors)</a:t>
            </a:r>
          </a:p>
          <a:p>
            <a:endParaRPr lang="en-US" dirty="0"/>
          </a:p>
          <a:p>
            <a:r>
              <a:rPr lang="en-US" dirty="0"/>
              <a:t>Intelligence fixed somewhere between 5 &amp; 10 years of age</a:t>
            </a:r>
          </a:p>
        </p:txBody>
      </p:sp>
    </p:spTree>
    <p:extLst>
      <p:ext uri="{BB962C8B-B14F-4D97-AF65-F5344CB8AC3E}">
        <p14:creationId xmlns:p14="http://schemas.microsoft.com/office/powerpoint/2010/main" val="30033966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280FF8-8D87-4771-B0AA-05F89684A589}" type="slidenum">
              <a:rPr lang="en-US"/>
              <a:pPr/>
              <a:t>97</a:t>
            </a:fld>
            <a:endParaRPr lang="en-US"/>
          </a:p>
        </p:txBody>
      </p:sp>
      <p:sp>
        <p:nvSpPr>
          <p:cNvPr id="397314"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r>
              <a:rPr lang="en-US" dirty="0"/>
              <a:t>Example from temperament and social problem solving task</a:t>
            </a:r>
          </a:p>
          <a:p>
            <a:endParaRPr lang="en-US" dirty="0"/>
          </a:p>
          <a:p>
            <a:r>
              <a:rPr lang="en-US" dirty="0"/>
              <a:t>Psychometric approach too narrow to</a:t>
            </a:r>
            <a:r>
              <a:rPr lang="en-US" baseline="0" dirty="0"/>
              <a:t> account for variation in real-world performance; many cases of disconnect between IQ and adaptive functioning</a:t>
            </a:r>
            <a:endParaRPr lang="en-US" dirty="0"/>
          </a:p>
        </p:txBody>
      </p:sp>
    </p:spTree>
    <p:extLst>
      <p:ext uri="{BB962C8B-B14F-4D97-AF65-F5344CB8AC3E}">
        <p14:creationId xmlns:p14="http://schemas.microsoft.com/office/powerpoint/2010/main" val="36282299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146BD-4A2E-4B8D-8DA3-BBBF5CF5F808}" type="slidenum">
              <a:rPr lang="en-US"/>
              <a:pPr/>
              <a:t>98</a:t>
            </a:fld>
            <a:endParaRPr lang="en-US"/>
          </a:p>
        </p:txBody>
      </p:sp>
      <p:sp>
        <p:nvSpPr>
          <p:cNvPr id="399362"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p:txBody>
          <a:bodyPr/>
          <a:lstStyle/>
          <a:p>
            <a:r>
              <a:rPr lang="en-US" dirty="0"/>
              <a:t>Belief that traditional intelligence tests focusing exclusively on analytical abilities don’t capture this complexity</a:t>
            </a:r>
          </a:p>
          <a:p>
            <a:endParaRPr lang="en-US" dirty="0"/>
          </a:p>
          <a:p>
            <a:r>
              <a:rPr lang="en-US" dirty="0"/>
              <a:t>Idea</a:t>
            </a:r>
            <a:r>
              <a:rPr lang="en-US" baseline="0" dirty="0"/>
              <a:t> that intelligence can be developed</a:t>
            </a:r>
          </a:p>
          <a:p>
            <a:endParaRPr lang="en-US" baseline="0" dirty="0"/>
          </a:p>
          <a:p>
            <a:r>
              <a:rPr lang="en-US" baseline="0" dirty="0"/>
              <a:t>Success requires balance of all 3</a:t>
            </a:r>
            <a:endParaRPr lang="en-US" dirty="0"/>
          </a:p>
        </p:txBody>
      </p:sp>
    </p:spTree>
    <p:extLst>
      <p:ext uri="{BB962C8B-B14F-4D97-AF65-F5344CB8AC3E}">
        <p14:creationId xmlns:p14="http://schemas.microsoft.com/office/powerpoint/2010/main" val="168683428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B55563-833F-4B18-B478-AE5782F1E116}" type="slidenum">
              <a:rPr lang="en-US"/>
              <a:pPr/>
              <a:t>99</a:t>
            </a:fld>
            <a:endParaRPr lang="en-US"/>
          </a:p>
        </p:txBody>
      </p:sp>
      <p:sp>
        <p:nvSpPr>
          <p:cNvPr id="405506" name="Rectangle 2"/>
          <p:cNvSpPr>
            <a:spLocks noGrp="1" noRot="1" noChangeAspect="1" noChangeArrowheads="1" noTextEdit="1"/>
          </p:cNvSpPr>
          <p:nvPr>
            <p:ph type="sldImg"/>
          </p:nvPr>
        </p:nvSpPr>
        <p:spPr>
          <a:ln/>
        </p:spPr>
      </p:sp>
      <p:sp>
        <p:nvSpPr>
          <p:cNvPr id="405507" name="Rectangle 3"/>
          <p:cNvSpPr>
            <a:spLocks noGrp="1" noChangeArrowheads="1"/>
          </p:cNvSpPr>
          <p:nvPr>
            <p:ph type="body" idx="1"/>
          </p:nvPr>
        </p:nvSpPr>
        <p:spPr/>
        <p:txBody>
          <a:bodyPr/>
          <a:lstStyle/>
          <a:p>
            <a:r>
              <a:rPr lang="en-US"/>
              <a:t>Against the idea of “g”</a:t>
            </a:r>
          </a:p>
          <a:p>
            <a:r>
              <a:rPr lang="en-US"/>
              <a:t>Profile of skills facilitates educational and career decisions</a:t>
            </a:r>
          </a:p>
        </p:txBody>
      </p:sp>
    </p:spTree>
    <p:extLst>
      <p:ext uri="{BB962C8B-B14F-4D97-AF65-F5344CB8AC3E}">
        <p14:creationId xmlns:p14="http://schemas.microsoft.com/office/powerpoint/2010/main" val="1911552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EC76CC47-FFB0-43D0-ADD2-229F16C7F135}" type="slidenum">
              <a:rPr lang="en-US"/>
              <a:pPr/>
              <a:t>‹#›</a:t>
            </a:fld>
            <a:endParaRPr lang="en-US"/>
          </a:p>
        </p:txBody>
      </p:sp>
    </p:spTree>
    <p:extLst>
      <p:ext uri="{BB962C8B-B14F-4D97-AF65-F5344CB8AC3E}">
        <p14:creationId xmlns:p14="http://schemas.microsoft.com/office/powerpoint/2010/main" val="928563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7DEBAFEE-D7A4-4540-AB45-F9217AAC9E67}" type="slidenum">
              <a:rPr lang="en-US"/>
              <a:pPr/>
              <a:t>‹#›</a:t>
            </a:fld>
            <a:endParaRPr lang="en-US"/>
          </a:p>
        </p:txBody>
      </p:sp>
    </p:spTree>
    <p:extLst>
      <p:ext uri="{BB962C8B-B14F-4D97-AF65-F5344CB8AC3E}">
        <p14:creationId xmlns:p14="http://schemas.microsoft.com/office/powerpoint/2010/main" val="3175445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le Only - lef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7DD9237C-03C9-D843-906B-96D98C6B2D61}"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3020037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2415" y="2667000"/>
            <a:ext cx="314325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313" y="2895600"/>
            <a:ext cx="177165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456759" y="1676400"/>
            <a:ext cx="211455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999559" y="-2373"/>
            <a:ext cx="120015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ZA" sz="1350"/>
          </a:p>
        </p:txBody>
      </p:sp>
      <p:sp>
        <p:nvSpPr>
          <p:cNvPr id="15" name="Oval 14"/>
          <p:cNvSpPr/>
          <p:nvPr/>
        </p:nvSpPr>
        <p:spPr>
          <a:xfrm>
            <a:off x="6456759" y="5874054"/>
            <a:ext cx="74295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8"/>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p:cNvSpPr>
            <a:spLocks noGrp="1"/>
          </p:cNvSpPr>
          <p:nvPr userDrawn="1">
            <p:ph type="ctrTitle"/>
          </p:nvPr>
        </p:nvSpPr>
        <p:spPr>
          <a:xfrm>
            <a:off x="866216" y="2099733"/>
            <a:ext cx="6619244" cy="2677648"/>
          </a:xfrm>
        </p:spPr>
        <p:txBody>
          <a:bodyPr anchor="b"/>
          <a:lstStyle>
            <a:lvl1pPr>
              <a:defRPr sz="4050"/>
            </a:lvl1pPr>
          </a:lstStyle>
          <a:p>
            <a:r>
              <a:rPr lang="en-US"/>
              <a:t>Click to edit Master title style</a:t>
            </a:r>
            <a:endParaRPr lang="en-US" dirty="0"/>
          </a:p>
        </p:txBody>
      </p:sp>
      <p:sp>
        <p:nvSpPr>
          <p:cNvPr id="3" name="Subtitle 2"/>
          <p:cNvSpPr>
            <a:spLocks noGrp="1"/>
          </p:cNvSpPr>
          <p:nvPr userDrawn="1">
            <p:ph type="subTitle" idx="1"/>
          </p:nvPr>
        </p:nvSpPr>
        <p:spPr>
          <a:xfrm>
            <a:off x="866216" y="4777380"/>
            <a:ext cx="6619244" cy="861420"/>
          </a:xfrm>
        </p:spPr>
        <p:txBody>
          <a:bodyPr anchor="t"/>
          <a:lstStyle>
            <a:lvl1pPr marL="0" indent="0" algn="l">
              <a:buNone/>
              <a:defRPr cap="all">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userDrawn="1">
            <p:ph type="dt" sz="half" idx="10"/>
          </p:nvPr>
        </p:nvSpPr>
        <p:spPr>
          <a:xfrm rot="5400000">
            <a:off x="7443218" y="1830324"/>
            <a:ext cx="990599" cy="228599"/>
          </a:xfrm>
        </p:spPr>
        <p:txBody>
          <a:bodyPr anchor="t"/>
          <a:lstStyle>
            <a:lvl1pPr algn="l">
              <a:defRPr b="0" i="0">
                <a:solidFill>
                  <a:schemeClr val="bg1"/>
                </a:solidFill>
              </a:defRPr>
            </a:lvl1pPr>
          </a:lstStyle>
          <a:p>
            <a:fld id="{75D0B1B9-C7DF-F64A-B488-12B3D5090923}" type="datetime1">
              <a:rPr lang="en-US" smtClean="0"/>
              <a:t>2/13/2025</a:t>
            </a:fld>
            <a:endParaRPr lang="en-ZA"/>
          </a:p>
        </p:txBody>
      </p:sp>
      <p:sp>
        <p:nvSpPr>
          <p:cNvPr id="5" name="Footer Placeholder 4"/>
          <p:cNvSpPr>
            <a:spLocks noGrp="1"/>
          </p:cNvSpPr>
          <p:nvPr userDrawn="1">
            <p:ph type="ftr" sz="quarter" idx="11"/>
          </p:nvPr>
        </p:nvSpPr>
        <p:spPr>
          <a:xfrm rot="5400000">
            <a:off x="6237220" y="3264921"/>
            <a:ext cx="3859795" cy="228601"/>
          </a:xfrm>
        </p:spPr>
        <p:txBody>
          <a:bodyPr/>
          <a:lstStyle>
            <a:lvl1pPr>
              <a:defRPr b="0" i="0">
                <a:solidFill>
                  <a:schemeClr val="bg1"/>
                </a:solidFill>
              </a:defRPr>
            </a:lvl1pPr>
          </a:lstStyle>
          <a:p>
            <a:endParaRPr lang="en-ZA"/>
          </a:p>
        </p:txBody>
      </p:sp>
      <p:sp>
        <p:nvSpPr>
          <p:cNvPr id="10" name="Rectangle 9"/>
          <p:cNvSpPr/>
          <p:nvPr userDrawn="1"/>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userDrawn="1">
            <p:ph type="sldNum" sz="quarter" idx="12"/>
          </p:nvPr>
        </p:nvSpPr>
        <p:spPr>
          <a:xfrm>
            <a:off x="7763257" y="292609"/>
            <a:ext cx="628649" cy="767687"/>
          </a:xfrm>
        </p:spPr>
        <p:txBody>
          <a:bodyPr/>
          <a:lstStyle>
            <a:lvl1pPr>
              <a:defRPr sz="2100" b="0" i="0">
                <a:latin typeface="+mj-lt"/>
              </a:defRPr>
            </a:lvl1pPr>
          </a:lstStyle>
          <a:p>
            <a:fld id="{9FF96B15-8338-45D5-A943-561235072D66}" type="slidenum">
              <a:rPr lang="en-ZA" smtClean="0"/>
              <a:t>‹#›</a:t>
            </a:fld>
            <a:endParaRPr lang="en-ZA"/>
          </a:p>
        </p:txBody>
      </p:sp>
    </p:spTree>
    <p:extLst>
      <p:ext uri="{BB962C8B-B14F-4D97-AF65-F5344CB8AC3E}">
        <p14:creationId xmlns:p14="http://schemas.microsoft.com/office/powerpoint/2010/main" val="4059486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D41EE2-1449-2741-9D08-61623EFC2A0E}"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1208937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2"/>
            <a:ext cx="9144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8" y="2677645"/>
            <a:ext cx="3263267" cy="2283824"/>
          </a:xfrm>
        </p:spPr>
        <p:txBody>
          <a:bodyPr anchor="ctr"/>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171669" y="2677645"/>
            <a:ext cx="2816534" cy="2283823"/>
          </a:xfrm>
        </p:spPr>
        <p:txBody>
          <a:bodyPr anchor="ctr"/>
          <a:lstStyle>
            <a:lvl1pPr marL="0" indent="0" algn="l">
              <a:buNone/>
              <a:defRPr sz="1500" cap="all">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AF7560-49B8-714F-A7F1-D946D3E64C23}"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691923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Only - lef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7DD9237C-03C9-D843-906B-96D98C6B2D61}"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3826232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ullets as Icons 5X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B480622-FB8F-493B-9965-971B07D752E2}"/>
              </a:ext>
            </a:extLst>
          </p:cNvPr>
          <p:cNvSpPr>
            <a:spLocks noGrp="1"/>
          </p:cNvSpPr>
          <p:nvPr>
            <p:ph type="body" sz="quarter" idx="13" hasCustomPrompt="1"/>
          </p:nvPr>
        </p:nvSpPr>
        <p:spPr>
          <a:xfrm>
            <a:off x="5094685" y="1748812"/>
            <a:ext cx="2889000" cy="720000"/>
          </a:xfrm>
          <a:prstGeom prst="roundRect">
            <a:avLst/>
          </a:prstGeom>
          <a:solidFill>
            <a:schemeClr val="bg1">
              <a:lumMod val="95000"/>
            </a:schemeClr>
          </a:solidFill>
          <a:ln w="31750">
            <a:solidFill>
              <a:schemeClr val="accent1"/>
            </a:solidFill>
          </a:ln>
        </p:spPr>
        <p:txBody>
          <a:bodyPr anchor="ctr">
            <a:normAutofit/>
          </a:bodyPr>
          <a:lstStyle>
            <a:lvl1pPr marL="0" indent="0">
              <a:buNone/>
              <a:defRPr sz="1575">
                <a:solidFill>
                  <a:schemeClr val="tx1"/>
                </a:solidFill>
              </a:defRPr>
            </a:lvl1pPr>
          </a:lstStyle>
          <a:p>
            <a:pPr lvl="0"/>
            <a:r>
              <a:rPr lang="en-US" dirty="0"/>
              <a:t>Text Item</a:t>
            </a:r>
            <a:endParaRPr lang="en-ZA" dirty="0"/>
          </a:p>
        </p:txBody>
      </p:sp>
      <p:sp>
        <p:nvSpPr>
          <p:cNvPr id="16" name="Text Placeholder 9">
            <a:extLst>
              <a:ext uri="{FF2B5EF4-FFF2-40B4-BE49-F238E27FC236}">
                <a16:creationId xmlns:a16="http://schemas.microsoft.com/office/drawing/2014/main" id="{2C5BC223-8B87-4685-A901-71B07847E41C}"/>
              </a:ext>
            </a:extLst>
          </p:cNvPr>
          <p:cNvSpPr>
            <a:spLocks noGrp="1"/>
          </p:cNvSpPr>
          <p:nvPr>
            <p:ph type="body" sz="quarter" idx="14" hasCustomPrompt="1"/>
          </p:nvPr>
        </p:nvSpPr>
        <p:spPr>
          <a:xfrm>
            <a:off x="5094685" y="2561156"/>
            <a:ext cx="2889000" cy="720000"/>
          </a:xfrm>
          <a:prstGeom prst="roundRect">
            <a:avLst/>
          </a:prstGeom>
          <a:solidFill>
            <a:schemeClr val="bg1">
              <a:lumMod val="95000"/>
            </a:schemeClr>
          </a:solidFill>
          <a:ln w="31750">
            <a:solidFill>
              <a:schemeClr val="accent2"/>
            </a:solidFill>
          </a:ln>
        </p:spPr>
        <p:txBody>
          <a:bodyPr anchor="ctr">
            <a:normAutofit/>
          </a:bodyPr>
          <a:lstStyle>
            <a:lvl1pPr marL="0" indent="0">
              <a:buNone/>
              <a:defRPr sz="1575">
                <a:solidFill>
                  <a:schemeClr val="tx1"/>
                </a:solidFill>
              </a:defRPr>
            </a:lvl1pPr>
          </a:lstStyle>
          <a:p>
            <a:pPr lvl="0"/>
            <a:r>
              <a:rPr lang="en-US" dirty="0"/>
              <a:t>Text Item</a:t>
            </a:r>
            <a:endParaRPr lang="en-ZA" dirty="0"/>
          </a:p>
        </p:txBody>
      </p:sp>
      <p:sp>
        <p:nvSpPr>
          <p:cNvPr id="17" name="Text Placeholder 9">
            <a:extLst>
              <a:ext uri="{FF2B5EF4-FFF2-40B4-BE49-F238E27FC236}">
                <a16:creationId xmlns:a16="http://schemas.microsoft.com/office/drawing/2014/main" id="{1AE3DDF2-FC22-4381-9763-408FEF9648BD}"/>
              </a:ext>
            </a:extLst>
          </p:cNvPr>
          <p:cNvSpPr>
            <a:spLocks noGrp="1"/>
          </p:cNvSpPr>
          <p:nvPr>
            <p:ph type="body" sz="quarter" idx="15" hasCustomPrompt="1"/>
          </p:nvPr>
        </p:nvSpPr>
        <p:spPr>
          <a:xfrm>
            <a:off x="5094685" y="3373501"/>
            <a:ext cx="2889000" cy="720000"/>
          </a:xfrm>
          <a:prstGeom prst="roundRect">
            <a:avLst/>
          </a:prstGeom>
          <a:solidFill>
            <a:schemeClr val="bg1">
              <a:lumMod val="95000"/>
            </a:schemeClr>
          </a:solidFill>
          <a:ln w="31750">
            <a:solidFill>
              <a:schemeClr val="accent3"/>
            </a:solidFill>
          </a:ln>
        </p:spPr>
        <p:txBody>
          <a:bodyPr anchor="ctr">
            <a:normAutofit/>
          </a:bodyPr>
          <a:lstStyle>
            <a:lvl1pPr marL="0" indent="0">
              <a:buNone/>
              <a:defRPr sz="1575">
                <a:solidFill>
                  <a:schemeClr val="tx1"/>
                </a:solidFill>
              </a:defRPr>
            </a:lvl1pPr>
          </a:lstStyle>
          <a:p>
            <a:pPr lvl="0"/>
            <a:r>
              <a:rPr lang="en-US" dirty="0"/>
              <a:t>Text Item</a:t>
            </a:r>
            <a:endParaRPr lang="en-ZA" dirty="0"/>
          </a:p>
        </p:txBody>
      </p:sp>
      <p:sp>
        <p:nvSpPr>
          <p:cNvPr id="18" name="Text Placeholder 9">
            <a:extLst>
              <a:ext uri="{FF2B5EF4-FFF2-40B4-BE49-F238E27FC236}">
                <a16:creationId xmlns:a16="http://schemas.microsoft.com/office/drawing/2014/main" id="{6170A2BF-28BF-4B27-B92D-B1423601B767}"/>
              </a:ext>
            </a:extLst>
          </p:cNvPr>
          <p:cNvSpPr>
            <a:spLocks noGrp="1"/>
          </p:cNvSpPr>
          <p:nvPr>
            <p:ph type="body" sz="quarter" idx="16" hasCustomPrompt="1"/>
          </p:nvPr>
        </p:nvSpPr>
        <p:spPr>
          <a:xfrm>
            <a:off x="5094685" y="4185846"/>
            <a:ext cx="2889000" cy="720000"/>
          </a:xfrm>
          <a:prstGeom prst="roundRect">
            <a:avLst/>
          </a:prstGeom>
          <a:solidFill>
            <a:schemeClr val="bg1">
              <a:lumMod val="95000"/>
            </a:schemeClr>
          </a:solidFill>
          <a:ln w="31750">
            <a:solidFill>
              <a:schemeClr val="accent4"/>
            </a:solidFill>
          </a:ln>
        </p:spPr>
        <p:txBody>
          <a:bodyPr anchor="ctr">
            <a:normAutofit/>
          </a:bodyPr>
          <a:lstStyle>
            <a:lvl1pPr marL="0" indent="0">
              <a:buNone/>
              <a:defRPr sz="1575">
                <a:solidFill>
                  <a:schemeClr val="tx1"/>
                </a:solidFill>
              </a:defRPr>
            </a:lvl1pPr>
          </a:lstStyle>
          <a:p>
            <a:pPr lvl="0"/>
            <a:r>
              <a:rPr lang="en-US" dirty="0"/>
              <a:t>Text Item</a:t>
            </a:r>
            <a:endParaRPr lang="en-ZA" dirty="0"/>
          </a:p>
        </p:txBody>
      </p:sp>
      <p:sp>
        <p:nvSpPr>
          <p:cNvPr id="19" name="Text Placeholder 9">
            <a:extLst>
              <a:ext uri="{FF2B5EF4-FFF2-40B4-BE49-F238E27FC236}">
                <a16:creationId xmlns:a16="http://schemas.microsoft.com/office/drawing/2014/main" id="{2DB1D08C-9D26-4EC5-B935-D6A265A2A672}"/>
              </a:ext>
            </a:extLst>
          </p:cNvPr>
          <p:cNvSpPr>
            <a:spLocks noGrp="1"/>
          </p:cNvSpPr>
          <p:nvPr>
            <p:ph type="body" sz="quarter" idx="17" hasCustomPrompt="1"/>
          </p:nvPr>
        </p:nvSpPr>
        <p:spPr>
          <a:xfrm>
            <a:off x="5094685" y="4998190"/>
            <a:ext cx="2889000" cy="720000"/>
          </a:xfrm>
          <a:prstGeom prst="roundRect">
            <a:avLst/>
          </a:prstGeom>
          <a:solidFill>
            <a:schemeClr val="bg1">
              <a:lumMod val="95000"/>
            </a:schemeClr>
          </a:solidFill>
          <a:ln w="31750">
            <a:solidFill>
              <a:schemeClr val="accent6"/>
            </a:solidFill>
          </a:ln>
        </p:spPr>
        <p:txBody>
          <a:bodyPr anchor="ctr">
            <a:normAutofit/>
          </a:bodyPr>
          <a:lstStyle>
            <a:lvl1pPr marL="0" indent="0">
              <a:buNone/>
              <a:defRPr sz="1575">
                <a:solidFill>
                  <a:schemeClr val="tx1"/>
                </a:solidFill>
              </a:defRPr>
            </a:lvl1pPr>
          </a:lstStyle>
          <a:p>
            <a:pPr lvl="0"/>
            <a:r>
              <a:rPr lang="en-US" dirty="0"/>
              <a:t>Text Item</a:t>
            </a:r>
            <a:endParaRPr lang="en-ZA" dirty="0"/>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397BD2BD-1F35-9841-A6BF-76BE540EE01F}"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
        <p:nvSpPr>
          <p:cNvPr id="14" name="Picture Placeholder 13">
            <a:extLst>
              <a:ext uri="{FF2B5EF4-FFF2-40B4-BE49-F238E27FC236}">
                <a16:creationId xmlns:a16="http://schemas.microsoft.com/office/drawing/2014/main" id="{9DDAF6ED-5E16-4D29-98B7-FB80DB3AAFEC}"/>
              </a:ext>
            </a:extLst>
          </p:cNvPr>
          <p:cNvSpPr>
            <a:spLocks noGrp="1"/>
          </p:cNvSpPr>
          <p:nvPr>
            <p:ph type="pic" sz="quarter" idx="18" hasCustomPrompt="1"/>
          </p:nvPr>
        </p:nvSpPr>
        <p:spPr>
          <a:xfrm>
            <a:off x="4402931" y="1840504"/>
            <a:ext cx="402462" cy="536616"/>
          </a:xfrm>
        </p:spPr>
        <p:txBody>
          <a:bodyPr lIns="0" tIns="0" rIns="0" bIns="0" anchor="ctr">
            <a:normAutofit/>
          </a:bodyPr>
          <a:lstStyle>
            <a:lvl1pPr marL="0" indent="0" algn="ctr">
              <a:buNone/>
              <a:defRPr sz="825" i="1"/>
            </a:lvl1pPr>
          </a:lstStyle>
          <a:p>
            <a:r>
              <a:rPr lang="en-ZA" dirty="0"/>
              <a:t>Icon</a:t>
            </a:r>
          </a:p>
        </p:txBody>
      </p:sp>
      <p:sp>
        <p:nvSpPr>
          <p:cNvPr id="21" name="Picture Placeholder 13">
            <a:extLst>
              <a:ext uri="{FF2B5EF4-FFF2-40B4-BE49-F238E27FC236}">
                <a16:creationId xmlns:a16="http://schemas.microsoft.com/office/drawing/2014/main" id="{8C305CB7-F303-430E-951A-7FC6F97062AA}"/>
              </a:ext>
            </a:extLst>
          </p:cNvPr>
          <p:cNvSpPr>
            <a:spLocks noGrp="1"/>
          </p:cNvSpPr>
          <p:nvPr>
            <p:ph type="pic" sz="quarter" idx="19" hasCustomPrompt="1"/>
          </p:nvPr>
        </p:nvSpPr>
        <p:spPr>
          <a:xfrm>
            <a:off x="4402931" y="2652849"/>
            <a:ext cx="402462" cy="536616"/>
          </a:xfrm>
        </p:spPr>
        <p:txBody>
          <a:bodyPr lIns="0" tIns="0" rIns="0" bIns="0" anchor="ctr">
            <a:normAutofit/>
          </a:bodyPr>
          <a:lstStyle>
            <a:lvl1pPr marL="0" indent="0" algn="ctr">
              <a:buNone/>
              <a:defRPr sz="825" i="1"/>
            </a:lvl1pPr>
          </a:lstStyle>
          <a:p>
            <a:r>
              <a:rPr lang="en-ZA" dirty="0"/>
              <a:t>Icon</a:t>
            </a:r>
          </a:p>
        </p:txBody>
      </p:sp>
      <p:sp>
        <p:nvSpPr>
          <p:cNvPr id="22" name="Picture Placeholder 13">
            <a:extLst>
              <a:ext uri="{FF2B5EF4-FFF2-40B4-BE49-F238E27FC236}">
                <a16:creationId xmlns:a16="http://schemas.microsoft.com/office/drawing/2014/main" id="{84D427E5-ED69-4A46-A9B7-F4DC4466F320}"/>
              </a:ext>
            </a:extLst>
          </p:cNvPr>
          <p:cNvSpPr>
            <a:spLocks noGrp="1"/>
          </p:cNvSpPr>
          <p:nvPr>
            <p:ph type="pic" sz="quarter" idx="20" hasCustomPrompt="1"/>
          </p:nvPr>
        </p:nvSpPr>
        <p:spPr>
          <a:xfrm>
            <a:off x="4402931" y="3465194"/>
            <a:ext cx="402462" cy="536616"/>
          </a:xfrm>
        </p:spPr>
        <p:txBody>
          <a:bodyPr lIns="0" tIns="0" rIns="0" bIns="0" anchor="ctr">
            <a:normAutofit/>
          </a:bodyPr>
          <a:lstStyle>
            <a:lvl1pPr marL="0" indent="0" algn="ctr">
              <a:buNone/>
              <a:defRPr sz="825" i="1"/>
            </a:lvl1pPr>
          </a:lstStyle>
          <a:p>
            <a:r>
              <a:rPr lang="en-ZA" dirty="0"/>
              <a:t>Icon</a:t>
            </a:r>
          </a:p>
        </p:txBody>
      </p:sp>
      <p:sp>
        <p:nvSpPr>
          <p:cNvPr id="24" name="Picture Placeholder 13">
            <a:extLst>
              <a:ext uri="{FF2B5EF4-FFF2-40B4-BE49-F238E27FC236}">
                <a16:creationId xmlns:a16="http://schemas.microsoft.com/office/drawing/2014/main" id="{3DDA902F-61D6-4F1C-86C6-D1F5584AE8B3}"/>
              </a:ext>
            </a:extLst>
          </p:cNvPr>
          <p:cNvSpPr>
            <a:spLocks noGrp="1"/>
          </p:cNvSpPr>
          <p:nvPr>
            <p:ph type="pic" sz="quarter" idx="21" hasCustomPrompt="1"/>
          </p:nvPr>
        </p:nvSpPr>
        <p:spPr>
          <a:xfrm>
            <a:off x="4402931" y="4277539"/>
            <a:ext cx="402462" cy="536616"/>
          </a:xfrm>
        </p:spPr>
        <p:txBody>
          <a:bodyPr lIns="0" tIns="0" rIns="0" bIns="0" anchor="ctr">
            <a:normAutofit/>
          </a:bodyPr>
          <a:lstStyle>
            <a:lvl1pPr marL="0" indent="0" algn="ctr">
              <a:buNone/>
              <a:defRPr sz="825" i="1"/>
            </a:lvl1pPr>
          </a:lstStyle>
          <a:p>
            <a:r>
              <a:rPr lang="en-ZA" dirty="0"/>
              <a:t>Icon</a:t>
            </a:r>
          </a:p>
        </p:txBody>
      </p:sp>
      <p:sp>
        <p:nvSpPr>
          <p:cNvPr id="26" name="Picture Placeholder 13">
            <a:extLst>
              <a:ext uri="{FF2B5EF4-FFF2-40B4-BE49-F238E27FC236}">
                <a16:creationId xmlns:a16="http://schemas.microsoft.com/office/drawing/2014/main" id="{D8B6871A-9C69-4437-A5AD-A0400BAF2C6D}"/>
              </a:ext>
            </a:extLst>
          </p:cNvPr>
          <p:cNvSpPr>
            <a:spLocks noGrp="1"/>
          </p:cNvSpPr>
          <p:nvPr>
            <p:ph type="pic" sz="quarter" idx="23" hasCustomPrompt="1"/>
          </p:nvPr>
        </p:nvSpPr>
        <p:spPr>
          <a:xfrm>
            <a:off x="4402931" y="5089882"/>
            <a:ext cx="402462" cy="536616"/>
          </a:xfrm>
        </p:spPr>
        <p:txBody>
          <a:bodyPr lIns="0" tIns="0" rIns="0" bIns="0" anchor="ctr">
            <a:normAutofit/>
          </a:bodyPr>
          <a:lstStyle>
            <a:lvl1pPr marL="0" indent="0" algn="ctr">
              <a:buNone/>
              <a:defRPr sz="825" i="1"/>
            </a:lvl1pPr>
          </a:lstStyle>
          <a:p>
            <a:r>
              <a:rPr lang="en-ZA" dirty="0"/>
              <a:t>Icon</a:t>
            </a:r>
          </a:p>
        </p:txBody>
      </p:sp>
    </p:spTree>
    <p:extLst>
      <p:ext uri="{BB962C8B-B14F-4D97-AF65-F5344CB8AC3E}">
        <p14:creationId xmlns:p14="http://schemas.microsoft.com/office/powerpoint/2010/main" val="1211708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Light">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B8ACAEC3-8D8C-3848-8630-7A0DFF3F6116}"/>
              </a:ext>
            </a:extLst>
          </p:cNvPr>
          <p:cNvSpPr>
            <a:spLocks noChangeAspect="1"/>
          </p:cNvSpPr>
          <p:nvPr userDrawn="1"/>
        </p:nvSpPr>
        <p:spPr>
          <a:xfrm>
            <a:off x="6524357" y="3702940"/>
            <a:ext cx="946404"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Picture Placeholder 9">
            <a:extLst>
              <a:ext uri="{FF2B5EF4-FFF2-40B4-BE49-F238E27FC236}">
                <a16:creationId xmlns:a16="http://schemas.microsoft.com/office/drawing/2014/main" id="{CC12BEA0-F502-0646-A370-7ECF194608D0}"/>
              </a:ext>
            </a:extLst>
          </p:cNvPr>
          <p:cNvSpPr>
            <a:spLocks noGrp="1"/>
          </p:cNvSpPr>
          <p:nvPr>
            <p:ph type="pic" sz="quarter" idx="24" hasCustomPrompt="1"/>
          </p:nvPr>
        </p:nvSpPr>
        <p:spPr>
          <a:xfrm>
            <a:off x="6648827" y="3869836"/>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9" name="Oval 28">
            <a:extLst>
              <a:ext uri="{FF2B5EF4-FFF2-40B4-BE49-F238E27FC236}">
                <a16:creationId xmlns:a16="http://schemas.microsoft.com/office/drawing/2014/main" id="{D58C6160-632A-B540-A7E5-81F40CEC1FE7}"/>
              </a:ext>
            </a:extLst>
          </p:cNvPr>
          <p:cNvSpPr>
            <a:spLocks noChangeAspect="1"/>
          </p:cNvSpPr>
          <p:nvPr userDrawn="1"/>
        </p:nvSpPr>
        <p:spPr>
          <a:xfrm>
            <a:off x="4715435" y="3706777"/>
            <a:ext cx="946404"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Picture Placeholder 9">
            <a:extLst>
              <a:ext uri="{FF2B5EF4-FFF2-40B4-BE49-F238E27FC236}">
                <a16:creationId xmlns:a16="http://schemas.microsoft.com/office/drawing/2014/main" id="{EB2FEBB6-C1E0-0D47-8CCC-05EE2F756590}"/>
              </a:ext>
            </a:extLst>
          </p:cNvPr>
          <p:cNvSpPr>
            <a:spLocks noGrp="1"/>
          </p:cNvSpPr>
          <p:nvPr>
            <p:ph type="pic" sz="quarter" idx="23" hasCustomPrompt="1"/>
          </p:nvPr>
        </p:nvSpPr>
        <p:spPr>
          <a:xfrm>
            <a:off x="4839203" y="3873673"/>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2" name="Oval 21">
            <a:extLst>
              <a:ext uri="{FF2B5EF4-FFF2-40B4-BE49-F238E27FC236}">
                <a16:creationId xmlns:a16="http://schemas.microsoft.com/office/drawing/2014/main" id="{7215E544-9553-AC42-B5C3-F7AE9AD6D815}"/>
              </a:ext>
            </a:extLst>
          </p:cNvPr>
          <p:cNvSpPr>
            <a:spLocks noChangeAspect="1"/>
          </p:cNvSpPr>
          <p:nvPr userDrawn="1"/>
        </p:nvSpPr>
        <p:spPr>
          <a:xfrm>
            <a:off x="6524357" y="799317"/>
            <a:ext cx="946404"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Oval 2">
            <a:extLst>
              <a:ext uri="{FF2B5EF4-FFF2-40B4-BE49-F238E27FC236}">
                <a16:creationId xmlns:a16="http://schemas.microsoft.com/office/drawing/2014/main" id="{F76E934A-C634-DF4D-992A-6E01917693AD}"/>
              </a:ext>
            </a:extLst>
          </p:cNvPr>
          <p:cNvSpPr>
            <a:spLocks noChangeAspect="1"/>
          </p:cNvSpPr>
          <p:nvPr userDrawn="1"/>
        </p:nvSpPr>
        <p:spPr>
          <a:xfrm>
            <a:off x="4716839" y="799317"/>
            <a:ext cx="946404"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E94F40A-5592-5744-BFD7-61B04D70BFE7}"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4317206" y="235108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6125426" y="235108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4317206" y="525854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6125426" y="525854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20" name="Picture Placeholder 9">
            <a:extLst>
              <a:ext uri="{FF2B5EF4-FFF2-40B4-BE49-F238E27FC236}">
                <a16:creationId xmlns:a16="http://schemas.microsoft.com/office/drawing/2014/main" id="{8E97E18E-0E31-B542-9578-D6E4DCD84680}"/>
              </a:ext>
            </a:extLst>
          </p:cNvPr>
          <p:cNvSpPr>
            <a:spLocks noGrp="1"/>
          </p:cNvSpPr>
          <p:nvPr>
            <p:ph type="pic" sz="quarter" idx="21" hasCustomPrompt="1"/>
          </p:nvPr>
        </p:nvSpPr>
        <p:spPr>
          <a:xfrm>
            <a:off x="4840607" y="966213"/>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4" name="Picture Placeholder 9">
            <a:extLst>
              <a:ext uri="{FF2B5EF4-FFF2-40B4-BE49-F238E27FC236}">
                <a16:creationId xmlns:a16="http://schemas.microsoft.com/office/drawing/2014/main" id="{7602DDF7-46BD-6045-BDB0-45F47B0B6A9C}"/>
              </a:ext>
            </a:extLst>
          </p:cNvPr>
          <p:cNvSpPr>
            <a:spLocks noGrp="1"/>
          </p:cNvSpPr>
          <p:nvPr>
            <p:ph type="pic" sz="quarter" idx="22" hasCustomPrompt="1"/>
          </p:nvPr>
        </p:nvSpPr>
        <p:spPr>
          <a:xfrm>
            <a:off x="6648827" y="965277"/>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Tree>
    <p:extLst>
      <p:ext uri="{BB962C8B-B14F-4D97-AF65-F5344CB8AC3E}">
        <p14:creationId xmlns:p14="http://schemas.microsoft.com/office/powerpoint/2010/main" val="300338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86F73ED6-3B3B-5A45-912C-FCFD7D53593C}"/>
              </a:ext>
            </a:extLst>
          </p:cNvPr>
          <p:cNvSpPr>
            <a:spLocks noChangeAspect="1"/>
          </p:cNvSpPr>
          <p:nvPr userDrawn="1"/>
        </p:nvSpPr>
        <p:spPr>
          <a:xfrm>
            <a:off x="6524357" y="3702940"/>
            <a:ext cx="946404" cy="126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Picture Placeholder 9">
            <a:extLst>
              <a:ext uri="{FF2B5EF4-FFF2-40B4-BE49-F238E27FC236}">
                <a16:creationId xmlns:a16="http://schemas.microsoft.com/office/drawing/2014/main" id="{B5971407-B12A-EE45-895D-769807DFC767}"/>
              </a:ext>
            </a:extLst>
          </p:cNvPr>
          <p:cNvSpPr>
            <a:spLocks noGrp="1"/>
          </p:cNvSpPr>
          <p:nvPr>
            <p:ph type="pic" sz="quarter" idx="24" hasCustomPrompt="1"/>
          </p:nvPr>
        </p:nvSpPr>
        <p:spPr>
          <a:xfrm>
            <a:off x="6648827" y="3869836"/>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2" name="Oval 21">
            <a:extLst>
              <a:ext uri="{FF2B5EF4-FFF2-40B4-BE49-F238E27FC236}">
                <a16:creationId xmlns:a16="http://schemas.microsoft.com/office/drawing/2014/main" id="{36215321-76D7-AD41-B779-DE347C617DB3}"/>
              </a:ext>
            </a:extLst>
          </p:cNvPr>
          <p:cNvSpPr>
            <a:spLocks noChangeAspect="1"/>
          </p:cNvSpPr>
          <p:nvPr userDrawn="1"/>
        </p:nvSpPr>
        <p:spPr>
          <a:xfrm>
            <a:off x="4716137" y="3706777"/>
            <a:ext cx="946404" cy="12618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Picture Placeholder 9">
            <a:extLst>
              <a:ext uri="{FF2B5EF4-FFF2-40B4-BE49-F238E27FC236}">
                <a16:creationId xmlns:a16="http://schemas.microsoft.com/office/drawing/2014/main" id="{E61684B2-1403-BD44-80B1-6A5C0D0A3C67}"/>
              </a:ext>
            </a:extLst>
          </p:cNvPr>
          <p:cNvSpPr>
            <a:spLocks noGrp="1"/>
          </p:cNvSpPr>
          <p:nvPr>
            <p:ph type="pic" sz="quarter" idx="23" hasCustomPrompt="1"/>
          </p:nvPr>
        </p:nvSpPr>
        <p:spPr>
          <a:xfrm>
            <a:off x="4840607" y="3873673"/>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6524357" y="799317"/>
            <a:ext cx="946404"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4716137" y="799317"/>
            <a:ext cx="946404"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4840607" y="966213"/>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6648827" y="965277"/>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A177F711-7020-994E-A797-D04033A0CF12}"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4317206" y="235108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6125426" y="235108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4317206" y="5258548"/>
            <a:ext cx="1744266" cy="774700"/>
          </a:xfrm>
        </p:spPr>
        <p:txBody>
          <a:bodyPr>
            <a:normAutofit/>
          </a:bodyPr>
          <a:lstStyle>
            <a:lvl1pPr marL="0" indent="0" algn="ctr">
              <a:buNone/>
              <a:defRPr sz="900"/>
            </a:lvl1pPr>
          </a:lstStyle>
          <a:p>
            <a:pPr lvl="0"/>
            <a:r>
              <a:rPr lang="en-US" dirty="0"/>
              <a:t>Edit bullet description</a:t>
            </a:r>
            <a:endParaRPr lang="en-ZA" dirty="0"/>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6125426" y="5258548"/>
            <a:ext cx="1744266" cy="774700"/>
          </a:xfrm>
        </p:spPr>
        <p:txBody>
          <a:bodyPr>
            <a:normAutofit/>
          </a:bodyPr>
          <a:lstStyle>
            <a:lvl1pPr marL="0" indent="0" algn="ctr">
              <a:buNone/>
              <a:defRPr sz="900"/>
            </a:lvl1pPr>
          </a:lstStyle>
          <a:p>
            <a:pPr lvl="0"/>
            <a:r>
              <a:rPr lang="en-US" dirty="0"/>
              <a:t>Edit bullet description</a:t>
            </a:r>
            <a:endParaRPr lang="en-ZA" dirty="0"/>
          </a:p>
        </p:txBody>
      </p:sp>
    </p:spTree>
    <p:extLst>
      <p:ext uri="{BB962C8B-B14F-4D97-AF65-F5344CB8AC3E}">
        <p14:creationId xmlns:p14="http://schemas.microsoft.com/office/powerpoint/2010/main" val="698161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 Icon Bullets Vertical">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6524357" y="2234226"/>
            <a:ext cx="946404"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4716137" y="2234226"/>
            <a:ext cx="946404"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4840607" y="2401122"/>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6648827" y="2400186"/>
            <a:ext cx="697464" cy="929952"/>
          </a:xfrm>
          <a:prstGeom prst="ellipse">
            <a:avLst/>
          </a:prstGeom>
          <a:noFill/>
          <a:effectLst/>
        </p:spPr>
        <p:txBody>
          <a:bodyPr anchor="ctr">
            <a:normAutofit/>
          </a:bodyPr>
          <a:lstStyle>
            <a:lvl1pPr marL="0" indent="0" algn="ctr">
              <a:buNone/>
              <a:defRPr sz="900" i="1"/>
            </a:lvl1pPr>
          </a:lstStyle>
          <a:p>
            <a:r>
              <a:rPr lang="en-ZA"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A177F711-7020-994E-A797-D04033A0CF12}"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4317206" y="3785997"/>
            <a:ext cx="1744266" cy="1503455"/>
          </a:xfrm>
        </p:spPr>
        <p:txBody>
          <a:bodyPr>
            <a:noAutofit/>
          </a:bodyPr>
          <a:lstStyle>
            <a:lvl1pPr marL="0" indent="0" algn="ctr">
              <a:buNone/>
              <a:defRPr sz="900"/>
            </a:lvl1pPr>
          </a:lstStyle>
          <a:p>
            <a:pPr lvl="0"/>
            <a:r>
              <a:rPr lang="en-US" dirty="0"/>
              <a:t>Edit bullet description</a:t>
            </a:r>
            <a:endParaRPr lang="en-ZA" dirty="0"/>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6125426" y="3785997"/>
            <a:ext cx="1744266" cy="1503455"/>
          </a:xfrm>
        </p:spPr>
        <p:txBody>
          <a:bodyPr>
            <a:noAutofit/>
          </a:bodyPr>
          <a:lstStyle>
            <a:lvl1pPr marL="0" indent="0" algn="ctr">
              <a:buNone/>
              <a:defRPr sz="900"/>
            </a:lvl1pPr>
          </a:lstStyle>
          <a:p>
            <a:pPr lvl="0"/>
            <a:r>
              <a:rPr lang="en-US" dirty="0"/>
              <a:t>Edit bullet description</a:t>
            </a:r>
            <a:endParaRPr lang="en-ZA" dirty="0"/>
          </a:p>
        </p:txBody>
      </p:sp>
    </p:spTree>
    <p:extLst>
      <p:ext uri="{BB962C8B-B14F-4D97-AF65-F5344CB8AC3E}">
        <p14:creationId xmlns:p14="http://schemas.microsoft.com/office/powerpoint/2010/main" val="34309960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 Icon Bullets Horizontal">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F625DE42-6A2A-D745-B1F8-2AF2793533BE}"/>
              </a:ext>
            </a:extLst>
          </p:cNvPr>
          <p:cNvSpPr>
            <a:spLocks noChangeAspect="1"/>
          </p:cNvSpPr>
          <p:nvPr userDrawn="1"/>
        </p:nvSpPr>
        <p:spPr>
          <a:xfrm>
            <a:off x="6303451" y="3981395"/>
            <a:ext cx="781811" cy="10424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3" name="Picture Placeholder 9">
            <a:extLst>
              <a:ext uri="{FF2B5EF4-FFF2-40B4-BE49-F238E27FC236}">
                <a16:creationId xmlns:a16="http://schemas.microsoft.com/office/drawing/2014/main" id="{A87D37E3-62A9-1F44-8520-EBED16BF1C0F}"/>
              </a:ext>
            </a:extLst>
          </p:cNvPr>
          <p:cNvSpPr>
            <a:spLocks noGrp="1"/>
          </p:cNvSpPr>
          <p:nvPr>
            <p:ph type="pic" sz="quarter" idx="24" hasCustomPrompt="1"/>
          </p:nvPr>
        </p:nvSpPr>
        <p:spPr>
          <a:xfrm>
            <a:off x="6401325" y="4123125"/>
            <a:ext cx="586063" cy="758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9" name="Oval 28">
            <a:extLst>
              <a:ext uri="{FF2B5EF4-FFF2-40B4-BE49-F238E27FC236}">
                <a16:creationId xmlns:a16="http://schemas.microsoft.com/office/drawing/2014/main" id="{75F8797D-AFBD-534A-AC82-DE2B7BAECE83}"/>
              </a:ext>
            </a:extLst>
          </p:cNvPr>
          <p:cNvSpPr>
            <a:spLocks noChangeAspect="1"/>
          </p:cNvSpPr>
          <p:nvPr userDrawn="1"/>
        </p:nvSpPr>
        <p:spPr>
          <a:xfrm>
            <a:off x="6303451" y="1932282"/>
            <a:ext cx="781811" cy="10424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0" name="Picture Placeholder 9">
            <a:extLst>
              <a:ext uri="{FF2B5EF4-FFF2-40B4-BE49-F238E27FC236}">
                <a16:creationId xmlns:a16="http://schemas.microsoft.com/office/drawing/2014/main" id="{EFE809D2-16A3-B143-BC10-FEC397E62C62}"/>
              </a:ext>
            </a:extLst>
          </p:cNvPr>
          <p:cNvSpPr>
            <a:spLocks noGrp="1"/>
          </p:cNvSpPr>
          <p:nvPr>
            <p:ph type="pic" sz="quarter" idx="23" hasCustomPrompt="1"/>
          </p:nvPr>
        </p:nvSpPr>
        <p:spPr>
          <a:xfrm>
            <a:off x="6401325" y="2074012"/>
            <a:ext cx="586063" cy="758952"/>
          </a:xfrm>
          <a:prstGeom prst="ellipse">
            <a:avLst/>
          </a:prstGeom>
          <a:noFill/>
          <a:effectLst/>
        </p:spPr>
        <p:txBody>
          <a:bodyPr anchor="ctr">
            <a:normAutofit/>
          </a:bodyPr>
          <a:lstStyle>
            <a:lvl1pPr marL="0" indent="0" algn="ctr">
              <a:buNone/>
              <a:defRPr sz="900" i="1"/>
            </a:lvl1pPr>
          </a:lstStyle>
          <a:p>
            <a:r>
              <a:rPr lang="en-ZA"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2227" y="0"/>
            <a:ext cx="9144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7" y="2287088"/>
            <a:ext cx="2579161" cy="2283824"/>
          </a:xfrm>
        </p:spPr>
        <p:txBody>
          <a:bodyPr anchor="ctr"/>
          <a:lstStyle>
            <a:lvl1pPr algn="l">
              <a:defRPr sz="1725"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8C369370-372E-0846-B090-5E6EF97A3B62}" type="datetime1">
              <a:rPr lang="en-US" smtClean="0"/>
              <a:t>2/13/2025</a:t>
            </a:fld>
            <a:endParaRPr lang="en-ZA"/>
          </a:p>
        </p:txBody>
      </p:sp>
      <p:sp>
        <p:nvSpPr>
          <p:cNvPr id="5" name="Footer Placeholder 4"/>
          <p:cNvSpPr>
            <a:spLocks noGrp="1"/>
          </p:cNvSpPr>
          <p:nvPr>
            <p:ph type="ftr" sz="quarter" idx="11"/>
          </p:nvPr>
        </p:nvSpPr>
        <p:spPr/>
        <p:txBody>
          <a:bodyPr/>
          <a:lstStyle/>
          <a:p>
            <a:endParaRPr lang="en-ZA"/>
          </a:p>
        </p:txBody>
      </p:sp>
      <p:sp>
        <p:nvSpPr>
          <p:cNvPr id="15" name="Rectangle 14"/>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ZA" smtClean="0"/>
              <a:t>‹#›</a:t>
            </a:fld>
            <a:endParaRPr lang="en-ZA"/>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4642252" y="1840992"/>
            <a:ext cx="1571285" cy="1225056"/>
          </a:xfrm>
        </p:spPr>
        <p:txBody>
          <a:bodyPr anchor="ctr">
            <a:noAutofit/>
          </a:bodyPr>
          <a:lstStyle>
            <a:lvl1pPr marL="0" indent="0" algn="l">
              <a:buNone/>
              <a:defRPr sz="900"/>
            </a:lvl1pPr>
          </a:lstStyle>
          <a:p>
            <a:pPr lvl="0"/>
            <a:r>
              <a:rPr lang="en-US" dirty="0"/>
              <a:t>Edit bullet description</a:t>
            </a:r>
            <a:endParaRPr lang="en-ZA" dirty="0"/>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7139650" y="1840992"/>
            <a:ext cx="1571285" cy="1225056"/>
          </a:xfrm>
        </p:spPr>
        <p:txBody>
          <a:bodyPr anchor="ctr">
            <a:noAutofit/>
          </a:bodyPr>
          <a:lstStyle>
            <a:lvl1pPr marL="0" indent="0" algn="l">
              <a:buNone/>
              <a:defRPr sz="900"/>
            </a:lvl1pPr>
          </a:lstStyle>
          <a:p>
            <a:pPr lvl="0"/>
            <a:r>
              <a:rPr lang="en-US" dirty="0"/>
              <a:t>Edit bullet description</a:t>
            </a:r>
            <a:endParaRPr lang="en-ZA" dirty="0"/>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4642252" y="3891529"/>
            <a:ext cx="1571285" cy="1222144"/>
          </a:xfrm>
        </p:spPr>
        <p:txBody>
          <a:bodyPr anchor="ctr">
            <a:noAutofit/>
          </a:bodyPr>
          <a:lstStyle>
            <a:lvl1pPr marL="0" indent="0" algn="l">
              <a:buNone/>
              <a:defRPr sz="900"/>
            </a:lvl1pPr>
          </a:lstStyle>
          <a:p>
            <a:pPr lvl="0"/>
            <a:r>
              <a:rPr lang="en-US" dirty="0"/>
              <a:t>Edit bullet description</a:t>
            </a:r>
            <a:endParaRPr lang="en-ZA" dirty="0"/>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7139650" y="3891529"/>
            <a:ext cx="1571285" cy="1222144"/>
          </a:xfrm>
        </p:spPr>
        <p:txBody>
          <a:bodyPr anchor="ctr">
            <a:noAutofit/>
          </a:bodyPr>
          <a:lstStyle>
            <a:lvl1pPr marL="0" indent="0" algn="l">
              <a:buNone/>
              <a:defRPr sz="900"/>
            </a:lvl1pPr>
          </a:lstStyle>
          <a:p>
            <a:pPr lvl="0"/>
            <a:r>
              <a:rPr lang="en-US" dirty="0"/>
              <a:t>Edit bullet description</a:t>
            </a:r>
            <a:endParaRPr lang="en-ZA" dirty="0"/>
          </a:p>
        </p:txBody>
      </p:sp>
      <p:sp>
        <p:nvSpPr>
          <p:cNvPr id="20" name="Oval 19">
            <a:extLst>
              <a:ext uri="{FF2B5EF4-FFF2-40B4-BE49-F238E27FC236}">
                <a16:creationId xmlns:a16="http://schemas.microsoft.com/office/drawing/2014/main" id="{73963115-25B3-494B-9A13-AC92EFE94C09}"/>
              </a:ext>
            </a:extLst>
          </p:cNvPr>
          <p:cNvSpPr>
            <a:spLocks noChangeAspect="1"/>
          </p:cNvSpPr>
          <p:nvPr userDrawn="1"/>
        </p:nvSpPr>
        <p:spPr>
          <a:xfrm>
            <a:off x="3803247" y="1932282"/>
            <a:ext cx="781811" cy="10424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Picture Placeholder 9">
            <a:extLst>
              <a:ext uri="{FF2B5EF4-FFF2-40B4-BE49-F238E27FC236}">
                <a16:creationId xmlns:a16="http://schemas.microsoft.com/office/drawing/2014/main" id="{3C759269-D6E6-2B41-8BEE-8B5AFB809B6A}"/>
              </a:ext>
            </a:extLst>
          </p:cNvPr>
          <p:cNvSpPr>
            <a:spLocks noGrp="1"/>
          </p:cNvSpPr>
          <p:nvPr>
            <p:ph type="pic" sz="quarter" idx="21" hasCustomPrompt="1"/>
          </p:nvPr>
        </p:nvSpPr>
        <p:spPr>
          <a:xfrm>
            <a:off x="3901121" y="2074012"/>
            <a:ext cx="586063" cy="758952"/>
          </a:xfrm>
          <a:prstGeom prst="ellipse">
            <a:avLst/>
          </a:prstGeom>
          <a:noFill/>
          <a:effectLst/>
        </p:spPr>
        <p:txBody>
          <a:bodyPr anchor="ctr">
            <a:normAutofit/>
          </a:bodyPr>
          <a:lstStyle>
            <a:lvl1pPr marL="0" indent="0" algn="ctr">
              <a:buNone/>
              <a:defRPr sz="900" i="1"/>
            </a:lvl1pPr>
          </a:lstStyle>
          <a:p>
            <a:r>
              <a:rPr lang="en-ZA" dirty="0"/>
              <a:t>Select Icon</a:t>
            </a:r>
          </a:p>
        </p:txBody>
      </p:sp>
      <p:sp>
        <p:nvSpPr>
          <p:cNvPr id="22" name="Oval 21">
            <a:extLst>
              <a:ext uri="{FF2B5EF4-FFF2-40B4-BE49-F238E27FC236}">
                <a16:creationId xmlns:a16="http://schemas.microsoft.com/office/drawing/2014/main" id="{43E569D5-DC38-7C46-95CD-ACFBFBF591A2}"/>
              </a:ext>
            </a:extLst>
          </p:cNvPr>
          <p:cNvSpPr>
            <a:spLocks noChangeAspect="1"/>
          </p:cNvSpPr>
          <p:nvPr userDrawn="1"/>
        </p:nvSpPr>
        <p:spPr>
          <a:xfrm>
            <a:off x="3803247" y="3981395"/>
            <a:ext cx="781811" cy="10424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Picture Placeholder 9">
            <a:extLst>
              <a:ext uri="{FF2B5EF4-FFF2-40B4-BE49-F238E27FC236}">
                <a16:creationId xmlns:a16="http://schemas.microsoft.com/office/drawing/2014/main" id="{E8396DFD-D667-2648-9BE4-6237690F7999}"/>
              </a:ext>
            </a:extLst>
          </p:cNvPr>
          <p:cNvSpPr>
            <a:spLocks noGrp="1"/>
          </p:cNvSpPr>
          <p:nvPr>
            <p:ph type="pic" sz="quarter" idx="22" hasCustomPrompt="1"/>
          </p:nvPr>
        </p:nvSpPr>
        <p:spPr>
          <a:xfrm>
            <a:off x="3901121" y="4123125"/>
            <a:ext cx="586063" cy="758952"/>
          </a:xfrm>
          <a:prstGeom prst="ellipse">
            <a:avLst/>
          </a:prstGeom>
          <a:noFill/>
          <a:effectLst/>
        </p:spPr>
        <p:txBody>
          <a:bodyPr anchor="ctr">
            <a:normAutofit/>
          </a:bodyPr>
          <a:lstStyle>
            <a:lvl1pPr marL="0" indent="0" algn="ctr">
              <a:buNone/>
              <a:defRPr sz="900" i="1"/>
            </a:lvl1pPr>
          </a:lstStyle>
          <a:p>
            <a:r>
              <a:rPr lang="en-ZA" dirty="0"/>
              <a:t>Select Icon</a:t>
            </a:r>
          </a:p>
        </p:txBody>
      </p:sp>
    </p:spTree>
    <p:extLst>
      <p:ext uri="{BB962C8B-B14F-4D97-AF65-F5344CB8AC3E}">
        <p14:creationId xmlns:p14="http://schemas.microsoft.com/office/powerpoint/2010/main" val="1559583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grpSp>
        <p:nvGrpSpPr>
          <p:cNvPr id="20" name="Group 19"/>
          <p:cNvGrpSpPr/>
          <p:nvPr/>
        </p:nvGrpSpPr>
        <p:grpSpPr>
          <a:xfrm>
            <a:off x="0" y="-2372"/>
            <a:ext cx="9144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5430" y="1693332"/>
            <a:ext cx="2895195" cy="1735668"/>
          </a:xfrm>
        </p:spPr>
        <p:txBody>
          <a:bodyPr anchor="b">
            <a:normAutofit/>
          </a:bodyPr>
          <a:lstStyle>
            <a:lvl1pPr algn="l">
              <a:defRPr sz="1725" b="0"/>
            </a:lvl1pPr>
          </a:lstStyle>
          <a:p>
            <a:r>
              <a:rPr lang="en-US"/>
              <a:t>Click to edit Master title style</a:t>
            </a:r>
            <a:endParaRPr lang="en-US" dirty="0"/>
          </a:p>
        </p:txBody>
      </p:sp>
      <p:sp>
        <p:nvSpPr>
          <p:cNvPr id="22" name="Picture Placeholder 21">
            <a:extLst>
              <a:ext uri="{FF2B5EF4-FFF2-40B4-BE49-F238E27FC236}">
                <a16:creationId xmlns:a16="http://schemas.microsoft.com/office/drawing/2014/main" id="{215A5A73-8E13-4E38-8362-0A09BA944115}"/>
              </a:ext>
            </a:extLst>
          </p:cNvPr>
          <p:cNvSpPr>
            <a:spLocks noGrp="1"/>
          </p:cNvSpPr>
          <p:nvPr>
            <p:ph type="pic" idx="1"/>
          </p:nvPr>
        </p:nvSpPr>
        <p:spPr>
          <a:xfrm>
            <a:off x="4544146" y="478881"/>
            <a:ext cx="4187006" cy="5908526"/>
          </a:xfrm>
          <a:custGeom>
            <a:avLst/>
            <a:gdLst>
              <a:gd name="connsiteX0" fmla="*/ 10816 w 5582675"/>
              <a:gd name="connsiteY0" fmla="*/ 0 h 5908526"/>
              <a:gd name="connsiteX1" fmla="*/ 5582675 w 5582675"/>
              <a:gd name="connsiteY1" fmla="*/ 0 h 5908526"/>
              <a:gd name="connsiteX2" fmla="*/ 5582675 w 5582675"/>
              <a:gd name="connsiteY2" fmla="*/ 5908526 h 5908526"/>
              <a:gd name="connsiteX3" fmla="*/ 0 w 5582675"/>
              <a:gd name="connsiteY3" fmla="*/ 5908526 h 5908526"/>
              <a:gd name="connsiteX4" fmla="*/ 30693 w 5582675"/>
              <a:gd name="connsiteY4" fmla="*/ 5722836 h 5908526"/>
              <a:gd name="connsiteX5" fmla="*/ 223682 w 5582675"/>
              <a:gd name="connsiteY5" fmla="*/ 2921544 h 5908526"/>
              <a:gd name="connsiteX6" fmla="*/ 30693 w 5582675"/>
              <a:gd name="connsiteY6" fmla="*/ 120253 h 590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2675" h="5908526">
                <a:moveTo>
                  <a:pt x="10816" y="0"/>
                </a:moveTo>
                <a:lnTo>
                  <a:pt x="5582675" y="0"/>
                </a:lnTo>
                <a:lnTo>
                  <a:pt x="5582675" y="5908526"/>
                </a:lnTo>
                <a:lnTo>
                  <a:pt x="0" y="5908526"/>
                </a:lnTo>
                <a:lnTo>
                  <a:pt x="30693" y="5722836"/>
                </a:lnTo>
                <a:cubicBezTo>
                  <a:pt x="153771" y="4890115"/>
                  <a:pt x="223682" y="3935837"/>
                  <a:pt x="223682" y="2921544"/>
                </a:cubicBezTo>
                <a:cubicBezTo>
                  <a:pt x="223682" y="1907252"/>
                  <a:pt x="153771" y="952973"/>
                  <a:pt x="30693" y="120253"/>
                </a:cubicBezTo>
                <a:close/>
              </a:path>
            </a:pathLst>
          </a:custGeom>
          <a:effectLst/>
        </p:spPr>
        <p:txBody>
          <a:bodyPr wrap="square" anchor="ctr">
            <a:no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Drag picture to placeholder or click icon to add</a:t>
            </a:r>
            <a:endParaRPr lang="en-US" dirty="0"/>
          </a:p>
        </p:txBody>
      </p:sp>
      <p:sp>
        <p:nvSpPr>
          <p:cNvPr id="4" name="Text Placeholder 3"/>
          <p:cNvSpPr>
            <a:spLocks noGrp="1"/>
          </p:cNvSpPr>
          <p:nvPr>
            <p:ph type="body" sz="half" idx="2"/>
          </p:nvPr>
        </p:nvSpPr>
        <p:spPr bwMode="gray">
          <a:xfrm>
            <a:off x="866216" y="3657600"/>
            <a:ext cx="2894409" cy="1371600"/>
          </a:xfrm>
        </p:spPr>
        <p:txBody>
          <a:bodyPr>
            <a:normAutofit/>
          </a:bodyPr>
          <a:lstStyle>
            <a:lvl1pPr marL="214313" indent="-214313">
              <a:buFont typeface="Arial" panose="020B0604020202020204" pitchFamily="34" charset="0"/>
              <a:buChar char="•"/>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smtClean="0"/>
              <a:t>2/13/2025</a:t>
            </a:fld>
            <a:endParaRPr lang="en-ZA"/>
          </a:p>
        </p:txBody>
      </p:sp>
      <p:sp>
        <p:nvSpPr>
          <p:cNvPr id="6" name="Footer Placeholder 5"/>
          <p:cNvSpPr>
            <a:spLocks noGrp="1"/>
          </p:cNvSpPr>
          <p:nvPr>
            <p:ph type="ftr" sz="quarter" idx="11"/>
          </p:nvPr>
        </p:nvSpPr>
        <p:spPr/>
        <p:txBody>
          <a:bodyPr/>
          <a:lstStyle/>
          <a:p>
            <a:endParaRPr lang="en-ZA"/>
          </a:p>
        </p:txBody>
      </p:sp>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13449397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grpSp>
        <p:nvGrpSpPr>
          <p:cNvPr id="20" name="Group 19"/>
          <p:cNvGrpSpPr/>
          <p:nvPr/>
        </p:nvGrpSpPr>
        <p:grpSpPr>
          <a:xfrm>
            <a:off x="0" y="-2372"/>
            <a:ext cx="9144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Content Placeholder 10">
            <a:extLst>
              <a:ext uri="{FF2B5EF4-FFF2-40B4-BE49-F238E27FC236}">
                <a16:creationId xmlns:a16="http://schemas.microsoft.com/office/drawing/2014/main" id="{B50BDD93-02DA-4B21-9556-FA8B9894F903}"/>
              </a:ext>
            </a:extLst>
          </p:cNvPr>
          <p:cNvSpPr>
            <a:spLocks noGrp="1"/>
          </p:cNvSpPr>
          <p:nvPr>
            <p:ph sz="quarter" idx="13"/>
          </p:nvPr>
        </p:nvSpPr>
        <p:spPr>
          <a:xfrm>
            <a:off x="4544146" y="478881"/>
            <a:ext cx="4187006" cy="5900239"/>
          </a:xfrm>
          <a:custGeom>
            <a:avLst/>
            <a:gdLst>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0 w 5582675"/>
              <a:gd name="connsiteY4" fmla="*/ 0 h 5900239"/>
              <a:gd name="connsiteX0" fmla="*/ 3501 w 5586176"/>
              <a:gd name="connsiteY0" fmla="*/ 0 h 5900239"/>
              <a:gd name="connsiteX1" fmla="*/ 5586176 w 5586176"/>
              <a:gd name="connsiteY1" fmla="*/ 0 h 5900239"/>
              <a:gd name="connsiteX2" fmla="*/ 5586176 w 5586176"/>
              <a:gd name="connsiteY2" fmla="*/ 5900239 h 5900239"/>
              <a:gd name="connsiteX3" fmla="*/ 3501 w 5586176"/>
              <a:gd name="connsiteY3" fmla="*/ 5900239 h 5900239"/>
              <a:gd name="connsiteX4" fmla="*/ 0 w 5586176"/>
              <a:gd name="connsiteY4" fmla="*/ 3615600 h 5900239"/>
              <a:gd name="connsiteX5" fmla="*/ 3501 w 5586176"/>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0 w 5582675"/>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47299 w 5582675"/>
              <a:gd name="connsiteY5" fmla="*/ 24756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1173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5237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2675" h="5900239">
                <a:moveTo>
                  <a:pt x="0" y="0"/>
                </a:moveTo>
                <a:lnTo>
                  <a:pt x="5582675" y="0"/>
                </a:lnTo>
                <a:lnTo>
                  <a:pt x="5582675" y="5900239"/>
                </a:lnTo>
                <a:lnTo>
                  <a:pt x="0" y="5900239"/>
                </a:lnTo>
                <a:cubicBezTo>
                  <a:pt x="14285" y="5817931"/>
                  <a:pt x="34284" y="5741338"/>
                  <a:pt x="42854" y="5653315"/>
                </a:cubicBezTo>
                <a:cubicBezTo>
                  <a:pt x="145724" y="4908883"/>
                  <a:pt x="181919" y="4332092"/>
                  <a:pt x="220019" y="3442880"/>
                </a:cubicBezTo>
                <a:cubicBezTo>
                  <a:pt x="221712" y="2333747"/>
                  <a:pt x="182766" y="1285573"/>
                  <a:pt x="47299" y="247560"/>
                </a:cubicBezTo>
                <a:lnTo>
                  <a:pt x="0" y="0"/>
                </a:lnTo>
                <a:close/>
              </a:path>
            </a:pathLst>
          </a:cu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65430" y="1693332"/>
            <a:ext cx="2895195" cy="1735668"/>
          </a:xfrm>
        </p:spPr>
        <p:txBody>
          <a:bodyPr anchor="b">
            <a:normAutofit/>
          </a:bodyPr>
          <a:lstStyle>
            <a:lvl1pPr algn="l">
              <a:defRPr sz="1725" b="0"/>
            </a:lvl1pPr>
          </a:lstStyle>
          <a:p>
            <a:r>
              <a:rPr lang="en-US"/>
              <a:t>Click to edit Master title style</a:t>
            </a:r>
            <a:endParaRPr lang="en-US" dirty="0"/>
          </a:p>
        </p:txBody>
      </p:sp>
      <p:sp>
        <p:nvSpPr>
          <p:cNvPr id="4" name="Text Placeholder 3"/>
          <p:cNvSpPr>
            <a:spLocks noGrp="1"/>
          </p:cNvSpPr>
          <p:nvPr>
            <p:ph type="body" sz="half" idx="2"/>
          </p:nvPr>
        </p:nvSpPr>
        <p:spPr bwMode="gray">
          <a:xfrm>
            <a:off x="866216" y="3657600"/>
            <a:ext cx="2894409" cy="1371600"/>
          </a:xfrm>
        </p:spPr>
        <p:txBody>
          <a:bodyPr>
            <a:normAutofit/>
          </a:bodyPr>
          <a:lstStyle>
            <a:lvl1pPr marL="214313" indent="-214313">
              <a:buFont typeface="Arial" panose="020B0604020202020204" pitchFamily="34" charset="0"/>
              <a:buChar char="•"/>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smtClean="0"/>
              <a:t>2/13/2025</a:t>
            </a:fld>
            <a:endParaRPr lang="en-ZA"/>
          </a:p>
        </p:txBody>
      </p:sp>
      <p:sp>
        <p:nvSpPr>
          <p:cNvPr id="6" name="Footer Placeholder 5"/>
          <p:cNvSpPr>
            <a:spLocks noGrp="1"/>
          </p:cNvSpPr>
          <p:nvPr>
            <p:ph type="ftr" sz="quarter" idx="11"/>
          </p:nvPr>
        </p:nvSpPr>
        <p:spPr/>
        <p:txBody>
          <a:bodyPr/>
          <a:lstStyle/>
          <a:p>
            <a:endParaRPr lang="en-ZA"/>
          </a:p>
        </p:txBody>
      </p:sp>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3477276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66215" y="2603501"/>
            <a:ext cx="3618869"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6535" y="2603500"/>
            <a:ext cx="361886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B17C1C-DA5E-F743-826B-CB70C940D4E6}" type="datetime1">
              <a:rPr lang="en-US" smtClean="0"/>
              <a:t>2/13/2025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2422373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216" y="2603500"/>
            <a:ext cx="3618868" cy="576262"/>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66215" y="3179763"/>
            <a:ext cx="361886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6535" y="2603500"/>
            <a:ext cx="3618869" cy="576262"/>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56533" y="3179763"/>
            <a:ext cx="361886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F10E4C-E478-1D40-94DF-17D7429B053A}" type="datetime1">
              <a:rPr lang="en-US" smtClean="0"/>
              <a:t>2/13/2025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3431957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1A9061-1D22-724D-9508-7BAEAF287353}" type="datetime1">
              <a:rPr lang="en-US" smtClean="0"/>
              <a:t>2/13/2025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199369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05E0F-8980-D24A-B2F9-0C7A13C6A6DE}" type="datetime1">
              <a:rPr lang="en-US" smtClean="0"/>
              <a:t>2/13/2025</a:t>
            </a:fld>
            <a:endParaRPr lang="en-ZA"/>
          </a:p>
        </p:txBody>
      </p:sp>
      <p:sp>
        <p:nvSpPr>
          <p:cNvPr id="3" name="Footer Placeholder 2"/>
          <p:cNvSpPr>
            <a:spLocks noGrp="1"/>
          </p:cNvSpPr>
          <p:nvPr>
            <p:ph type="ftr" sz="quarter" idx="11"/>
          </p:nvPr>
        </p:nvSpPr>
        <p:spPr/>
        <p:txBody>
          <a:bodyPr/>
          <a:lstStyle/>
          <a:p>
            <a:endParaRPr lang="en-ZA"/>
          </a:p>
        </p:txBody>
      </p:sp>
      <p:sp>
        <p:nvSpPr>
          <p:cNvPr id="7" name="Rectangle 6"/>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FF96B15-8338-45D5-A943-561235072D66}" type="slidenum">
              <a:rPr lang="en-ZA" smtClean="0"/>
              <a:t>‹#›</a:t>
            </a:fld>
            <a:endParaRPr lang="en-ZA"/>
          </a:p>
        </p:txBody>
      </p:sp>
    </p:spTree>
    <p:extLst>
      <p:ext uri="{BB962C8B-B14F-4D97-AF65-F5344CB8AC3E}">
        <p14:creationId xmlns:p14="http://schemas.microsoft.com/office/powerpoint/2010/main" val="29287715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672471"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988212" y="690512"/>
            <a:ext cx="3889366" cy="5253089"/>
          </a:xfrm>
        </p:spPr>
        <p:txBody>
          <a:bodyPr anchor="b">
            <a:normAutofit/>
          </a:bodyPr>
          <a:lstStyle>
            <a:lvl1pPr>
              <a:defRPr sz="4500">
                <a:solidFill>
                  <a:schemeClr val="bg1"/>
                </a:solidFill>
              </a:defRPr>
            </a:lvl1pPr>
          </a:lstStyle>
          <a:p>
            <a:r>
              <a:rPr lang="en-US" dirty="0"/>
              <a:t>Click to add title</a:t>
            </a:r>
          </a:p>
        </p:txBody>
      </p:sp>
    </p:spTree>
    <p:extLst>
      <p:ext uri="{BB962C8B-B14F-4D97-AF65-F5344CB8AC3E}">
        <p14:creationId xmlns:p14="http://schemas.microsoft.com/office/powerpoint/2010/main" val="22256286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091687" y="737116"/>
            <a:ext cx="3480314" cy="5407091"/>
          </a:xfrm>
        </p:spPr>
        <p:txBody>
          <a:bodyPr lIns="0">
            <a:normAutofit/>
          </a:bodyPr>
          <a:lstStyle>
            <a:lvl1pPr>
              <a:defRPr sz="27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4791346" y="737116"/>
            <a:ext cx="3337284" cy="5407091"/>
          </a:xfrm>
        </p:spPr>
        <p:txBody>
          <a:bodyPr lIns="0" tIns="0" rIns="0" bIns="0" anchor="ctr">
            <a:normAutofit/>
          </a:bodyPr>
          <a:lstStyle>
            <a:lvl1pPr marL="171450" indent="-171450">
              <a:lnSpc>
                <a:spcPct val="100000"/>
              </a:lnSpc>
              <a:spcBef>
                <a:spcPts val="0"/>
              </a:spcBef>
              <a:spcAft>
                <a:spcPts val="900"/>
              </a:spcAft>
              <a:buFont typeface="Arial" panose="020B0604020202020204" pitchFamily="34" charset="0"/>
              <a:buChar char="•"/>
              <a:defRPr sz="1500"/>
            </a:lvl1pPr>
            <a:lvl2pPr marL="514350" indent="-171450">
              <a:lnSpc>
                <a:spcPct val="100000"/>
              </a:lnSpc>
              <a:spcBef>
                <a:spcPts val="0"/>
              </a:spcBef>
              <a:spcAft>
                <a:spcPts val="900"/>
              </a:spcAft>
              <a:buFont typeface="Arial" panose="020B0604020202020204" pitchFamily="34" charset="0"/>
              <a:buChar char="•"/>
              <a:defRPr sz="1500"/>
            </a:lvl2pPr>
            <a:lvl3pPr marL="857250" indent="-171450">
              <a:spcBef>
                <a:spcPts val="0"/>
              </a:spcBef>
              <a:spcAft>
                <a:spcPts val="900"/>
              </a:spcAft>
              <a:buFont typeface="Arial" panose="020B0604020202020204" pitchFamily="34" charset="0"/>
              <a:buChar char="•"/>
              <a:defRPr sz="1500"/>
            </a:lvl3pPr>
            <a:lvl4pPr marL="1200150" indent="-171450">
              <a:spcBef>
                <a:spcPts val="0"/>
              </a:spcBef>
              <a:spcAft>
                <a:spcPts val="900"/>
              </a:spcAft>
              <a:buFont typeface="Arial" panose="020B0604020202020204" pitchFamily="34" charset="0"/>
              <a:buChar char="•"/>
              <a:defRPr sz="1500"/>
            </a:lvl4pPr>
            <a:lvl5pPr marL="1543050" indent="-171450">
              <a:spcBef>
                <a:spcPts val="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627192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015370" y="1278294"/>
            <a:ext cx="3750239" cy="4904141"/>
          </a:xfrm>
        </p:spPr>
        <p:txBody>
          <a:bodyPr anchor="b">
            <a:normAutofit/>
          </a:bodyPr>
          <a:lstStyle>
            <a:lvl1pPr>
              <a:defRPr sz="27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4981627" y="-1"/>
            <a:ext cx="3476570" cy="6857999"/>
          </a:xfrm>
        </p:spPr>
        <p:txBody>
          <a:bodyPr>
            <a:normAutofit/>
          </a:bodyPr>
          <a:lstStyle>
            <a:lvl1pPr marL="0" indent="0" algn="ctr">
              <a:buNone/>
              <a:defRPr sz="15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672471"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8691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015370" y="3508311"/>
            <a:ext cx="7442828" cy="1438762"/>
          </a:xfrm>
        </p:spPr>
        <p:txBody>
          <a:bodyPr anchor="b">
            <a:normAutofit/>
          </a:bodyPr>
          <a:lstStyle>
            <a:lvl1pPr>
              <a:defRPr sz="27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86701" y="0"/>
            <a:ext cx="7771496" cy="3429000"/>
          </a:xfrm>
        </p:spPr>
        <p:txBody>
          <a:bodyPr>
            <a:normAutofit/>
          </a:bodyPr>
          <a:lstStyle>
            <a:lvl1pPr marL="0" indent="0" algn="ctr">
              <a:buNone/>
              <a:defRPr sz="15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672471"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015371" y="5228488"/>
            <a:ext cx="7442828" cy="1368256"/>
          </a:xfrm>
          <a:prstGeom prst="rect">
            <a:avLst/>
          </a:prstGeom>
        </p:spPr>
        <p:txBody>
          <a:bodyPr anchor="t">
            <a:normAutofit/>
          </a:bodyPr>
          <a:lstStyle>
            <a:lvl1pPr marL="0" indent="0" algn="l">
              <a:lnSpc>
                <a:spcPct val="80000"/>
              </a:lnSpc>
              <a:spcBef>
                <a:spcPts val="0"/>
              </a:spcBef>
              <a:buNone/>
              <a:defRPr sz="15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2723588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2" y="503853"/>
            <a:ext cx="6863006" cy="1427585"/>
          </a:xfrm>
        </p:spPr>
        <p:txBody>
          <a:bodyPr lIns="0">
            <a:normAutofit/>
          </a:bodyPr>
          <a:lstStyle>
            <a:lvl1pPr>
              <a:defRPr sz="27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087615" y="2108723"/>
            <a:ext cx="6414198" cy="4119463"/>
          </a:xfrm>
        </p:spPr>
        <p:txBody>
          <a:bodyPr lIns="0" tIns="0" rIns="0" bIns="0">
            <a:normAutofit/>
          </a:bodyPr>
          <a:lstStyle>
            <a:lvl1pPr marL="171450" indent="-171450">
              <a:lnSpc>
                <a:spcPct val="100000"/>
              </a:lnSpc>
              <a:spcBef>
                <a:spcPts val="0"/>
              </a:spcBef>
              <a:spcAft>
                <a:spcPts val="900"/>
              </a:spcAft>
              <a:buFont typeface="Arial" panose="020B0604020202020204" pitchFamily="34" charset="0"/>
              <a:buChar char="•"/>
              <a:defRPr sz="1500"/>
            </a:lvl1pPr>
            <a:lvl2pPr marL="514350" indent="-171450">
              <a:lnSpc>
                <a:spcPct val="100000"/>
              </a:lnSpc>
              <a:spcBef>
                <a:spcPts val="0"/>
              </a:spcBef>
              <a:spcAft>
                <a:spcPts val="900"/>
              </a:spcAft>
              <a:buFont typeface="Arial" panose="020B0604020202020204" pitchFamily="34" charset="0"/>
              <a:buChar char="•"/>
              <a:defRPr sz="1500"/>
            </a:lvl2pPr>
            <a:lvl3pPr marL="857250" indent="-171450">
              <a:spcBef>
                <a:spcPts val="0"/>
              </a:spcBef>
              <a:spcAft>
                <a:spcPts val="900"/>
              </a:spcAft>
              <a:buFont typeface="Arial" panose="020B0604020202020204" pitchFamily="34" charset="0"/>
              <a:buChar char="•"/>
              <a:defRPr sz="1500"/>
            </a:lvl3pPr>
            <a:lvl4pPr marL="1200150" indent="-171450">
              <a:spcBef>
                <a:spcPts val="0"/>
              </a:spcBef>
              <a:spcAft>
                <a:spcPts val="900"/>
              </a:spcAft>
              <a:buFont typeface="Arial" panose="020B0604020202020204" pitchFamily="34" charset="0"/>
              <a:buChar char="•"/>
              <a:defRPr sz="1500"/>
            </a:lvl4pPr>
            <a:lvl5pPr marL="1543050" indent="-171450">
              <a:spcBef>
                <a:spcPts val="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6963823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778524" y="1068170"/>
            <a:ext cx="7586954"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685800" y="914400"/>
            <a:ext cx="77724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778524" y="4027048"/>
            <a:ext cx="7586954" cy="1762783"/>
          </a:xfrm>
          <a:prstGeom prst="rect">
            <a:avLst/>
          </a:prstGeom>
        </p:spPr>
        <p:txBody>
          <a:bodyPr anchor="t">
            <a:normAutofit/>
          </a:bodyPr>
          <a:lstStyle>
            <a:lvl1pPr marL="0" indent="0" algn="ctr">
              <a:lnSpc>
                <a:spcPct val="80000"/>
              </a:lnSpc>
              <a:spcBef>
                <a:spcPts val="0"/>
              </a:spcBef>
              <a:buNone/>
              <a:defRPr sz="15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9193906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1" y="503853"/>
            <a:ext cx="7356580" cy="1427585"/>
          </a:xfrm>
        </p:spPr>
        <p:txBody>
          <a:bodyPr lIns="0">
            <a:normAutofit/>
          </a:bodyPr>
          <a:lstStyle>
            <a:lvl1pPr>
              <a:defRPr sz="27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101610" y="2057401"/>
            <a:ext cx="3470390" cy="4119463"/>
          </a:xfrm>
        </p:spPr>
        <p:txBody>
          <a:bodyPr lIns="0">
            <a:normAutofit/>
          </a:bodyPr>
          <a:lstStyle>
            <a:lvl1pPr marL="0" indent="0">
              <a:lnSpc>
                <a:spcPct val="100000"/>
              </a:lnSpc>
              <a:spcBef>
                <a:spcPts val="750"/>
              </a:spcBef>
              <a:spcAft>
                <a:spcPts val="900"/>
              </a:spcAft>
              <a:buNone/>
              <a:defRPr sz="1500"/>
            </a:lvl1pPr>
            <a:lvl2pPr marL="171450" indent="-171450">
              <a:lnSpc>
                <a:spcPct val="100000"/>
              </a:lnSpc>
              <a:spcBef>
                <a:spcPts val="0"/>
              </a:spcBef>
              <a:spcAft>
                <a:spcPts val="900"/>
              </a:spcAft>
              <a:buFont typeface="Arial" panose="020B0604020202020204" pitchFamily="34" charset="0"/>
              <a:buChar char="•"/>
              <a:defRPr sz="1500"/>
            </a:lvl2pPr>
            <a:lvl3pPr marL="514350" indent="-171450">
              <a:spcBef>
                <a:spcPts val="750"/>
              </a:spcBef>
              <a:spcAft>
                <a:spcPts val="900"/>
              </a:spcAft>
              <a:buFont typeface="Arial" panose="020B0604020202020204" pitchFamily="34" charset="0"/>
              <a:buChar char="•"/>
              <a:defRPr sz="1500"/>
            </a:lvl3pPr>
            <a:lvl4pPr marL="857250" indent="-171450">
              <a:spcBef>
                <a:spcPts val="750"/>
              </a:spcBef>
              <a:spcAft>
                <a:spcPts val="900"/>
              </a:spcAft>
              <a:buFont typeface="Arial" panose="020B0604020202020204" pitchFamily="34" charset="0"/>
              <a:buChar char="•"/>
              <a:defRPr sz="1500"/>
            </a:lvl4pPr>
            <a:lvl5pPr marL="1200150" indent="-171450">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001139" y="2057401"/>
            <a:ext cx="3457049" cy="4119463"/>
          </a:xfrm>
        </p:spPr>
        <p:txBody>
          <a:bodyPr lIns="0">
            <a:normAutofit/>
          </a:bodyPr>
          <a:lstStyle>
            <a:lvl1pPr marL="0" indent="0">
              <a:lnSpc>
                <a:spcPct val="100000"/>
              </a:lnSpc>
              <a:spcBef>
                <a:spcPts val="750"/>
              </a:spcBef>
              <a:spcAft>
                <a:spcPts val="900"/>
              </a:spcAft>
              <a:buNone/>
              <a:defRPr sz="1500"/>
            </a:lvl1pPr>
            <a:lvl2pPr marL="171450" indent="-171450">
              <a:lnSpc>
                <a:spcPct val="100000"/>
              </a:lnSpc>
              <a:spcBef>
                <a:spcPts val="750"/>
              </a:spcBef>
              <a:spcAft>
                <a:spcPts val="900"/>
              </a:spcAft>
              <a:buFont typeface="Arial" panose="020B0604020202020204" pitchFamily="34" charset="0"/>
              <a:buChar char="•"/>
              <a:defRPr sz="1500"/>
            </a:lvl2pPr>
            <a:lvl3pPr marL="514350" indent="-171450">
              <a:spcBef>
                <a:spcPts val="750"/>
              </a:spcBef>
              <a:spcAft>
                <a:spcPts val="900"/>
              </a:spcAft>
              <a:buFont typeface="Arial" panose="020B0604020202020204" pitchFamily="34" charset="0"/>
              <a:buChar char="•"/>
              <a:defRPr sz="1500"/>
            </a:lvl3pPr>
            <a:lvl4pPr marL="857250" indent="-171450">
              <a:spcBef>
                <a:spcPts val="750"/>
              </a:spcBef>
              <a:spcAft>
                <a:spcPts val="900"/>
              </a:spcAft>
              <a:buFont typeface="Arial" panose="020B0604020202020204" pitchFamily="34" charset="0"/>
              <a:buChar char="•"/>
              <a:defRPr sz="1500"/>
            </a:lvl4pPr>
            <a:lvl5pPr marL="1200150" indent="-171450">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5010877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1" y="503853"/>
            <a:ext cx="7356580" cy="1427585"/>
          </a:xfrm>
        </p:spPr>
        <p:txBody>
          <a:bodyPr lIns="0">
            <a:normAutofit/>
          </a:bodyPr>
          <a:lstStyle>
            <a:lvl1pPr>
              <a:defRPr sz="27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101611" y="2057401"/>
            <a:ext cx="2301509" cy="4119463"/>
          </a:xfrm>
        </p:spPr>
        <p:txBody>
          <a:bodyPr lIns="0">
            <a:normAutofit/>
          </a:bodyPr>
          <a:lstStyle>
            <a:lvl1pPr marL="240030" indent="-240030">
              <a:lnSpc>
                <a:spcPct val="100000"/>
              </a:lnSpc>
              <a:spcBef>
                <a:spcPts val="0"/>
              </a:spcBef>
              <a:spcAft>
                <a:spcPts val="900"/>
              </a:spcAft>
              <a:buFont typeface="+mj-lt"/>
              <a:buAutoNum type="arabicPeriod"/>
              <a:defRPr sz="1500"/>
            </a:lvl1pPr>
            <a:lvl2pPr marL="342900" indent="-240030">
              <a:lnSpc>
                <a:spcPct val="100000"/>
              </a:lnSpc>
              <a:spcBef>
                <a:spcPts val="750"/>
              </a:spcBef>
              <a:spcAft>
                <a:spcPts val="900"/>
              </a:spcAft>
              <a:buFont typeface="+mj-lt"/>
              <a:buAutoNum type="alphaLcPeriod"/>
              <a:defRPr sz="1500"/>
            </a:lvl2pPr>
            <a:lvl3pPr marL="685800" indent="-240030">
              <a:spcBef>
                <a:spcPts val="750"/>
              </a:spcBef>
              <a:spcAft>
                <a:spcPts val="900"/>
              </a:spcAft>
              <a:buFont typeface="+mj-lt"/>
              <a:buAutoNum type="arabicParenR"/>
              <a:defRPr sz="1500"/>
            </a:lvl3pPr>
            <a:lvl4pPr marL="1028700" indent="-240030">
              <a:spcBef>
                <a:spcPts val="750"/>
              </a:spcBef>
              <a:spcAft>
                <a:spcPts val="900"/>
              </a:spcAft>
              <a:buFont typeface="+mj-lt"/>
              <a:buAutoNum type="alphaLcParenR"/>
              <a:defRPr sz="1500"/>
            </a:lvl4pPr>
            <a:lvl5pPr marL="1371600" indent="-240030">
              <a:spcBef>
                <a:spcPts val="750"/>
              </a:spcBef>
              <a:spcAft>
                <a:spcPts val="900"/>
              </a:spcAft>
              <a:buFont typeface="+mj-lt"/>
              <a:buAutoNum type="romanLcPeriod"/>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3893796" y="2057401"/>
            <a:ext cx="4564393" cy="4119463"/>
          </a:xfrm>
        </p:spPr>
        <p:txBody>
          <a:bodyPr lIns="0">
            <a:normAutofit/>
          </a:bodyPr>
          <a:lstStyle>
            <a:lvl1pPr marL="0" indent="0">
              <a:lnSpc>
                <a:spcPct val="100000"/>
              </a:lnSpc>
              <a:spcBef>
                <a:spcPts val="750"/>
              </a:spcBef>
              <a:spcAft>
                <a:spcPts val="900"/>
              </a:spcAft>
              <a:buNone/>
              <a:defRPr sz="1500"/>
            </a:lvl1pPr>
            <a:lvl2pPr marL="171450" indent="-171450">
              <a:lnSpc>
                <a:spcPct val="100000"/>
              </a:lnSpc>
              <a:spcBef>
                <a:spcPts val="750"/>
              </a:spcBef>
              <a:spcAft>
                <a:spcPts val="900"/>
              </a:spcAft>
              <a:buFont typeface="Arial" panose="020B0604020202020204" pitchFamily="34" charset="0"/>
              <a:buChar char="•"/>
              <a:defRPr sz="1500"/>
            </a:lvl2pPr>
            <a:lvl3pPr marL="514350" indent="-171450">
              <a:spcBef>
                <a:spcPts val="750"/>
              </a:spcBef>
              <a:spcAft>
                <a:spcPts val="900"/>
              </a:spcAft>
              <a:buFont typeface="Arial" panose="020B0604020202020204" pitchFamily="34" charset="0"/>
              <a:buChar char="•"/>
              <a:defRPr sz="1500"/>
            </a:lvl3pPr>
            <a:lvl4pPr marL="857250" indent="-171450">
              <a:spcBef>
                <a:spcPts val="750"/>
              </a:spcBef>
              <a:spcAft>
                <a:spcPts val="900"/>
              </a:spcAft>
              <a:buFont typeface="Arial" panose="020B0604020202020204" pitchFamily="34" charset="0"/>
              <a:buChar char="•"/>
              <a:defRPr sz="1500"/>
            </a:lvl4pPr>
            <a:lvl5pPr marL="1200150" indent="-171450">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9908348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1" y="503853"/>
            <a:ext cx="7356580" cy="1427585"/>
          </a:xfrm>
        </p:spPr>
        <p:txBody>
          <a:bodyPr lIns="0">
            <a:normAutofit/>
          </a:bodyPr>
          <a:lstStyle>
            <a:lvl1pPr>
              <a:defRPr sz="27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127523" y="2061969"/>
            <a:ext cx="3444478" cy="4805362"/>
          </a:xfrm>
        </p:spPr>
        <p:txBody>
          <a:bodyPr>
            <a:normAutofit/>
          </a:bodyPr>
          <a:lstStyle>
            <a:lvl1pPr marL="0" indent="0" algn="ctr">
              <a:buNone/>
              <a:defRPr sz="1500"/>
            </a:lvl1pPr>
          </a:lstStyle>
          <a:p>
            <a:r>
              <a:rPr lang="en-US"/>
              <a:t>Click icon to add picture</a:t>
            </a:r>
            <a:endParaRPr lang="en-US" dirty="0"/>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090447" y="2052736"/>
            <a:ext cx="3367740" cy="4800598"/>
          </a:xfrm>
        </p:spPr>
        <p:txBody>
          <a:bodyPr lIns="0">
            <a:normAutofit/>
          </a:bodyPr>
          <a:lstStyle>
            <a:lvl1pPr marL="0" indent="0">
              <a:lnSpc>
                <a:spcPct val="100000"/>
              </a:lnSpc>
              <a:spcBef>
                <a:spcPts val="750"/>
              </a:spcBef>
              <a:spcAft>
                <a:spcPts val="900"/>
              </a:spcAft>
              <a:buNone/>
              <a:defRPr sz="1500"/>
            </a:lvl1pPr>
            <a:lvl2pPr marL="600075" indent="-257175">
              <a:lnSpc>
                <a:spcPct val="100000"/>
              </a:lnSpc>
              <a:spcBef>
                <a:spcPts val="750"/>
              </a:spcBef>
              <a:spcAft>
                <a:spcPts val="900"/>
              </a:spcAft>
              <a:buFont typeface="Arial" panose="020B0604020202020204" pitchFamily="34" charset="0"/>
              <a:buChar char="•"/>
              <a:defRPr sz="1500"/>
            </a:lvl2pPr>
            <a:lvl3pPr marL="942975" indent="-257175">
              <a:spcBef>
                <a:spcPts val="750"/>
              </a:spcBef>
              <a:spcAft>
                <a:spcPts val="900"/>
              </a:spcAft>
              <a:buFont typeface="Arial" panose="020B0604020202020204" pitchFamily="34" charset="0"/>
              <a:buChar char="•"/>
              <a:defRPr sz="1500"/>
            </a:lvl3pPr>
            <a:lvl4pPr marL="1285875" indent="-257175">
              <a:spcBef>
                <a:spcPts val="750"/>
              </a:spcBef>
              <a:spcAft>
                <a:spcPts val="900"/>
              </a:spcAft>
              <a:buFont typeface="Arial" panose="020B0604020202020204" pitchFamily="34" charset="0"/>
              <a:buChar char="•"/>
              <a:defRPr sz="1500"/>
            </a:lvl4pPr>
            <a:lvl5pPr marL="1628775" indent="-257175">
              <a:spcBef>
                <a:spcPts val="75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03982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1" y="503853"/>
            <a:ext cx="7356580" cy="1427585"/>
          </a:xfrm>
        </p:spPr>
        <p:txBody>
          <a:bodyPr lIns="0">
            <a:normAutofit/>
          </a:bodyPr>
          <a:lstStyle>
            <a:lvl1pPr>
              <a:defRPr sz="27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101611" y="2057400"/>
            <a:ext cx="2318270" cy="3867538"/>
          </a:xfrm>
        </p:spPr>
        <p:txBody>
          <a:bodyPr lIns="0">
            <a:normAutofit/>
          </a:bodyPr>
          <a:lstStyle>
            <a:lvl1pPr marL="0" indent="0">
              <a:lnSpc>
                <a:spcPct val="100000"/>
              </a:lnSpc>
              <a:spcBef>
                <a:spcPts val="0"/>
              </a:spcBef>
              <a:spcAft>
                <a:spcPts val="900"/>
              </a:spcAft>
              <a:buNone/>
              <a:defRPr sz="1500"/>
            </a:lvl1pPr>
            <a:lvl2pPr marL="600075" indent="-257175">
              <a:lnSpc>
                <a:spcPct val="100000"/>
              </a:lnSpc>
              <a:spcBef>
                <a:spcPts val="0"/>
              </a:spcBef>
              <a:spcAft>
                <a:spcPts val="900"/>
              </a:spcAft>
              <a:buFont typeface="Arial" panose="020B0604020202020204" pitchFamily="34" charset="0"/>
              <a:buChar char="•"/>
              <a:defRPr sz="1500"/>
            </a:lvl2pPr>
            <a:lvl3pPr marL="942975" indent="-257175">
              <a:spcBef>
                <a:spcPts val="0"/>
              </a:spcBef>
              <a:spcAft>
                <a:spcPts val="900"/>
              </a:spcAft>
              <a:buFont typeface="Arial" panose="020B0604020202020204" pitchFamily="34" charset="0"/>
              <a:buChar char="•"/>
              <a:defRPr sz="1500"/>
            </a:lvl3pPr>
            <a:lvl4pPr marL="1285875" indent="-257175">
              <a:spcBef>
                <a:spcPts val="0"/>
              </a:spcBef>
              <a:spcAft>
                <a:spcPts val="900"/>
              </a:spcAft>
              <a:buFont typeface="Arial" panose="020B0604020202020204" pitchFamily="34" charset="0"/>
              <a:buChar char="•"/>
              <a:defRPr sz="1500"/>
            </a:lvl4pPr>
            <a:lvl5pPr marL="1628775" indent="-257175">
              <a:spcBef>
                <a:spcPts val="0"/>
              </a:spcBef>
              <a:spcAft>
                <a:spcPts val="900"/>
              </a:spcAft>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3823098" y="2051976"/>
            <a:ext cx="4635103" cy="3867538"/>
          </a:xfrm>
        </p:spPr>
        <p:txBody>
          <a:bodyPr>
            <a:normAutofit/>
          </a:bodyPr>
          <a:lstStyle>
            <a:lvl1pPr>
              <a:defRPr sz="1500"/>
            </a:lvl1pPr>
          </a:lstStyle>
          <a:p>
            <a:r>
              <a:rPr lang="en-US"/>
              <a:t>Click icon to add table</a:t>
            </a:r>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156492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1" y="503853"/>
            <a:ext cx="7356580" cy="1427585"/>
          </a:xfrm>
        </p:spPr>
        <p:txBody>
          <a:bodyPr lIns="0">
            <a:normAutofit/>
          </a:bodyPr>
          <a:lstStyle>
            <a:lvl1pPr>
              <a:defRPr sz="27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101611" y="2066731"/>
            <a:ext cx="4839657" cy="3867538"/>
          </a:xfrm>
        </p:spPr>
        <p:txBody>
          <a:bodyPr lIns="0">
            <a:normAutofit/>
          </a:bodyPr>
          <a:lstStyle>
            <a:lvl1pPr>
              <a:lnSpc>
                <a:spcPct val="100000"/>
              </a:lnSpc>
              <a:spcAft>
                <a:spcPts val="450"/>
              </a:spcAft>
              <a:defRPr sz="1500"/>
            </a:lvl1pPr>
            <a:lvl2pPr>
              <a:lnSpc>
                <a:spcPct val="100000"/>
              </a:lnSpc>
              <a:spcAft>
                <a:spcPts val="450"/>
              </a:spcAft>
              <a:defRPr sz="1500"/>
            </a:lvl2pPr>
            <a:lvl3pPr>
              <a:lnSpc>
                <a:spcPct val="100000"/>
              </a:lnSpc>
              <a:spcBef>
                <a:spcPts val="750"/>
              </a:spcBef>
              <a:spcAft>
                <a:spcPts val="450"/>
              </a:spcAft>
              <a:defRPr sz="1500"/>
            </a:lvl3pPr>
            <a:lvl4pPr>
              <a:lnSpc>
                <a:spcPct val="100000"/>
              </a:lnSpc>
              <a:spcAft>
                <a:spcPts val="900"/>
              </a:spcAft>
              <a:defRPr sz="1500"/>
            </a:lvl4pPr>
            <a:lvl5pP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6126898" y="2066731"/>
            <a:ext cx="2331293" cy="3867538"/>
          </a:xfrm>
        </p:spPr>
        <p:txBody>
          <a:bodyPr lIns="0">
            <a:normAutofit/>
          </a:bodyPr>
          <a:lstStyle>
            <a:lvl1pPr marL="0" indent="0">
              <a:lnSpc>
                <a:spcPct val="100000"/>
              </a:lnSpc>
              <a:spcAft>
                <a:spcPts val="450"/>
              </a:spcAft>
              <a:buNone/>
              <a:defRPr sz="1500"/>
            </a:lvl1pPr>
            <a:lvl2pPr marL="600075" indent="-257175">
              <a:lnSpc>
                <a:spcPct val="100000"/>
              </a:lnSpc>
              <a:spcAft>
                <a:spcPts val="450"/>
              </a:spcAft>
              <a:buFont typeface="Arial" panose="020B0604020202020204" pitchFamily="34" charset="0"/>
              <a:buChar char="•"/>
              <a:defRPr sz="1500"/>
            </a:lvl2pPr>
            <a:lvl3pPr marL="942975" indent="-257175">
              <a:buFont typeface="Arial" panose="020B0604020202020204" pitchFamily="34" charset="0"/>
              <a:buChar char="•"/>
              <a:defRPr sz="1500"/>
            </a:lvl3pPr>
            <a:lvl4pPr marL="1285875" indent="-257175">
              <a:buFont typeface="Arial" panose="020B0604020202020204" pitchFamily="34" charset="0"/>
              <a:buChar char="•"/>
              <a:defRPr sz="1500"/>
            </a:lvl4pPr>
            <a:lvl5pPr marL="1628775" indent="-257175">
              <a:buFont typeface="Arial" panose="020B0604020202020204" pitchFamily="34" charset="0"/>
              <a:buChar char="•"/>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822011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672471"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101611" y="503853"/>
            <a:ext cx="7356580" cy="1427585"/>
          </a:xfrm>
        </p:spPr>
        <p:txBody>
          <a:bodyPr lIns="0">
            <a:normAutofit/>
          </a:bodyPr>
          <a:lstStyle>
            <a:lvl1pPr>
              <a:defRPr sz="27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115616" y="2057400"/>
            <a:ext cx="7342584" cy="3886200"/>
          </a:xfrm>
        </p:spPr>
        <p:txBody>
          <a:bodyPr>
            <a:normAutofit/>
          </a:bodyPr>
          <a:lstStyle>
            <a:lvl1pPr>
              <a:defRPr sz="1800"/>
            </a:lvl1pPr>
          </a:lstStyle>
          <a:p>
            <a:r>
              <a:rPr lang="en-US"/>
              <a:t>Click icon to add table</a:t>
            </a:r>
            <a:endParaRPr lang="en-US" dirty="0"/>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309103" y="5943601"/>
            <a:ext cx="726737"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8289046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672471"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8458200" y="0"/>
            <a:ext cx="6858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988211" y="690512"/>
            <a:ext cx="3723503" cy="5253089"/>
          </a:xfrm>
        </p:spPr>
        <p:txBody>
          <a:bodyPr anchor="b">
            <a:normAutofit/>
          </a:bodyPr>
          <a:lstStyle>
            <a:lvl1pPr>
              <a:defRPr sz="45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4711715" y="690466"/>
            <a:ext cx="3588279" cy="5253089"/>
          </a:xfrm>
        </p:spPr>
        <p:txBody>
          <a:bodyPr anchor="ctr">
            <a:normAutofit/>
          </a:bodyPr>
          <a:lstStyle>
            <a:lvl1pPr marL="0" indent="0">
              <a:lnSpc>
                <a:spcPct val="100000"/>
              </a:lnSpc>
              <a:spcBef>
                <a:spcPts val="0"/>
              </a:spcBef>
              <a:spcAft>
                <a:spcPts val="900"/>
              </a:spcAft>
              <a:buNone/>
              <a:defRPr sz="1500">
                <a:solidFill>
                  <a:schemeClr val="bg1"/>
                </a:solidFill>
              </a:defRPr>
            </a:lvl1pPr>
            <a:lvl2pPr marL="557213" indent="-214313">
              <a:lnSpc>
                <a:spcPct val="100000"/>
              </a:lnSpc>
              <a:spcBef>
                <a:spcPts val="0"/>
              </a:spcBef>
              <a:spcAft>
                <a:spcPts val="900"/>
              </a:spcAft>
              <a:buFont typeface="Arial" panose="020B0604020202020204" pitchFamily="34" charset="0"/>
              <a:buChar char="•"/>
              <a:defRPr sz="1350">
                <a:solidFill>
                  <a:schemeClr val="bg1"/>
                </a:solidFill>
              </a:defRPr>
            </a:lvl2pPr>
            <a:lvl3pPr marL="900113" indent="-214313">
              <a:lnSpc>
                <a:spcPct val="100000"/>
              </a:lnSpc>
              <a:spcBef>
                <a:spcPts val="0"/>
              </a:spcBef>
              <a:spcAft>
                <a:spcPts val="900"/>
              </a:spcAft>
              <a:buFont typeface="Arial" panose="020B0604020202020204" pitchFamily="34" charset="0"/>
              <a:buChar char="•"/>
              <a:defRPr sz="1200">
                <a:solidFill>
                  <a:schemeClr val="bg1"/>
                </a:solidFill>
              </a:defRPr>
            </a:lvl3pPr>
            <a:lvl4pPr marL="1243013" indent="-214313">
              <a:lnSpc>
                <a:spcPct val="100000"/>
              </a:lnSpc>
              <a:spcBef>
                <a:spcPts val="0"/>
              </a:spcBef>
              <a:spcAft>
                <a:spcPts val="900"/>
              </a:spcAft>
              <a:buFont typeface="Arial" panose="020B0604020202020204" pitchFamily="34" charset="0"/>
              <a:buChar char="•"/>
              <a:defRPr sz="1050">
                <a:solidFill>
                  <a:schemeClr val="bg1"/>
                </a:solidFill>
              </a:defRPr>
            </a:lvl4pPr>
            <a:lvl5pPr marL="1585913" indent="-214313">
              <a:lnSpc>
                <a:spcPct val="100000"/>
              </a:lnSpc>
              <a:spcBef>
                <a:spcPts val="0"/>
              </a:spcBef>
              <a:spcAft>
                <a:spcPts val="900"/>
              </a:spcAft>
              <a:buFont typeface="Arial" panose="020B0604020202020204" pitchFamily="34" charset="0"/>
              <a:buChar char="•"/>
              <a:defRPr sz="105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753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jpe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56" r:id="rId14"/>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2"/>
            <a:ext cx="9144000" cy="6867027"/>
            <a:chOff x="0" y="-2373"/>
            <a:chExt cx="12192000" cy="6867027"/>
          </a:xfrm>
        </p:grpSpPr>
        <p:sp>
          <p:nvSpPr>
            <p:cNvPr id="26" name="Rectangle 25"/>
            <p:cNvSpPr/>
            <p:nvPr/>
          </p:nvSpPr>
          <p:spPr>
            <a:xfrm>
              <a:off x="0" y="0"/>
              <a:ext cx="12192000" cy="6858000"/>
            </a:xfrm>
            <a:prstGeom prst="rect">
              <a:avLst/>
            </a:prstGeom>
            <a:blipFill>
              <a:blip r:embed="rId17">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866215" y="973668"/>
            <a:ext cx="6571060"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216" y="2603500"/>
            <a:ext cx="6571059" cy="34163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988204" y="6394062"/>
            <a:ext cx="742949" cy="304799"/>
          </a:xfrm>
          <a:prstGeom prst="rect">
            <a:avLst/>
          </a:prstGeom>
        </p:spPr>
        <p:txBody>
          <a:bodyPr vert="horz" lIns="91440" tIns="45720" rIns="91440" bIns="45720" rtlCol="0" anchor="t"/>
          <a:lstStyle>
            <a:lvl1pPr algn="r">
              <a:defRPr sz="750" b="1" i="0">
                <a:solidFill>
                  <a:schemeClr val="tx1">
                    <a:lumMod val="75000"/>
                    <a:lumOff val="25000"/>
                  </a:schemeClr>
                </a:solidFill>
              </a:defRPr>
            </a:lvl1pPr>
          </a:lstStyle>
          <a:p>
            <a:fld id="{36ACA6CA-E140-824D-8E8B-5CC5036BDBAE}" type="datetime1">
              <a:rPr lang="en-US" smtClean="0"/>
              <a:pPr/>
              <a:t>2/13/2025</a:t>
            </a:fld>
            <a:endParaRPr lang="en-ZA" dirty="0"/>
          </a:p>
        </p:txBody>
      </p:sp>
      <p:sp>
        <p:nvSpPr>
          <p:cNvPr id="5" name="Footer Placeholder 4"/>
          <p:cNvSpPr>
            <a:spLocks noGrp="1"/>
          </p:cNvSpPr>
          <p:nvPr>
            <p:ph type="ftr" sz="quarter" idx="3"/>
          </p:nvPr>
        </p:nvSpPr>
        <p:spPr>
          <a:xfrm>
            <a:off x="396269" y="6391839"/>
            <a:ext cx="2894846" cy="304801"/>
          </a:xfrm>
          <a:prstGeom prst="rect">
            <a:avLst/>
          </a:prstGeom>
        </p:spPr>
        <p:txBody>
          <a:bodyPr vert="horz" lIns="91440" tIns="45720" rIns="91440" bIns="45720" rtlCol="0" anchor="b"/>
          <a:lstStyle>
            <a:lvl1pPr algn="l">
              <a:defRPr sz="750" b="1" i="0">
                <a:solidFill>
                  <a:schemeClr val="tx1">
                    <a:lumMod val="75000"/>
                    <a:lumOff val="25000"/>
                  </a:schemeClr>
                </a:solidFill>
                <a:latin typeface="+mn-lt"/>
              </a:defRPr>
            </a:lvl1pPr>
          </a:lstStyle>
          <a:p>
            <a:endParaRPr lang="en-ZA" dirty="0"/>
          </a:p>
        </p:txBody>
      </p:sp>
      <p:sp>
        <p:nvSpPr>
          <p:cNvPr id="22" name="Rectangle 21"/>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7764406" y="295730"/>
            <a:ext cx="628649" cy="767687"/>
          </a:xfrm>
          <a:prstGeom prst="rect">
            <a:avLst/>
          </a:prstGeom>
        </p:spPr>
        <p:txBody>
          <a:bodyPr vert="horz" lIns="91440" tIns="45720" rIns="91440" bIns="45720" rtlCol="0" anchor="b"/>
          <a:lstStyle>
            <a:lvl1pPr algn="ctr">
              <a:defRPr sz="2100" b="0" i="0">
                <a:solidFill>
                  <a:schemeClr val="bg1"/>
                </a:solidFill>
                <a:latin typeface="+mn-lt"/>
              </a:defRPr>
            </a:lvl1pPr>
          </a:lstStyle>
          <a:p>
            <a:fld id="{9FF96B15-8338-45D5-A943-561235072D66}" type="slidenum">
              <a:rPr lang="en-ZA" smtClean="0"/>
              <a:t>‹#›</a:t>
            </a:fld>
            <a:endParaRPr lang="en-ZA"/>
          </a:p>
        </p:txBody>
      </p:sp>
    </p:spTree>
    <p:extLst>
      <p:ext uri="{BB962C8B-B14F-4D97-AF65-F5344CB8AC3E}">
        <p14:creationId xmlns:p14="http://schemas.microsoft.com/office/powerpoint/2010/main" val="3848421352"/>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Lst>
  <p:hf hdr="0" ftr="0" dt="0"/>
  <p:txStyles>
    <p:title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b="0" i="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b="0" i="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675" b="0" cap="all" spc="113"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675" b="0" cap="all" spc="113"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309103" y="5943601"/>
            <a:ext cx="726737" cy="651912"/>
          </a:xfrm>
          <a:prstGeom prst="rect">
            <a:avLst/>
          </a:prstGeom>
        </p:spPr>
        <p:txBody>
          <a:bodyPr vert="horz" lIns="91440" tIns="45720" rIns="91440" bIns="45720" rtlCol="0" anchor="ctr"/>
          <a:lstStyle>
            <a:lvl1pPr algn="ctr">
              <a:defRPr sz="900" b="1" spc="113"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10970582"/>
      </p:ext>
    </p:extLst>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 id="2147484069" r:id="rId12"/>
    <p:sldLayoutId id="2147484070"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hemeOverride" Target="../theme/themeOverride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hemeOverride" Target="../theme/themeOverride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ogs.susx.ac.uk/users/alisonp/dev1/lecture2.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hyperlink" Target="https://www.ncbi.nlm.nih.gov/pmc/articles/PMC5739534/bin/jtehm-gavideo-2782669-pmcvs_normal.mp4" TargetMode="External"/><Relationship Id="rId5" Type="http://schemas.openxmlformats.org/officeDocument/2006/relationships/image" Target="../media/image22.png"/><Relationship Id="rId4" Type="http://schemas.openxmlformats.org/officeDocument/2006/relationships/hyperlink" Target="http://127.0.0.1:8081/plosone/article?id=info:doi/10.1371/journal.pone.003051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hyperlink" Target="https://www.youtube.com/watch?v=5aSSM89ivJw"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www.sciencedirect.com/science?_ob=ArticleURL&amp;_udi=B6T08-511R9KT-1&amp;_user=687815&amp;_coverDate=11/30/2010&amp;_rdoc=1&amp;_fmt=high&amp;_orig=search&amp;_origin=search&amp;_sort=d&amp;_docanchor=&amp;view=c&amp;_acct=C000038378&amp;_version=1&amp;_urlVersion=0&amp;_userid=687815&amp;md5=cd099de9f3"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youtube.com/watch?v=CyIHzCsbA_w&amp;NR=1"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www.youtube.com/watch?v=i57EdqtcnPQ&amp;feature=related" TargetMode="Externa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ogs.susx.ac.uk/users/alisonp/dev1/lecture2.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youtube.com/watch?v=dlilZh60qdA"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youtube.com/watch?v=2XLe2HFO3ZY"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hwgo2O5Vk_g"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hyperlink" Target="file:///\\dataserve\DM\DMLab_Video\MiscLabMedia\child_development_videos\Baillargeon.MPG" TargetMode="Externa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hyperlink" Target="http://www.youtube.com/watch?v=jZDtfnRB-jI&amp;feature=related"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www.youtube.com/watch?v=lhHkJ3InQOE"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3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34.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2.xml"/><Relationship Id="rId1" Type="http://schemas.openxmlformats.org/officeDocument/2006/relationships/slideLayout" Target="../slideLayouts/slideLayout34.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3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www.youtube.com/watch?v=65OxY1jizBI"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nyu.databrary.org/search?q=mittens"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www.youtube.com/watch?v=hJGRM4LFJjU"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watch?v=hJGRM4LFJjU"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www.youtube.com/watch?v=5aSSM89ivJw" TargetMode="External"/><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hyperlink" Target="http://www.youtube.com/watch?v=ue8y-JVhjS0&amp;feature=related"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8.xml"/><Relationship Id="rId1" Type="http://schemas.openxmlformats.org/officeDocument/2006/relationships/slideLayout" Target="../slideLayouts/slideLayout13.xml"/><Relationship Id="rId5" Type="http://schemas.openxmlformats.org/officeDocument/2006/relationships/hyperlink" Target="http://www.youtube.com/watch?v=OinqFgsIbh0&amp;feature=related" TargetMode="External"/><Relationship Id="rId4" Type="http://schemas.openxmlformats.org/officeDocument/2006/relationships/image" Target="../media/image57.jpeg"/></Relationships>
</file>

<file path=ppt/slides/_rels/slide8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hyperlink" Target="https://www.youtube.com/watch?v=YtLEWVu815o" TargetMode="External"/><Relationship Id="rId4" Type="http://schemas.openxmlformats.org/officeDocument/2006/relationships/hyperlink" Target="http://www.youtube.com/watch?v=B65EJ6gMmA4&amp;playnext=1&amp;list=PL62740F6BA40AC105"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9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9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ncbi.nlm.nih.gov/pubmed/17253621"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hyperlink" Target="http://news.bbc.co.uk/2/hi/asia-pacific/7940052.stm" TargetMode="Externa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Developmental 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a:t>
            </a:r>
          </a:p>
          <a:p>
            <a:pPr algn="ctr">
              <a:lnSpc>
                <a:spcPct val="90000"/>
              </a:lnSpc>
            </a:pPr>
            <a:r>
              <a:rPr lang="en-US" sz="2400" dirty="0"/>
              <a:t>Daniel Messinger, PhD</a:t>
            </a:r>
          </a:p>
        </p:txBody>
      </p:sp>
    </p:spTree>
    <p:extLst>
      <p:ext uri="{BB962C8B-B14F-4D97-AF65-F5344CB8AC3E}">
        <p14:creationId xmlns:p14="http://schemas.microsoft.com/office/powerpoint/2010/main" val="3173869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lstStyle/>
          <a:p>
            <a:pPr algn="ctr"/>
            <a:r>
              <a:rPr lang="en-US" dirty="0"/>
              <a:t>Domains of Development</a:t>
            </a:r>
          </a:p>
        </p:txBody>
      </p:sp>
      <p:sp>
        <p:nvSpPr>
          <p:cNvPr id="337923" name="Rectangle 3"/>
          <p:cNvSpPr>
            <a:spLocks noGrp="1" noChangeArrowheads="1"/>
          </p:cNvSpPr>
          <p:nvPr>
            <p:ph type="body" idx="4294967295"/>
          </p:nvPr>
        </p:nvSpPr>
        <p:spPr>
          <a:xfrm>
            <a:off x="457200" y="1646237"/>
            <a:ext cx="8229600" cy="4526280"/>
          </a:xfrm>
          <a:prstGeom prst="rect">
            <a:avLst/>
          </a:prstGeom>
        </p:spPr>
        <p:txBody>
          <a:bodyPr/>
          <a:lstStyle/>
          <a:p>
            <a:r>
              <a:rPr lang="en-US"/>
              <a:t>Perception</a:t>
            </a:r>
          </a:p>
          <a:p>
            <a:r>
              <a:rPr lang="en-US">
                <a:solidFill>
                  <a:srgbClr val="FF0000"/>
                </a:solidFill>
              </a:rPr>
              <a:t>Cognition</a:t>
            </a:r>
          </a:p>
          <a:p>
            <a:r>
              <a:rPr lang="en-US"/>
              <a:t>Language </a:t>
            </a:r>
          </a:p>
          <a:p>
            <a:r>
              <a:rPr lang="en-US"/>
              <a:t>Social/Emotional</a:t>
            </a:r>
            <a:endParaRPr lang="en-US">
              <a:solidFill>
                <a:srgbClr val="FF0000"/>
              </a:solidFill>
            </a:endParaRPr>
          </a:p>
        </p:txBody>
      </p:sp>
      <p:pic>
        <p:nvPicPr>
          <p:cNvPr id="337924" name="Picture 4" descr="Bronfenbrenner-systems 1979"/>
          <p:cNvPicPr>
            <a:picLocks noChangeAspect="1" noChangeArrowheads="1"/>
          </p:cNvPicPr>
          <p:nvPr/>
        </p:nvPicPr>
        <p:blipFill>
          <a:blip r:embed="rId3" cstate="print"/>
          <a:srcRect/>
          <a:stretch>
            <a:fillRect/>
          </a:stretch>
        </p:blipFill>
        <p:spPr bwMode="auto">
          <a:xfrm>
            <a:off x="4267200" y="3629025"/>
            <a:ext cx="4267200" cy="2924175"/>
          </a:xfrm>
          <a:prstGeom prst="rect">
            <a:avLst/>
          </a:prstGeom>
          <a:noFill/>
        </p:spPr>
      </p:pic>
      <p:sp>
        <p:nvSpPr>
          <p:cNvPr id="337925" name="Rectangle 5"/>
          <p:cNvSpPr>
            <a:spLocks noChangeArrowheads="1"/>
          </p:cNvSpPr>
          <p:nvPr/>
        </p:nvSpPr>
        <p:spPr bwMode="auto">
          <a:xfrm>
            <a:off x="6172200" y="4978400"/>
            <a:ext cx="457200" cy="457200"/>
          </a:xfrm>
          <a:prstGeom prst="rect">
            <a:avLst/>
          </a:prstGeom>
          <a:noFill/>
          <a:ln w="50800">
            <a:solidFill>
              <a:srgbClr val="FF0000"/>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3922483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Cognition</a:t>
            </a:r>
          </a:p>
        </p:txBody>
      </p:sp>
      <p:sp>
        <p:nvSpPr>
          <p:cNvPr id="3" name="Content Placeholder 2"/>
          <p:cNvSpPr>
            <a:spLocks noGrp="1"/>
          </p:cNvSpPr>
          <p:nvPr>
            <p:ph idx="1"/>
          </p:nvPr>
        </p:nvSpPr>
        <p:spPr/>
        <p:txBody>
          <a:bodyPr>
            <a:normAutofit fontScale="85000" lnSpcReduction="20000"/>
          </a:bodyPr>
          <a:lstStyle/>
          <a:p>
            <a:r>
              <a:rPr lang="en-US" dirty="0"/>
              <a:t>Learning mechanisms</a:t>
            </a:r>
          </a:p>
          <a:p>
            <a:pPr lvl="1"/>
            <a:r>
              <a:rPr lang="en-US" dirty="0"/>
              <a:t>Neonatal imitation </a:t>
            </a:r>
          </a:p>
          <a:p>
            <a:pPr lvl="2"/>
            <a:r>
              <a:rPr lang="en-US" dirty="0"/>
              <a:t>Later social (over)imitation</a:t>
            </a:r>
          </a:p>
          <a:p>
            <a:pPr lvl="1"/>
            <a:r>
              <a:rPr lang="en-US" dirty="0"/>
              <a:t>Classical conditioning </a:t>
            </a:r>
          </a:p>
          <a:p>
            <a:pPr lvl="1"/>
            <a:r>
              <a:rPr lang="en-US" dirty="0"/>
              <a:t>Operant conditioning</a:t>
            </a:r>
          </a:p>
          <a:p>
            <a:pPr lvl="1"/>
            <a:r>
              <a:rPr lang="en-US" dirty="0"/>
              <a:t>Habituation</a:t>
            </a:r>
          </a:p>
          <a:p>
            <a:pPr lvl="2"/>
            <a:r>
              <a:rPr lang="en-US" dirty="0"/>
              <a:t>Can infants count (habituation)?</a:t>
            </a:r>
          </a:p>
          <a:p>
            <a:pPr lvl="1"/>
            <a:r>
              <a:rPr lang="en-US" dirty="0"/>
              <a:t>Machine learning via deep </a:t>
            </a:r>
            <a:r>
              <a:rPr lang="en-US"/>
              <a:t>neural networks?</a:t>
            </a:r>
            <a:endParaRPr lang="en-US" dirty="0"/>
          </a:p>
          <a:p>
            <a:r>
              <a:rPr lang="en-US" dirty="0"/>
              <a:t>Brain-body loops</a:t>
            </a:r>
          </a:p>
          <a:p>
            <a:pPr lvl="1"/>
            <a:r>
              <a:rPr lang="en-US" dirty="0"/>
              <a:t>Sticky mittens</a:t>
            </a:r>
          </a:p>
          <a:p>
            <a:r>
              <a:rPr lang="en-US" dirty="0"/>
              <a:t>Piaget </a:t>
            </a:r>
            <a:r>
              <a:rPr lang="en-US" sz="2400" dirty="0"/>
              <a:t>(vs. habituation) </a:t>
            </a:r>
            <a:r>
              <a:rPr lang="en-US" dirty="0"/>
              <a:t>through development</a:t>
            </a:r>
          </a:p>
          <a:p>
            <a:r>
              <a:rPr lang="en-US" dirty="0"/>
              <a:t>Social learning mechanisms</a:t>
            </a:r>
          </a:p>
          <a:p>
            <a:pPr lvl="1"/>
            <a:r>
              <a:rPr lang="en-US" dirty="0"/>
              <a:t>Ostensive communication</a:t>
            </a:r>
          </a:p>
          <a:p>
            <a:pPr lvl="1"/>
            <a:endParaRPr lang="en-US" dirty="0"/>
          </a:p>
          <a:p>
            <a:endParaRPr lang="en-US" dirty="0"/>
          </a:p>
        </p:txBody>
      </p:sp>
      <p:sp>
        <p:nvSpPr>
          <p:cNvPr id="4" name="Title 1"/>
          <p:cNvSpPr txBox="1">
            <a:spLocks/>
          </p:cNvSpPr>
          <p:nvPr/>
        </p:nvSpPr>
        <p:spPr>
          <a:xfrm rot="1608769">
            <a:off x="10978465" y="1003562"/>
            <a:ext cx="3016276" cy="1252728"/>
          </a:xfrm>
          <a:prstGeom prst="rect">
            <a:avLst/>
          </a:prstGeom>
        </p:spPr>
        <p:txBody>
          <a:bodyPr vert="horz" lIns="91440" rIns="45720" rtlCol="0" anchor="ctr">
            <a:normAutofit fontScale="92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Individual </a:t>
            </a:r>
          </a:p>
          <a:p>
            <a:pPr algn="ctr" fontAlgn="auto">
              <a:spcAft>
                <a:spcPts val="0"/>
              </a:spcAft>
            </a:pPr>
            <a:r>
              <a:rPr lang="en-US" dirty="0"/>
              <a:t>Differences</a:t>
            </a:r>
          </a:p>
        </p:txBody>
      </p:sp>
      <p:sp>
        <p:nvSpPr>
          <p:cNvPr id="6" name="TextBox 5">
            <a:extLst>
              <a:ext uri="{FF2B5EF4-FFF2-40B4-BE49-F238E27FC236}">
                <a16:creationId xmlns:a16="http://schemas.microsoft.com/office/drawing/2014/main" id="{79264DFD-C588-40D7-BF7D-5CDDF1742E25}"/>
              </a:ext>
            </a:extLst>
          </p:cNvPr>
          <p:cNvSpPr txBox="1"/>
          <p:nvPr/>
        </p:nvSpPr>
        <p:spPr>
          <a:xfrm>
            <a:off x="9525000" y="3718663"/>
            <a:ext cx="4604272" cy="369332"/>
          </a:xfrm>
          <a:prstGeom prst="rect">
            <a:avLst/>
          </a:prstGeom>
          <a:noFill/>
        </p:spPr>
        <p:txBody>
          <a:bodyPr wrap="square">
            <a:spAutoFit/>
          </a:bodyPr>
          <a:lstStyle/>
          <a:p>
            <a:r>
              <a:rPr lang="en-US" dirty="0"/>
              <a:t>Spatial processing in infancy predicts</a:t>
            </a:r>
          </a:p>
        </p:txBody>
      </p:sp>
      <p:sp>
        <p:nvSpPr>
          <p:cNvPr id="7" name="TextBox 6">
            <a:extLst>
              <a:ext uri="{FF2B5EF4-FFF2-40B4-BE49-F238E27FC236}">
                <a16:creationId xmlns:a16="http://schemas.microsoft.com/office/drawing/2014/main" id="{6A842B57-9379-4085-8E3B-0295A544B722}"/>
              </a:ext>
            </a:extLst>
          </p:cNvPr>
          <p:cNvSpPr txBox="1"/>
          <p:nvPr/>
        </p:nvSpPr>
        <p:spPr>
          <a:xfrm>
            <a:off x="9304468" y="2831525"/>
            <a:ext cx="7078532" cy="1200329"/>
          </a:xfrm>
          <a:prstGeom prst="rect">
            <a:avLst/>
          </a:prstGeom>
          <a:noFill/>
        </p:spPr>
        <p:txBody>
          <a:bodyPr wrap="square">
            <a:spAutoFit/>
          </a:bodyPr>
          <a:lstStyle/>
          <a:p>
            <a:r>
              <a:rPr lang="en-US" dirty="0"/>
              <a:t>Innate versus constructivist</a:t>
            </a:r>
          </a:p>
          <a:p>
            <a:pPr lvl="1"/>
            <a:r>
              <a:rPr lang="en-US" dirty="0"/>
              <a:t>Yu &amp; Smith?</a:t>
            </a:r>
          </a:p>
          <a:p>
            <a:pPr lvl="1"/>
            <a:r>
              <a:rPr lang="en-US" dirty="0"/>
              <a:t>Attention</a:t>
            </a:r>
          </a:p>
          <a:p>
            <a:pPr lvl="1"/>
            <a:r>
              <a:rPr lang="en-US" dirty="0"/>
              <a:t>Joint attention/joint engagement/language</a:t>
            </a:r>
          </a:p>
        </p:txBody>
      </p:sp>
    </p:spTree>
    <p:extLst>
      <p:ext uri="{BB962C8B-B14F-4D97-AF65-F5344CB8AC3E}">
        <p14:creationId xmlns:p14="http://schemas.microsoft.com/office/powerpoint/2010/main" val="63030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fld id="{B63189E4-1A54-4283-9B31-DA4F3B654858}" type="slidenum">
              <a:rPr lang="en-US" altLang="en-US" sz="1400" smtClean="0"/>
              <a:pPr/>
              <a:t>4</a:t>
            </a:fld>
            <a:endParaRPr lang="en-US" altLang="en-US" sz="1400"/>
          </a:p>
        </p:txBody>
      </p:sp>
      <p:sp>
        <p:nvSpPr>
          <p:cNvPr id="11267" name="Rectangle 2"/>
          <p:cNvSpPr>
            <a:spLocks noGrp="1" noChangeArrowheads="1"/>
          </p:cNvSpPr>
          <p:nvPr>
            <p:ph type="title"/>
          </p:nvPr>
        </p:nvSpPr>
        <p:spPr/>
        <p:txBody>
          <a:bodyPr>
            <a:normAutofit fontScale="90000"/>
          </a:bodyPr>
          <a:lstStyle/>
          <a:p>
            <a:r>
              <a:rPr lang="en-US" altLang="en-US" dirty="0"/>
              <a:t>Fundamental question:</a:t>
            </a:r>
            <a:br>
              <a:rPr lang="en-US" altLang="en-US" dirty="0"/>
            </a:br>
            <a:r>
              <a:rPr lang="en-US" altLang="en-US" dirty="0"/>
              <a:t>How do children know?</a:t>
            </a:r>
          </a:p>
        </p:txBody>
      </p:sp>
      <p:sp>
        <p:nvSpPr>
          <p:cNvPr id="11268" name="Rectangle 3"/>
          <p:cNvSpPr>
            <a:spLocks noGrp="1" noChangeArrowheads="1"/>
          </p:cNvSpPr>
          <p:nvPr>
            <p:ph type="body" idx="1"/>
          </p:nvPr>
        </p:nvSpPr>
        <p:spPr/>
        <p:txBody>
          <a:bodyPr/>
          <a:lstStyle/>
          <a:p>
            <a:pPr>
              <a:lnSpc>
                <a:spcPct val="90000"/>
              </a:lnSpc>
            </a:pPr>
            <a:r>
              <a:rPr lang="en-US" altLang="en-US" sz="2800" dirty="0"/>
              <a:t>Infants have innate knowledge of essential properties of world</a:t>
            </a:r>
          </a:p>
          <a:p>
            <a:pPr lvl="1">
              <a:lnSpc>
                <a:spcPct val="90000"/>
              </a:lnSpc>
            </a:pPr>
            <a:r>
              <a:rPr lang="en-US" altLang="en-US" sz="2400" dirty="0"/>
              <a:t>Nativist account: </a:t>
            </a:r>
            <a:r>
              <a:rPr lang="en-US" altLang="en-US" sz="2400" dirty="0">
                <a:cs typeface="Arial" charset="0"/>
              </a:rPr>
              <a:t>the mind produces ideas that are not derived from external sources</a:t>
            </a:r>
          </a:p>
          <a:p>
            <a:pPr lvl="2">
              <a:lnSpc>
                <a:spcPct val="90000"/>
              </a:lnSpc>
            </a:pPr>
            <a:r>
              <a:rPr lang="en-US" altLang="en-US" sz="2000" dirty="0">
                <a:cs typeface="Times New Roman" charset="0"/>
              </a:rPr>
              <a:t>Infants have an inborn conception of what objects are</a:t>
            </a:r>
          </a:p>
          <a:p>
            <a:pPr>
              <a:lnSpc>
                <a:spcPct val="90000"/>
              </a:lnSpc>
            </a:pPr>
            <a:r>
              <a:rPr lang="en-US" altLang="en-US" sz="2800" dirty="0"/>
              <a:t>Infants must construct knowledge of essential properties of world</a:t>
            </a:r>
          </a:p>
          <a:p>
            <a:pPr lvl="1">
              <a:lnSpc>
                <a:spcPct val="90000"/>
              </a:lnSpc>
            </a:pPr>
            <a:r>
              <a:rPr lang="en-US" altLang="en-US" sz="2400" dirty="0"/>
              <a:t>Constructivist or e</a:t>
            </a:r>
            <a:r>
              <a:rPr lang="en-US" altLang="en-US" sz="2400" dirty="0">
                <a:cs typeface="Arial" charset="0"/>
              </a:rPr>
              <a:t>mpiricist account:  experience, especially of the senses, is the only source of knowledge.</a:t>
            </a:r>
            <a:r>
              <a:rPr lang="en-US" altLang="en-US" sz="2400" dirty="0"/>
              <a:t> </a:t>
            </a:r>
          </a:p>
          <a:p>
            <a:pPr lvl="1">
              <a:lnSpc>
                <a:spcPct val="90000"/>
              </a:lnSpc>
            </a:pPr>
            <a:endParaRPr lang="en-US" altLang="en-US" sz="2400" dirty="0"/>
          </a:p>
        </p:txBody>
      </p:sp>
      <p:sp>
        <p:nvSpPr>
          <p:cNvPr id="8" name="Title 1"/>
          <p:cNvSpPr txBox="1">
            <a:spLocks/>
          </p:cNvSpPr>
          <p:nvPr/>
        </p:nvSpPr>
        <p:spPr>
          <a:xfrm rot="796792">
            <a:off x="6007332" y="5261143"/>
            <a:ext cx="3016276" cy="1252728"/>
          </a:xfrm>
          <a:prstGeom prst="rect">
            <a:avLst/>
          </a:prstGeom>
        </p:spPr>
        <p:txBody>
          <a:bodyPr vert="horz" lIns="91440" rIns="45720" rtlCol="0" anchor="ctr">
            <a:normAutofit fontScale="92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Individual </a:t>
            </a:r>
          </a:p>
          <a:p>
            <a:pPr algn="ctr" fontAlgn="auto">
              <a:spcAft>
                <a:spcPts val="0"/>
              </a:spcAft>
            </a:pPr>
            <a:r>
              <a:rPr lang="en-US" dirty="0"/>
              <a:t>Differences</a:t>
            </a:r>
          </a:p>
        </p:txBody>
      </p:sp>
    </p:spTree>
    <p:extLst>
      <p:ext uri="{BB962C8B-B14F-4D97-AF65-F5344CB8AC3E}">
        <p14:creationId xmlns:p14="http://schemas.microsoft.com/office/powerpoint/2010/main" val="1239077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319" y="140971"/>
            <a:ext cx="8012708" cy="5899954"/>
          </a:xfrm>
          <a:prstGeom prst="rect">
            <a:avLst/>
          </a:prstGeom>
        </p:spPr>
      </p:pic>
      <p:sp>
        <p:nvSpPr>
          <p:cNvPr id="4" name="TextBox 3"/>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
        <p:nvSpPr>
          <p:cNvPr id="5" name="Title 1">
            <a:extLst>
              <a:ext uri="{FF2B5EF4-FFF2-40B4-BE49-F238E27FC236}">
                <a16:creationId xmlns:a16="http://schemas.microsoft.com/office/drawing/2014/main" id="{C31E3AF6-346F-4E7B-ABC9-90B715437698}"/>
              </a:ext>
            </a:extLst>
          </p:cNvPr>
          <p:cNvSpPr txBox="1">
            <a:spLocks/>
          </p:cNvSpPr>
          <p:nvPr/>
        </p:nvSpPr>
        <p:spPr>
          <a:xfrm>
            <a:off x="1517017" y="5601462"/>
            <a:ext cx="6109965" cy="1252728"/>
          </a:xfrm>
          <a:prstGeom prst="rect">
            <a:avLst/>
          </a:prstGeom>
        </p:spPr>
        <p:txBody>
          <a:bodyPr vert="horz" lIns="91440" rIns="45720" rtlCol="0" anchor="ctr">
            <a:normAutofit fontScale="92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Nativist or constructivist?</a:t>
            </a:r>
          </a:p>
        </p:txBody>
      </p:sp>
    </p:spTree>
    <p:extLst>
      <p:ext uri="{BB962C8B-B14F-4D97-AF65-F5344CB8AC3E}">
        <p14:creationId xmlns:p14="http://schemas.microsoft.com/office/powerpoint/2010/main" val="343229740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Background</a:t>
            </a:r>
          </a:p>
        </p:txBody>
      </p:sp>
      <p:sp>
        <p:nvSpPr>
          <p:cNvPr id="3" name="Content Placeholder 2"/>
          <p:cNvSpPr>
            <a:spLocks noGrp="1"/>
          </p:cNvSpPr>
          <p:nvPr>
            <p:ph idx="1"/>
          </p:nvPr>
        </p:nvSpPr>
        <p:spPr>
          <a:xfrm>
            <a:off x="866216" y="2425700"/>
            <a:ext cx="6898189" cy="3394331"/>
          </a:xfrm>
        </p:spPr>
        <p:txBody>
          <a:bodyPr>
            <a:normAutofit/>
          </a:bodyPr>
          <a:lstStyle/>
          <a:p>
            <a:r>
              <a:rPr lang="en-US" sz="2200" dirty="0"/>
              <a:t>Mirror neuron system (MNS):</a:t>
            </a:r>
          </a:p>
          <a:p>
            <a:pPr lvl="1"/>
            <a:r>
              <a:rPr lang="en-US" sz="1800" dirty="0"/>
              <a:t>Action-perception system</a:t>
            </a:r>
          </a:p>
          <a:p>
            <a:pPr lvl="1"/>
            <a:r>
              <a:rPr lang="en-US" sz="1800" dirty="0"/>
              <a:t>Activated during observations and imitation</a:t>
            </a:r>
          </a:p>
          <a:p>
            <a:pPr lvl="1"/>
            <a:r>
              <a:rPr lang="en-US" sz="1800" dirty="0"/>
              <a:t>Mu rhythm—desynchronization during the observation and imitation of facial gestures </a:t>
            </a:r>
          </a:p>
          <a:p>
            <a:r>
              <a:rPr lang="en-US" sz="2200" dirty="0"/>
              <a:t>Neonatal Imitation</a:t>
            </a:r>
          </a:p>
          <a:p>
            <a:pPr lvl="1"/>
            <a:r>
              <a:rPr lang="en-US" sz="1800" dirty="0"/>
              <a:t>Ability of infants to match others’ actions in the first four weeks of life</a:t>
            </a: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extBox 5"/>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Tree>
    <p:extLst>
      <p:ext uri="{BB962C8B-B14F-4D97-AF65-F5344CB8AC3E}">
        <p14:creationId xmlns:p14="http://schemas.microsoft.com/office/powerpoint/2010/main" val="172037240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Macaque Example</a:t>
            </a: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Tree>
    <p:extLst>
      <p:ext uri="{BB962C8B-B14F-4D97-AF65-F5344CB8AC3E}">
        <p14:creationId xmlns:p14="http://schemas.microsoft.com/office/powerpoint/2010/main" val="395923070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Human Example</a:t>
            </a: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extBox 5"/>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
        <p:nvSpPr>
          <p:cNvPr id="9" name="Content Placeholder 8">
            <a:extLst>
              <a:ext uri="{FF2B5EF4-FFF2-40B4-BE49-F238E27FC236}">
                <a16:creationId xmlns:a16="http://schemas.microsoft.com/office/drawing/2014/main" id="{A5EC5834-8447-F6C4-4404-071A8104DB7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79509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Bigger samples, stronger evidence?</a:t>
            </a:r>
          </a:p>
        </p:txBody>
      </p:sp>
      <p:pic>
        <p:nvPicPr>
          <p:cNvPr id="5" name="Content Placeholder 4"/>
          <p:cNvPicPr>
            <a:picLocks noGrp="1" noChangeAspect="1"/>
          </p:cNvPicPr>
          <p:nvPr>
            <p:ph idx="1"/>
          </p:nvPr>
        </p:nvPicPr>
        <p:blipFill rotWithShape="1">
          <a:blip r:embed="rId4">
            <a:extLst>
              <a:ext uri="{28A0092B-C50C-407E-A947-70E740481C1C}">
                <a14:useLocalDpi xmlns:a14="http://schemas.microsoft.com/office/drawing/2010/main" val="0"/>
              </a:ext>
            </a:extLst>
          </a:blip>
          <a:srcRect r="13962"/>
          <a:stretch/>
        </p:blipFill>
        <p:spPr>
          <a:xfrm>
            <a:off x="2286000" y="2057400"/>
            <a:ext cx="7035034" cy="4189805"/>
          </a:xfrm>
        </p:spPr>
      </p:pic>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Content Placeholder 2"/>
          <p:cNvSpPr txBox="1">
            <a:spLocks/>
          </p:cNvSpPr>
          <p:nvPr/>
        </p:nvSpPr>
        <p:spPr>
          <a:xfrm>
            <a:off x="355601" y="2286000"/>
            <a:ext cx="2463799" cy="3040673"/>
          </a:xfrm>
          <a:prstGeom prst="rect">
            <a:avLst/>
          </a:prstGeom>
        </p:spPr>
        <p:txBody>
          <a:bodyPr vert="horz" lIns="68580" tIns="34290" rIns="68580" bIns="3429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Use of pacifiers</a:t>
            </a:r>
          </a:p>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Not counting infant imitation during gesture period</a:t>
            </a:r>
          </a:p>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Low sample sizes</a:t>
            </a:r>
          </a:p>
        </p:txBody>
      </p:sp>
      <p:sp>
        <p:nvSpPr>
          <p:cNvPr id="6" name="TextBox 5"/>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Tree>
    <p:extLst>
      <p:ext uri="{BB962C8B-B14F-4D97-AF65-F5344CB8AC3E}">
        <p14:creationId xmlns:p14="http://schemas.microsoft.com/office/powerpoint/2010/main" val="226172073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F407F-165A-45E6-AE04-9F5B7938A237}"/>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203CF8F2-7F04-4498-9B4F-BA4A8B89A35D}"/>
              </a:ext>
            </a:extLst>
          </p:cNvPr>
          <p:cNvPicPr>
            <a:picLocks noGrp="1" noChangeAspect="1"/>
          </p:cNvPicPr>
          <p:nvPr>
            <p:ph idx="1"/>
          </p:nvPr>
        </p:nvPicPr>
        <p:blipFill>
          <a:blip r:embed="rId2"/>
          <a:stretch>
            <a:fillRect/>
          </a:stretch>
        </p:blipFill>
        <p:spPr>
          <a:xfrm>
            <a:off x="92476" y="3145075"/>
            <a:ext cx="4112410" cy="3674825"/>
          </a:xfrm>
        </p:spPr>
      </p:pic>
      <p:pic>
        <p:nvPicPr>
          <p:cNvPr id="5" name="Picture 4">
            <a:extLst>
              <a:ext uri="{FF2B5EF4-FFF2-40B4-BE49-F238E27FC236}">
                <a16:creationId xmlns:a16="http://schemas.microsoft.com/office/drawing/2014/main" id="{51F1A4C1-2E46-4558-8FC3-810C32E47E88}"/>
              </a:ext>
            </a:extLst>
          </p:cNvPr>
          <p:cNvPicPr>
            <a:picLocks noChangeAspect="1"/>
          </p:cNvPicPr>
          <p:nvPr/>
        </p:nvPicPr>
        <p:blipFill>
          <a:blip r:embed="rId3"/>
          <a:stretch>
            <a:fillRect/>
          </a:stretch>
        </p:blipFill>
        <p:spPr>
          <a:xfrm>
            <a:off x="0" y="11430"/>
            <a:ext cx="4182026" cy="3057525"/>
          </a:xfrm>
          <a:prstGeom prst="rect">
            <a:avLst/>
          </a:prstGeom>
        </p:spPr>
      </p:pic>
      <p:pic>
        <p:nvPicPr>
          <p:cNvPr id="9" name="Picture 8">
            <a:extLst>
              <a:ext uri="{FF2B5EF4-FFF2-40B4-BE49-F238E27FC236}">
                <a16:creationId xmlns:a16="http://schemas.microsoft.com/office/drawing/2014/main" id="{989929BE-FD54-4A96-AD82-ED8D57A91605}"/>
              </a:ext>
            </a:extLst>
          </p:cNvPr>
          <p:cNvPicPr>
            <a:picLocks noChangeAspect="1"/>
          </p:cNvPicPr>
          <p:nvPr/>
        </p:nvPicPr>
        <p:blipFill>
          <a:blip r:embed="rId4"/>
          <a:stretch>
            <a:fillRect/>
          </a:stretch>
        </p:blipFill>
        <p:spPr>
          <a:xfrm>
            <a:off x="4182026" y="11430"/>
            <a:ext cx="4961974" cy="3246456"/>
          </a:xfrm>
          <a:prstGeom prst="rect">
            <a:avLst/>
          </a:prstGeom>
        </p:spPr>
      </p:pic>
      <p:sp>
        <p:nvSpPr>
          <p:cNvPr id="12" name="Title 1">
            <a:extLst>
              <a:ext uri="{FF2B5EF4-FFF2-40B4-BE49-F238E27FC236}">
                <a16:creationId xmlns:a16="http://schemas.microsoft.com/office/drawing/2014/main" id="{E505BFA4-AAB4-4C88-98BA-938863DD21E8}"/>
              </a:ext>
            </a:extLst>
          </p:cNvPr>
          <p:cNvSpPr txBox="1">
            <a:spLocks/>
          </p:cNvSpPr>
          <p:nvPr/>
        </p:nvSpPr>
        <p:spPr>
          <a:xfrm>
            <a:off x="3886200" y="3125356"/>
            <a:ext cx="4800600"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Controversy</a:t>
            </a:r>
          </a:p>
        </p:txBody>
      </p:sp>
      <p:pic>
        <p:nvPicPr>
          <p:cNvPr id="3" name="Content Placeholder 4">
            <a:extLst>
              <a:ext uri="{FF2B5EF4-FFF2-40B4-BE49-F238E27FC236}">
                <a16:creationId xmlns:a16="http://schemas.microsoft.com/office/drawing/2014/main" id="{01113775-ADC5-050A-F251-F22EE9C284A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3962"/>
          <a:stretch/>
        </p:blipFill>
        <p:spPr>
          <a:xfrm>
            <a:off x="4304882" y="4210192"/>
            <a:ext cx="4381918" cy="2609708"/>
          </a:xfrm>
          <a:prstGeom prst="rect">
            <a:avLst/>
          </a:prstGeom>
        </p:spPr>
      </p:pic>
    </p:spTree>
    <p:extLst>
      <p:ext uri="{BB962C8B-B14F-4D97-AF65-F5344CB8AC3E}">
        <p14:creationId xmlns:p14="http://schemas.microsoft.com/office/powerpoint/2010/main" val="2287035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6486525" cy="1425575"/>
          </a:xfrm>
        </p:spPr>
        <p:txBody>
          <a:bodyPr>
            <a:normAutofit fontScale="90000"/>
          </a:bodyPr>
          <a:lstStyle/>
          <a:p>
            <a:r>
              <a:rPr lang="en-US" dirty="0"/>
              <a:t>Misunderstandings about neonatal imitation (NI)</a:t>
            </a:r>
          </a:p>
        </p:txBody>
      </p:sp>
      <p:sp>
        <p:nvSpPr>
          <p:cNvPr id="3" name="Text Placeholder 2"/>
          <p:cNvSpPr>
            <a:spLocks noGrp="1"/>
          </p:cNvSpPr>
          <p:nvPr>
            <p:ph type="body" idx="1"/>
          </p:nvPr>
        </p:nvSpPr>
        <p:spPr>
          <a:xfrm>
            <a:off x="4800600" y="2819400"/>
            <a:ext cx="3721100" cy="3594100"/>
          </a:xfrm>
        </p:spPr>
        <p:txBody>
          <a:bodyPr>
            <a:noAutofit/>
          </a:bodyPr>
          <a:lstStyle/>
          <a:p>
            <a:pPr marL="257175" indent="-257175">
              <a:buFont typeface="LucidaGrande" charset="0"/>
              <a:buChar char="▶︎"/>
            </a:pPr>
            <a:r>
              <a:rPr lang="en-US" sz="1900" dirty="0">
                <a:solidFill>
                  <a:schemeClr val="tx1"/>
                </a:solidFill>
              </a:rPr>
              <a:t>Is NI a reflex? </a:t>
            </a:r>
          </a:p>
          <a:p>
            <a:pPr marL="557213" lvl="1" indent="-214313">
              <a:buFont typeface="LucidaGrande" charset="0"/>
              <a:buChar char="▶︎"/>
            </a:pPr>
            <a:r>
              <a:rPr lang="en-US" sz="1700" dirty="0">
                <a:solidFill>
                  <a:schemeClr val="tx1"/>
                </a:solidFill>
              </a:rPr>
              <a:t>Never before seen actions are matched and corrections are made to initial attempts</a:t>
            </a:r>
          </a:p>
          <a:p>
            <a:pPr marL="214313" indent="-214313">
              <a:buFont typeface="LucidaGrande" charset="0"/>
              <a:buChar char="▶︎"/>
            </a:pPr>
            <a:r>
              <a:rPr lang="en-US" sz="1900" dirty="0">
                <a:solidFill>
                  <a:schemeClr val="tx1"/>
                </a:solidFill>
              </a:rPr>
              <a:t>Is NI due to arousal?</a:t>
            </a:r>
          </a:p>
          <a:p>
            <a:pPr marL="557213" lvl="1" indent="-214313">
              <a:buFont typeface="LucidaGrande" charset="0"/>
              <a:buChar char="▶︎"/>
            </a:pPr>
            <a:r>
              <a:rPr lang="en-US" sz="1700" dirty="0">
                <a:solidFill>
                  <a:schemeClr val="tx1"/>
                </a:solidFill>
              </a:rPr>
              <a:t>Even when controlling for arousal, TP is present</a:t>
            </a:r>
          </a:p>
          <a:p>
            <a:pPr marL="257175" indent="-257175">
              <a:buFont typeface="LucidaGrande" charset="0"/>
              <a:buChar char="▶︎"/>
            </a:pPr>
            <a:r>
              <a:rPr lang="en-US" sz="1900" dirty="0">
                <a:solidFill>
                  <a:schemeClr val="tx1"/>
                </a:solidFill>
              </a:rPr>
              <a:t>Does imitation decline after the first month?</a:t>
            </a:r>
          </a:p>
          <a:p>
            <a:pPr marL="600075" lvl="1" indent="-257175">
              <a:buFont typeface="LucidaGrande" charset="0"/>
              <a:buChar char="▶︎"/>
            </a:pPr>
            <a:r>
              <a:rPr lang="en-US" sz="1700" dirty="0">
                <a:solidFill>
                  <a:schemeClr val="tx1"/>
                </a:solidFill>
              </a:rPr>
              <a:t>Imitation does not decline but changes as infants develop</a:t>
            </a:r>
          </a:p>
          <a:p>
            <a:pPr marL="257175" indent="-257175">
              <a:buFont typeface="LucidaGrande" charset="0"/>
              <a:buChar char="▶︎"/>
            </a:pPr>
            <a:r>
              <a:rPr lang="en-US" sz="1900" dirty="0">
                <a:solidFill>
                  <a:schemeClr val="tx1"/>
                </a:solidFill>
              </a:rPr>
              <a:t>Does NI depend on learning?</a:t>
            </a:r>
          </a:p>
          <a:p>
            <a:pPr marL="600075" lvl="1" indent="-257175">
              <a:buFont typeface="LucidaGrande" charset="0"/>
              <a:buChar char="▶︎"/>
            </a:pPr>
            <a:r>
              <a:rPr lang="en-US" sz="1700" dirty="0">
                <a:solidFill>
                  <a:schemeClr val="tx1"/>
                </a:solidFill>
              </a:rPr>
              <a:t>NI is seen minutes after birth</a:t>
            </a: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876" y="3019425"/>
            <a:ext cx="4077050" cy="2314575"/>
          </a:xfrm>
          <a:prstGeom prst="rect">
            <a:avLst/>
          </a:prstGeom>
        </p:spPr>
      </p:pic>
      <p:sp>
        <p:nvSpPr>
          <p:cNvPr id="6" name="TextBox 5"/>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Tree>
    <p:extLst>
      <p:ext uri="{BB962C8B-B14F-4D97-AF65-F5344CB8AC3E}">
        <p14:creationId xmlns:p14="http://schemas.microsoft.com/office/powerpoint/2010/main" val="114664550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Standardizing methodology</a:t>
            </a:r>
          </a:p>
        </p:txBody>
      </p:sp>
      <p:sp>
        <p:nvSpPr>
          <p:cNvPr id="3" name="Content Placeholder 2"/>
          <p:cNvSpPr>
            <a:spLocks noGrp="1"/>
          </p:cNvSpPr>
          <p:nvPr>
            <p:ph idx="1"/>
          </p:nvPr>
        </p:nvSpPr>
        <p:spPr>
          <a:xfrm>
            <a:off x="495301" y="2717800"/>
            <a:ext cx="3111499" cy="3606799"/>
          </a:xfrm>
        </p:spPr>
        <p:txBody>
          <a:bodyPr>
            <a:normAutofit/>
          </a:bodyPr>
          <a:lstStyle/>
          <a:p>
            <a:r>
              <a:rPr lang="en-US" sz="1800" dirty="0"/>
              <a:t>Sensitivity to infant states</a:t>
            </a:r>
          </a:p>
          <a:p>
            <a:r>
              <a:rPr lang="en-US" sz="1800" dirty="0"/>
              <a:t>Appropriately modeled actions</a:t>
            </a:r>
          </a:p>
          <a:p>
            <a:r>
              <a:rPr lang="en-US" sz="1800" dirty="0"/>
              <a:t>Modeling more than one actions</a:t>
            </a:r>
          </a:p>
          <a:p>
            <a:r>
              <a:rPr lang="en-US" sz="1800" dirty="0"/>
              <a:t>Testing for individual differences</a:t>
            </a:r>
          </a:p>
          <a:p>
            <a:r>
              <a:rPr lang="en-US" sz="1800" dirty="0"/>
              <a:t>Sufficient power</a:t>
            </a:r>
          </a:p>
          <a:p>
            <a:r>
              <a:rPr lang="en-US" sz="1800" dirty="0"/>
              <a:t>Using control sessions</a:t>
            </a:r>
          </a:p>
          <a:p>
            <a:endParaRPr lang="en-US" dirty="0"/>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6800" y="2949575"/>
            <a:ext cx="2544130" cy="14668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0930" y="2949575"/>
            <a:ext cx="2544131" cy="146685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0929" y="4416425"/>
            <a:ext cx="2544131" cy="146685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06800" y="4416425"/>
            <a:ext cx="2544130" cy="1466850"/>
          </a:xfrm>
          <a:prstGeom prst="rect">
            <a:avLst/>
          </a:prstGeom>
        </p:spPr>
      </p:pic>
      <p:sp>
        <p:nvSpPr>
          <p:cNvPr id="10" name="TextBox 9"/>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Tree>
    <p:extLst>
      <p:ext uri="{BB962C8B-B14F-4D97-AF65-F5344CB8AC3E}">
        <p14:creationId xmlns:p14="http://schemas.microsoft.com/office/powerpoint/2010/main" val="3745723531"/>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Imitation Predicts:</a:t>
            </a:r>
            <a:br>
              <a:rPr lang="en-US" sz="3000" dirty="0"/>
            </a:br>
            <a:endParaRPr lang="en-US" sz="3000" dirty="0"/>
          </a:p>
        </p:txBody>
      </p:sp>
      <p:sp>
        <p:nvSpPr>
          <p:cNvPr id="3" name="Slide Number Placeholder 2"/>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TextBox 3"/>
          <p:cNvSpPr txBox="1"/>
          <p:nvPr/>
        </p:nvSpPr>
        <p:spPr>
          <a:xfrm>
            <a:off x="5086351" y="4019550"/>
            <a:ext cx="184731" cy="3000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5" name="Content Placeholder 2"/>
          <p:cNvSpPr txBox="1">
            <a:spLocks/>
          </p:cNvSpPr>
          <p:nvPr/>
        </p:nvSpPr>
        <p:spPr>
          <a:xfrm>
            <a:off x="3905250" y="2032000"/>
            <a:ext cx="3859156" cy="372110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Visual attention at 3 months (imitators had fewer looks away during face-to-face interactions)</a:t>
            </a:r>
          </a:p>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Superior reaching-grasping abilities and greater attention to the eyes</a:t>
            </a:r>
          </a:p>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Advantage in voluntary motor and social-cognitive skills</a:t>
            </a:r>
          </a:p>
          <a:p>
            <a:pPr marL="342900" marR="0" lvl="0" indent="-342900" algn="l" defTabSz="457200" rtl="0" eaLnBrk="1" fontAlgn="auto" latinLnBrk="0" hangingPunct="1">
              <a:lnSpc>
                <a:spcPct val="100000"/>
              </a:lnSpc>
              <a:spcBef>
                <a:spcPts val="1000"/>
              </a:spcBef>
              <a:spcAft>
                <a:spcPts val="0"/>
              </a:spcAft>
              <a:buClr>
                <a:srgbClr val="ACD433"/>
              </a:buClr>
              <a:buSzPct val="80000"/>
              <a:buFont typeface="Wingdings 3" charset="2"/>
              <a:buChar char=""/>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sp>
        <p:nvSpPr>
          <p:cNvPr id="6" name="TextBox 5"/>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pic>
        <p:nvPicPr>
          <p:cNvPr id="9" name="Picture 8"/>
          <p:cNvPicPr>
            <a:picLocks noChangeAspect="1"/>
          </p:cNvPicPr>
          <p:nvPr/>
        </p:nvPicPr>
        <p:blipFill>
          <a:blip r:embed="rId4"/>
          <a:stretch>
            <a:fillRect/>
          </a:stretch>
        </p:blipFill>
        <p:spPr>
          <a:xfrm>
            <a:off x="1542398" y="586802"/>
            <a:ext cx="6758102" cy="1252728"/>
          </a:xfrm>
          <a:prstGeom prst="rect">
            <a:avLst/>
          </a:prstGeom>
        </p:spPr>
      </p:pic>
      <p:sp>
        <p:nvSpPr>
          <p:cNvPr id="8" name="Title 1">
            <a:extLst>
              <a:ext uri="{FF2B5EF4-FFF2-40B4-BE49-F238E27FC236}">
                <a16:creationId xmlns:a16="http://schemas.microsoft.com/office/drawing/2014/main" id="{5F3D21AB-38D9-49E9-8B9C-13FEC2F39FC2}"/>
              </a:ext>
            </a:extLst>
          </p:cNvPr>
          <p:cNvSpPr txBox="1">
            <a:spLocks/>
          </p:cNvSpPr>
          <p:nvPr/>
        </p:nvSpPr>
        <p:spPr>
          <a:xfrm>
            <a:off x="1517017" y="5601462"/>
            <a:ext cx="6109965" cy="1252728"/>
          </a:xfrm>
          <a:prstGeom prst="rect">
            <a:avLst/>
          </a:prstGeom>
        </p:spPr>
        <p:txBody>
          <a:bodyPr vert="horz" lIns="91440" rIns="45720" rtlCol="0" anchor="ctr">
            <a:normAutofit fontScale="92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Nativist or constructivist?</a:t>
            </a:r>
          </a:p>
        </p:txBody>
      </p:sp>
    </p:spTree>
    <p:extLst>
      <p:ext uri="{BB962C8B-B14F-4D97-AF65-F5344CB8AC3E}">
        <p14:creationId xmlns:p14="http://schemas.microsoft.com/office/powerpoint/2010/main" val="126385408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Discussion questions</a:t>
            </a: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FF96B15-8338-45D5-A943-561235072D66}" type="slidenum">
              <a:rPr kumimoji="0" lang="en-ZA" sz="21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ZA" sz="21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Content Placeholder 4"/>
          <p:cNvSpPr>
            <a:spLocks noGrp="1"/>
          </p:cNvSpPr>
          <p:nvPr>
            <p:ph idx="1"/>
          </p:nvPr>
        </p:nvSpPr>
        <p:spPr>
          <a:xfrm>
            <a:off x="866216" y="2603500"/>
            <a:ext cx="6898190" cy="3416300"/>
          </a:xfrm>
        </p:spPr>
        <p:txBody>
          <a:bodyPr>
            <a:normAutofit/>
          </a:bodyPr>
          <a:lstStyle/>
          <a:p>
            <a:r>
              <a:rPr lang="en-US" sz="2000" dirty="0"/>
              <a:t>Neonatal imitation has been heavily criticized. Are you convinced that it is a real phenomenon?</a:t>
            </a:r>
          </a:p>
          <a:p>
            <a:r>
              <a:rPr lang="en-US" sz="2000" dirty="0"/>
              <a:t>If so, are you convinced that mirror neurons are underlying this neonatal imitation?</a:t>
            </a:r>
          </a:p>
          <a:p>
            <a:r>
              <a:rPr lang="en-US" sz="2000" dirty="0"/>
              <a:t>This article strongly highlights the methodology to elicit neonatal imitation. Do you agree that we need standardized methodology across labs in order to fully understand neonatal imitation?</a:t>
            </a:r>
            <a:endParaRPr lang="en-US" dirty="0"/>
          </a:p>
          <a:p>
            <a:endParaRPr lang="en-US" dirty="0"/>
          </a:p>
          <a:p>
            <a:endParaRPr lang="en-US" dirty="0"/>
          </a:p>
        </p:txBody>
      </p:sp>
      <p:sp>
        <p:nvSpPr>
          <p:cNvPr id="6" name="TextBox 5"/>
          <p:cNvSpPr txBox="1"/>
          <p:nvPr/>
        </p:nvSpPr>
        <p:spPr>
          <a:xfrm>
            <a:off x="8300499" y="6550223"/>
            <a:ext cx="84350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Maylott</a:t>
            </a:r>
          </a:p>
        </p:txBody>
      </p:sp>
    </p:spTree>
    <p:extLst>
      <p:ext uri="{BB962C8B-B14F-4D97-AF65-F5344CB8AC3E}">
        <p14:creationId xmlns:p14="http://schemas.microsoft.com/office/powerpoint/2010/main" val="123395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5C1B7-501A-46C9-A62B-F16B61E9027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8721784-50D8-45CF-92D1-463F3F20512C}"/>
              </a:ext>
            </a:extLst>
          </p:cNvPr>
          <p:cNvPicPr>
            <a:picLocks noGrp="1" noChangeAspect="1"/>
          </p:cNvPicPr>
          <p:nvPr>
            <p:ph idx="1"/>
          </p:nvPr>
        </p:nvPicPr>
        <p:blipFill>
          <a:blip r:embed="rId2"/>
          <a:stretch>
            <a:fillRect/>
          </a:stretch>
        </p:blipFill>
        <p:spPr>
          <a:xfrm>
            <a:off x="-20198" y="-11017"/>
            <a:ext cx="6562429" cy="4625975"/>
          </a:xfrm>
        </p:spPr>
      </p:pic>
      <p:pic>
        <p:nvPicPr>
          <p:cNvPr id="2050" name="Picture 2">
            <a:extLst>
              <a:ext uri="{FF2B5EF4-FFF2-40B4-BE49-F238E27FC236}">
                <a16:creationId xmlns:a16="http://schemas.microsoft.com/office/drawing/2014/main" id="{6A764737-3CF2-4669-8077-E26C3329BB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5260" y="3124201"/>
            <a:ext cx="6215806" cy="3733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183E1DD-4F69-4BEC-82A6-1D2A367D3808}"/>
              </a:ext>
            </a:extLst>
          </p:cNvPr>
          <p:cNvSpPr txBox="1"/>
          <p:nvPr/>
        </p:nvSpPr>
        <p:spPr>
          <a:xfrm>
            <a:off x="1143000" y="533400"/>
            <a:ext cx="697627" cy="369332"/>
          </a:xfrm>
          <a:prstGeom prst="rect">
            <a:avLst/>
          </a:prstGeom>
          <a:noFill/>
        </p:spPr>
        <p:txBody>
          <a:bodyPr wrap="none" rtlCol="0">
            <a:spAutoFit/>
          </a:bodyPr>
          <a:lstStyle/>
          <a:p>
            <a:r>
              <a:rPr lang="en-US" dirty="0">
                <a:solidFill>
                  <a:schemeClr val="accent1"/>
                </a:solidFill>
              </a:rPr>
              <a:t>2018</a:t>
            </a:r>
          </a:p>
        </p:txBody>
      </p:sp>
    </p:spTree>
    <p:extLst>
      <p:ext uri="{BB962C8B-B14F-4D97-AF65-F5344CB8AC3E}">
        <p14:creationId xmlns:p14="http://schemas.microsoft.com/office/powerpoint/2010/main" val="761663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p:txBody>
          <a:bodyPr>
            <a:normAutofit fontScale="90000"/>
          </a:bodyPr>
          <a:lstStyle/>
          <a:p>
            <a:pPr algn="ctr"/>
            <a:r>
              <a:rPr lang="en-US" sz="4000" dirty="0"/>
              <a:t>Functional significance of later imitation?</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2438400"/>
            <a:ext cx="4338347"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524000"/>
            <a:ext cx="3273585" cy="4880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0" y="2551837"/>
            <a:ext cx="4572000" cy="923330"/>
          </a:xfrm>
          <a:prstGeom prst="rect">
            <a:avLst/>
          </a:prstGeom>
        </p:spPr>
        <p:txBody>
          <a:bodyPr>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3" name="Rectangle 2"/>
          <p:cNvSpPr/>
          <p:nvPr/>
        </p:nvSpPr>
        <p:spPr>
          <a:xfrm>
            <a:off x="604473" y="6465372"/>
            <a:ext cx="3001847"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Nielsen &amp;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Tomasello</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(2010)</a:t>
            </a:r>
          </a:p>
        </p:txBody>
      </p:sp>
      <p:sp>
        <p:nvSpPr>
          <p:cNvPr id="4" name="Rectangle 3"/>
          <p:cNvSpPr/>
          <p:nvPr/>
        </p:nvSpPr>
        <p:spPr>
          <a:xfrm>
            <a:off x="6550185" y="2413336"/>
            <a:ext cx="2441415" cy="1477328"/>
          </a:xfrm>
          <a:prstGeom prst="rect">
            <a:avLst/>
          </a:prstGeom>
        </p:spPr>
        <p:txBody>
          <a:bodyPr wrap="square">
            <a:spAutoFit/>
          </a:bodyPr>
          <a:lstStyle/>
          <a:p>
            <a:pPr marL="457200" marR="0" lvl="1"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Cultural differences in children’s tendency to </a:t>
            </a:r>
            <a:r>
              <a:rPr kumimoji="0" lang="en-US" sz="1800" b="0" i="0" u="none" strike="noStrike" kern="1200" cap="none" spc="0" normalizeH="0" baseline="0" noProof="0" dirty="0" err="1">
                <a:ln>
                  <a:noFill/>
                </a:ln>
                <a:solidFill>
                  <a:prstClr val="black"/>
                </a:solidFill>
                <a:effectLst/>
                <a:uLnTx/>
                <a:uFillTx/>
                <a:latin typeface="Arial" charset="0"/>
                <a:ea typeface="+mn-ea"/>
                <a:cs typeface="+mn-cs"/>
              </a:rPr>
              <a:t>overimitate</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p>
        </p:txBody>
      </p:sp>
    </p:spTree>
    <p:extLst>
      <p:ext uri="{BB962C8B-B14F-4D97-AF65-F5344CB8AC3E}">
        <p14:creationId xmlns:p14="http://schemas.microsoft.com/office/powerpoint/2010/main" val="209881885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2728"/>
          </a:xfrm>
        </p:spPr>
        <p:txBody>
          <a:bodyPr/>
          <a:lstStyle/>
          <a:p>
            <a:r>
              <a:rPr lang="en-US" dirty="0"/>
              <a:t>Promiscuous normativity</a:t>
            </a:r>
          </a:p>
        </p:txBody>
      </p:sp>
      <p:pic>
        <p:nvPicPr>
          <p:cNvPr id="4" name="Content Placeholder 3"/>
          <p:cNvPicPr>
            <a:picLocks noGrp="1" noChangeAspect="1"/>
          </p:cNvPicPr>
          <p:nvPr>
            <p:ph idx="1"/>
          </p:nvPr>
        </p:nvPicPr>
        <p:blipFill rotWithShape="1">
          <a:blip r:embed="rId3"/>
          <a:srcRect l="2187" t="12933" r="5251" b="40888"/>
          <a:stretch/>
        </p:blipFill>
        <p:spPr>
          <a:xfrm>
            <a:off x="76200" y="914400"/>
            <a:ext cx="9296400" cy="5926453"/>
          </a:xfrm>
          <a:prstGeom prst="rect">
            <a:avLst/>
          </a:prstGeom>
        </p:spPr>
      </p:pic>
    </p:spTree>
    <p:extLst>
      <p:ext uri="{BB962C8B-B14F-4D97-AF65-F5344CB8AC3E}">
        <p14:creationId xmlns:p14="http://schemas.microsoft.com/office/powerpoint/2010/main" val="4169649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pPr algn="ctr"/>
            <a:r>
              <a:rPr lang="en-US" dirty="0"/>
              <a:t>Cognitive Development</a:t>
            </a:r>
          </a:p>
        </p:txBody>
      </p:sp>
      <p:sp>
        <p:nvSpPr>
          <p:cNvPr id="338947" name="Rectangle 3"/>
          <p:cNvSpPr>
            <a:spLocks noGrp="1" noChangeArrowheads="1"/>
          </p:cNvSpPr>
          <p:nvPr>
            <p:ph type="body" idx="4294967295"/>
          </p:nvPr>
        </p:nvSpPr>
        <p:spPr>
          <a:xfrm>
            <a:off x="457200" y="1646237"/>
            <a:ext cx="8229600" cy="4526280"/>
          </a:xfrm>
          <a:prstGeom prst="rect">
            <a:avLst/>
          </a:prstGeom>
        </p:spPr>
        <p:txBody>
          <a:bodyPr/>
          <a:lstStyle/>
          <a:p>
            <a:pPr>
              <a:lnSpc>
                <a:spcPct val="80000"/>
              </a:lnSpc>
            </a:pPr>
            <a:r>
              <a:rPr lang="en-US" sz="2800" dirty="0"/>
              <a:t>Theories of Cognitive Development</a:t>
            </a:r>
          </a:p>
          <a:p>
            <a:pPr lvl="1">
              <a:lnSpc>
                <a:spcPct val="80000"/>
              </a:lnSpc>
            </a:pPr>
            <a:r>
              <a:rPr lang="en-US" sz="2400" dirty="0"/>
              <a:t>Conditioning and habituation</a:t>
            </a:r>
          </a:p>
          <a:p>
            <a:pPr lvl="1">
              <a:lnSpc>
                <a:spcPct val="80000"/>
              </a:lnSpc>
            </a:pPr>
            <a:r>
              <a:rPr lang="en-US" sz="2400" dirty="0"/>
              <a:t>Piaget</a:t>
            </a:r>
          </a:p>
          <a:p>
            <a:pPr lvl="1">
              <a:lnSpc>
                <a:spcPct val="80000"/>
              </a:lnSpc>
            </a:pPr>
            <a:r>
              <a:rPr lang="en-US" sz="2400" dirty="0"/>
              <a:t>Neo-Piagetian Theory</a:t>
            </a:r>
          </a:p>
          <a:p>
            <a:pPr lvl="1">
              <a:lnSpc>
                <a:spcPct val="80000"/>
              </a:lnSpc>
            </a:pPr>
            <a:r>
              <a:rPr lang="en-US" sz="2400" dirty="0"/>
              <a:t>Vygotsky</a:t>
            </a:r>
          </a:p>
          <a:p>
            <a:pPr lvl="1">
              <a:lnSpc>
                <a:spcPct val="80000"/>
              </a:lnSpc>
              <a:buFontTx/>
              <a:buNone/>
            </a:pPr>
            <a:endParaRPr lang="en-US" sz="2400" dirty="0"/>
          </a:p>
          <a:p>
            <a:pPr>
              <a:lnSpc>
                <a:spcPct val="80000"/>
              </a:lnSpc>
            </a:pPr>
            <a:r>
              <a:rPr lang="en-US" sz="2800" dirty="0"/>
              <a:t>Psychometric Approaches</a:t>
            </a:r>
          </a:p>
          <a:p>
            <a:pPr lvl="1">
              <a:lnSpc>
                <a:spcPct val="80000"/>
              </a:lnSpc>
            </a:pPr>
            <a:r>
              <a:rPr lang="en-US" sz="2400" dirty="0"/>
              <a:t>Structure of Intelligence?</a:t>
            </a:r>
          </a:p>
          <a:p>
            <a:pPr lvl="1">
              <a:lnSpc>
                <a:spcPct val="80000"/>
              </a:lnSpc>
              <a:buFontTx/>
              <a:buNone/>
            </a:pPr>
            <a:endParaRPr lang="en-US" sz="2400" dirty="0"/>
          </a:p>
          <a:p>
            <a:pPr>
              <a:lnSpc>
                <a:spcPct val="80000"/>
              </a:lnSpc>
            </a:pPr>
            <a:r>
              <a:rPr lang="en-US" sz="2800" dirty="0"/>
              <a:t>Systems Theories</a:t>
            </a:r>
          </a:p>
          <a:p>
            <a:pPr lvl="1">
              <a:lnSpc>
                <a:spcPct val="80000"/>
              </a:lnSpc>
            </a:pPr>
            <a:r>
              <a:rPr lang="en-US" sz="2400" dirty="0"/>
              <a:t>Sternberg </a:t>
            </a:r>
            <a:r>
              <a:rPr lang="en-US" sz="2400" dirty="0" err="1"/>
              <a:t>Triarchic</a:t>
            </a:r>
            <a:r>
              <a:rPr lang="en-US" sz="2400" dirty="0"/>
              <a:t> Theory</a:t>
            </a:r>
          </a:p>
          <a:p>
            <a:pPr lvl="1">
              <a:lnSpc>
                <a:spcPct val="80000"/>
              </a:lnSpc>
            </a:pPr>
            <a:r>
              <a:rPr lang="en-US" sz="2400" dirty="0"/>
              <a:t>Gardner’s Multiple Intelligences</a:t>
            </a:r>
          </a:p>
        </p:txBody>
      </p:sp>
    </p:spTree>
    <p:extLst>
      <p:ext uri="{BB962C8B-B14F-4D97-AF65-F5344CB8AC3E}">
        <p14:creationId xmlns:p14="http://schemas.microsoft.com/office/powerpoint/2010/main" val="4285877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97280D7E-8CDD-4748-8380-FC9131119BE2}" type="slidenum">
              <a:rPr lang="en-US" altLang="en-US" sz="1400" smtClean="0"/>
              <a:pPr>
                <a:spcBef>
                  <a:spcPct val="0"/>
                </a:spcBef>
                <a:buClrTx/>
                <a:buSzTx/>
                <a:buFontTx/>
                <a:buNone/>
              </a:pPr>
              <a:t>19</a:t>
            </a:fld>
            <a:endParaRPr lang="en-US" altLang="en-US" sz="1400"/>
          </a:p>
        </p:txBody>
      </p:sp>
      <p:sp>
        <p:nvSpPr>
          <p:cNvPr id="17411" name="Rectangle 2"/>
          <p:cNvSpPr>
            <a:spLocks noGrp="1" noChangeArrowheads="1"/>
          </p:cNvSpPr>
          <p:nvPr>
            <p:ph type="title"/>
          </p:nvPr>
        </p:nvSpPr>
        <p:spPr/>
        <p:txBody>
          <a:bodyPr>
            <a:normAutofit/>
          </a:bodyPr>
          <a:lstStyle/>
          <a:p>
            <a:r>
              <a:rPr lang="en-US" altLang="en-US" dirty="0">
                <a:solidFill>
                  <a:schemeClr val="accent1"/>
                </a:solidFill>
              </a:rPr>
              <a:t>Basic learning mechanisms</a:t>
            </a:r>
          </a:p>
        </p:txBody>
      </p:sp>
      <p:sp>
        <p:nvSpPr>
          <p:cNvPr id="17412" name="Rectangle 3"/>
          <p:cNvSpPr>
            <a:spLocks noGrp="1" noChangeArrowheads="1"/>
          </p:cNvSpPr>
          <p:nvPr>
            <p:ph type="body" idx="1"/>
          </p:nvPr>
        </p:nvSpPr>
        <p:spPr/>
        <p:txBody>
          <a:bodyPr>
            <a:normAutofit/>
          </a:bodyPr>
          <a:lstStyle/>
          <a:p>
            <a:pPr lvl="1"/>
            <a:r>
              <a:rPr lang="en-US" altLang="en-US" dirty="0">
                <a:cs typeface="Arial" charset="0"/>
              </a:rPr>
              <a:t>Imitation</a:t>
            </a:r>
          </a:p>
          <a:p>
            <a:r>
              <a:rPr lang="en-US" altLang="en-US" dirty="0">
                <a:cs typeface="Arial" charset="0"/>
              </a:rPr>
              <a:t>Classical Conditioning</a:t>
            </a:r>
          </a:p>
          <a:p>
            <a:pPr lvl="1"/>
            <a:r>
              <a:rPr lang="en-US" altLang="en-US" dirty="0">
                <a:cs typeface="Arial" charset="0"/>
              </a:rPr>
              <a:t>infant responds to a stimulus</a:t>
            </a:r>
          </a:p>
          <a:p>
            <a:r>
              <a:rPr lang="en-US" altLang="en-US" dirty="0">
                <a:cs typeface="Arial" charset="0"/>
              </a:rPr>
              <a:t>Operant Conditioning</a:t>
            </a:r>
          </a:p>
          <a:p>
            <a:pPr lvl="1"/>
            <a:r>
              <a:rPr lang="en-US" altLang="en-US" dirty="0">
                <a:cs typeface="Arial" charset="0"/>
              </a:rPr>
              <a:t>Infant action changes the likelihood that an event will occur.  </a:t>
            </a:r>
          </a:p>
          <a:p>
            <a:r>
              <a:rPr lang="en-US" altLang="en-US" dirty="0">
                <a:cs typeface="Arial" charset="0"/>
              </a:rPr>
              <a:t>Habituation (and Dishabituation)</a:t>
            </a:r>
          </a:p>
          <a:p>
            <a:pPr lvl="1"/>
            <a:r>
              <a:rPr lang="en-US" altLang="en-US" dirty="0">
                <a:cs typeface="Arial" charset="0"/>
              </a:rPr>
              <a:t>Deep neural networks</a:t>
            </a:r>
          </a:p>
          <a:p>
            <a:pPr lvl="4"/>
            <a:endParaRPr lang="en-US" altLang="en-US" dirty="0">
              <a:cs typeface="Arial" charset="0"/>
              <a:hlinkClick r:id="rId3"/>
            </a:endParaRPr>
          </a:p>
          <a:p>
            <a:pPr lvl="4"/>
            <a:endParaRPr lang="en-US" altLang="en-US" dirty="0">
              <a:cs typeface="Arial" charset="0"/>
              <a:hlinkClick r:id="rId3"/>
            </a:endParaRPr>
          </a:p>
          <a:p>
            <a:pPr lvl="4"/>
            <a:endParaRPr lang="en-US" altLang="en-US" dirty="0">
              <a:cs typeface="Arial" charset="0"/>
              <a:hlinkClick r:id="rId3"/>
            </a:endParaRPr>
          </a:p>
        </p:txBody>
      </p:sp>
      <p:sp>
        <p:nvSpPr>
          <p:cNvPr id="6" name="TextBox 5">
            <a:extLst>
              <a:ext uri="{FF2B5EF4-FFF2-40B4-BE49-F238E27FC236}">
                <a16:creationId xmlns:a16="http://schemas.microsoft.com/office/drawing/2014/main" id="{8A1A677D-460B-4D84-A2E3-30CF5537C1DB}"/>
              </a:ext>
            </a:extLst>
          </p:cNvPr>
          <p:cNvSpPr txBox="1"/>
          <p:nvPr/>
        </p:nvSpPr>
        <p:spPr>
          <a:xfrm>
            <a:off x="2269475" y="7086600"/>
            <a:ext cx="4605050" cy="923330"/>
          </a:xfrm>
          <a:prstGeom prst="rect">
            <a:avLst/>
          </a:prstGeom>
          <a:noFill/>
        </p:spPr>
        <p:txBody>
          <a:bodyPr wrap="square">
            <a:spAutoFit/>
          </a:bodyPr>
          <a:lstStyle/>
          <a:p>
            <a:pPr lvl="2"/>
            <a:r>
              <a:rPr lang="en-US" altLang="en-US" sz="1800" dirty="0">
                <a:cs typeface="Arial" charset="0"/>
              </a:rPr>
              <a:t>From </a:t>
            </a:r>
            <a:r>
              <a:rPr lang="en-US" altLang="en-US" sz="1800" dirty="0">
                <a:cs typeface="Arial" charset="0"/>
                <a:hlinkClick r:id="rId3"/>
              </a:rPr>
              <a:t>http://www.cogs.susx.ac.uk/users/alisonp/dev1/lecture2.html</a:t>
            </a:r>
            <a:endParaRPr lang="en-US" altLang="en-US" sz="1800" dirty="0"/>
          </a:p>
        </p:txBody>
      </p:sp>
    </p:spTree>
    <p:extLst>
      <p:ext uri="{BB962C8B-B14F-4D97-AF65-F5344CB8AC3E}">
        <p14:creationId xmlns:p14="http://schemas.microsoft.com/office/powerpoint/2010/main" val="2256223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BF2B74FD-E1D6-4AD6-B757-0361FF508641}" type="slidenum">
              <a:rPr lang="en-US" altLang="en-US" sz="1400" smtClean="0"/>
              <a:pPr>
                <a:spcBef>
                  <a:spcPct val="0"/>
                </a:spcBef>
                <a:buClrTx/>
                <a:buSzTx/>
                <a:buFontTx/>
                <a:buNone/>
              </a:pPr>
              <a:t>20</a:t>
            </a:fld>
            <a:endParaRPr lang="en-US" altLang="en-US" sz="1400"/>
          </a:p>
        </p:txBody>
      </p:sp>
      <p:sp>
        <p:nvSpPr>
          <p:cNvPr id="18435" name="Rectangle 2"/>
          <p:cNvSpPr>
            <a:spLocks noGrp="1" noChangeArrowheads="1"/>
          </p:cNvSpPr>
          <p:nvPr>
            <p:ph type="title"/>
          </p:nvPr>
        </p:nvSpPr>
        <p:spPr/>
        <p:txBody>
          <a:bodyPr/>
          <a:lstStyle/>
          <a:p>
            <a:r>
              <a:rPr lang="en-US" altLang="en-US">
                <a:cs typeface="Arial" charset="0"/>
              </a:rPr>
              <a:t>Classical Conditioning</a:t>
            </a:r>
          </a:p>
        </p:txBody>
      </p:sp>
      <p:sp>
        <p:nvSpPr>
          <p:cNvPr id="18436" name="Rectangle 3"/>
          <p:cNvSpPr>
            <a:spLocks noGrp="1" noChangeArrowheads="1"/>
          </p:cNvSpPr>
          <p:nvPr>
            <p:ph type="body" idx="1"/>
          </p:nvPr>
        </p:nvSpPr>
        <p:spPr/>
        <p:txBody>
          <a:bodyPr/>
          <a:lstStyle/>
          <a:p>
            <a:pPr>
              <a:lnSpc>
                <a:spcPct val="90000"/>
              </a:lnSpc>
            </a:pPr>
            <a:r>
              <a:rPr lang="en-US" altLang="en-US" sz="2800" dirty="0"/>
              <a:t>With repeated pairings of neutral stimulus (</a:t>
            </a:r>
            <a:r>
              <a:rPr lang="en-US" altLang="en-US" sz="2800" i="1" dirty="0"/>
              <a:t>conditioned stimulus) </a:t>
            </a:r>
            <a:r>
              <a:rPr lang="en-US" altLang="en-US" sz="2800" dirty="0"/>
              <a:t>and unconditioned stimulus, the infant begins to respond to the neutral stimulus,</a:t>
            </a:r>
            <a:r>
              <a:rPr lang="en-US" altLang="en-US" sz="2400" dirty="0"/>
              <a:t> a </a:t>
            </a:r>
            <a:r>
              <a:rPr lang="en-US" altLang="en-US" sz="2400" i="1" dirty="0"/>
              <a:t>conditioned response</a:t>
            </a:r>
            <a:r>
              <a:rPr lang="en-US" altLang="en-US" sz="2400" dirty="0"/>
              <a:t>.</a:t>
            </a:r>
          </a:p>
          <a:p>
            <a:pPr>
              <a:lnSpc>
                <a:spcPct val="90000"/>
              </a:lnSpc>
            </a:pPr>
            <a:endParaRPr lang="en-US" altLang="en-US" sz="2800" dirty="0"/>
          </a:p>
          <a:p>
            <a:pPr>
              <a:lnSpc>
                <a:spcPct val="90000"/>
              </a:lnSpc>
            </a:pPr>
            <a:r>
              <a:rPr lang="en-US" altLang="en-US" sz="2800" dirty="0"/>
              <a:t>Classical conditioning motivates infants to  understand which events “go together,” to anticipate what  happens next.  </a:t>
            </a:r>
          </a:p>
          <a:p>
            <a:pPr>
              <a:lnSpc>
                <a:spcPct val="90000"/>
              </a:lnSpc>
            </a:pPr>
            <a:endParaRPr lang="en-US" altLang="en-US" sz="2800" dirty="0"/>
          </a:p>
          <a:p>
            <a:pPr>
              <a:lnSpc>
                <a:spcPct val="90000"/>
              </a:lnSpc>
            </a:pPr>
            <a:r>
              <a:rPr lang="en-US" altLang="en-US" sz="2800" dirty="0"/>
              <a:t>Classical conditioning of reflexes</a:t>
            </a:r>
          </a:p>
        </p:txBody>
      </p:sp>
      <p:sp>
        <p:nvSpPr>
          <p:cNvPr id="5" name="Title 1">
            <a:extLst>
              <a:ext uri="{FF2B5EF4-FFF2-40B4-BE49-F238E27FC236}">
                <a16:creationId xmlns:a16="http://schemas.microsoft.com/office/drawing/2014/main" id="{B82BB3EB-F7EC-4046-883B-FD2B871935BA}"/>
              </a:ext>
            </a:extLst>
          </p:cNvPr>
          <p:cNvSpPr txBox="1">
            <a:spLocks/>
          </p:cNvSpPr>
          <p:nvPr/>
        </p:nvSpPr>
        <p:spPr>
          <a:xfrm>
            <a:off x="1517017" y="5601462"/>
            <a:ext cx="6109965" cy="1252728"/>
          </a:xfrm>
          <a:prstGeom prst="rect">
            <a:avLst/>
          </a:prstGeom>
        </p:spPr>
        <p:txBody>
          <a:bodyPr vert="horz" lIns="91440" rIns="45720" rtlCol="0" anchor="ctr">
            <a:normAutofit fontScale="92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Nativist or constructivist?</a:t>
            </a:r>
          </a:p>
        </p:txBody>
      </p:sp>
    </p:spTree>
    <p:extLst>
      <p:ext uri="{BB962C8B-B14F-4D97-AF65-F5344CB8AC3E}">
        <p14:creationId xmlns:p14="http://schemas.microsoft.com/office/powerpoint/2010/main" val="1750375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12968"/>
            <a:ext cx="5210735" cy="3821795"/>
          </a:xfrm>
          <a:prstGeom prst="rect">
            <a:avLst/>
          </a:prstGeom>
          <a:noFill/>
          <a:extLst>
            <a:ext uri="{909E8E84-426E-40DD-AFC4-6F175D3DCCD1}">
              <a14:hiddenFill xmlns:a14="http://schemas.microsoft.com/office/drawing/2010/main">
                <a:solidFill>
                  <a:srgbClr val="FFFFFF"/>
                </a:solidFill>
              </a14:hiddenFill>
            </a:ext>
          </a:extLst>
        </p:spPr>
      </p:pic>
      <p:sp>
        <p:nvSpPr>
          <p:cNvPr id="4100" name="Text Box 4"/>
          <p:cNvSpPr txBox="1">
            <a:spLocks noChangeArrowheads="1"/>
          </p:cNvSpPr>
          <p:nvPr/>
        </p:nvSpPr>
        <p:spPr bwMode="auto">
          <a:xfrm>
            <a:off x="526676" y="5748618"/>
            <a:ext cx="8101853" cy="58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1059" dirty="0"/>
              <a:t>Reeb-Sutherland BC, Levitt P, Fox NA (2012) The Predictive Nature of Individual Differences in Early Associative Learning and Emerging Social Behavior. </a:t>
            </a:r>
            <a:r>
              <a:rPr lang="en-US" altLang="en-US" sz="1059" dirty="0" err="1"/>
              <a:t>PLoS</a:t>
            </a:r>
            <a:r>
              <a:rPr lang="en-US" altLang="en-US" sz="1059" dirty="0"/>
              <a:t> ONE 7(1): e30511. doi:10.1371/journal.pone.0030511</a:t>
            </a:r>
          </a:p>
          <a:p>
            <a:pPr eaLnBrk="1" hangingPunct="1"/>
            <a:r>
              <a:rPr lang="en-US" altLang="en-US" sz="1059" dirty="0">
                <a:hlinkClick r:id="rId4"/>
              </a:rPr>
              <a:t>http://127.0.0.1:8081/plosone/article?id=info:doi/10.1371/journal.pone.0030511</a:t>
            </a:r>
            <a:endParaRPr lang="en-US" altLang="en-US" sz="1059" dirty="0"/>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3176" y="6342530"/>
            <a:ext cx="2140324" cy="4594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altLang="en-US" sz="4800" dirty="0">
                <a:solidFill>
                  <a:schemeClr val="accent1"/>
                </a:solidFill>
              </a:rPr>
              <a:t>Classical conditioning curve for sleeping one-month-old infants</a:t>
            </a:r>
            <a:endParaRPr lang="en-US" dirty="0">
              <a:solidFill>
                <a:schemeClr val="accent1"/>
              </a:solidFill>
            </a:endParaRPr>
          </a:p>
        </p:txBody>
      </p:sp>
      <p:sp>
        <p:nvSpPr>
          <p:cNvPr id="4" name="Rectangle 3"/>
          <p:cNvSpPr/>
          <p:nvPr/>
        </p:nvSpPr>
        <p:spPr>
          <a:xfrm>
            <a:off x="10287000" y="3962400"/>
            <a:ext cx="4572000" cy="923330"/>
          </a:xfrm>
          <a:prstGeom prst="rect">
            <a:avLst/>
          </a:prstGeom>
        </p:spPr>
        <p:txBody>
          <a:bodyPr>
            <a:spAutoFit/>
          </a:bodyPr>
          <a:lstStyle/>
          <a:p>
            <a:r>
              <a:rPr lang="en-US" dirty="0">
                <a:hlinkClick r:id="rId6"/>
              </a:rPr>
              <a:t>https://www.ncbi.nlm.nih.gov/pmc/articles/PMC5739534/bin/jtehm-gavideo-2782669-pmcvs_normal.mp4</a:t>
            </a:r>
            <a:r>
              <a:rPr lang="en-US" dirty="0"/>
              <a:t> </a:t>
            </a:r>
          </a:p>
        </p:txBody>
      </p:sp>
      <p:pic>
        <p:nvPicPr>
          <p:cNvPr id="5" name="Picture 4">
            <a:hlinkClick r:id="rId6"/>
          </p:cNvPr>
          <p:cNvPicPr>
            <a:picLocks noChangeAspect="1"/>
          </p:cNvPicPr>
          <p:nvPr/>
        </p:nvPicPr>
        <p:blipFill>
          <a:blip r:embed="rId7"/>
          <a:stretch>
            <a:fillRect/>
          </a:stretch>
        </p:blipFill>
        <p:spPr>
          <a:xfrm>
            <a:off x="5181600" y="2209800"/>
            <a:ext cx="3668946" cy="2082959"/>
          </a:xfrm>
          <a:prstGeom prst="rect">
            <a:avLst/>
          </a:prstGeom>
        </p:spPr>
      </p:pic>
    </p:spTree>
    <p:extLst>
      <p:ext uri="{BB962C8B-B14F-4D97-AF65-F5344CB8AC3E}">
        <p14:creationId xmlns:p14="http://schemas.microsoft.com/office/powerpoint/2010/main" val="1346826009"/>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342900"/>
            <a:ext cx="8610600" cy="1104900"/>
          </a:xfrm>
        </p:spPr>
        <p:txBody>
          <a:bodyPr>
            <a:normAutofit/>
          </a:bodyPr>
          <a:lstStyle/>
          <a:p>
            <a:r>
              <a:rPr lang="en-US" altLang="en-US" dirty="0"/>
              <a:t>Stimulus generality &amp; specificity</a:t>
            </a:r>
          </a:p>
        </p:txBody>
      </p:sp>
      <p:sp>
        <p:nvSpPr>
          <p:cNvPr id="19459" name="Content Placeholder 2"/>
          <p:cNvSpPr>
            <a:spLocks noGrp="1"/>
          </p:cNvSpPr>
          <p:nvPr>
            <p:ph idx="1"/>
          </p:nvPr>
        </p:nvSpPr>
        <p:spPr>
          <a:xfrm>
            <a:off x="914400" y="9372600"/>
            <a:ext cx="8229600" cy="1501409"/>
          </a:xfrm>
        </p:spPr>
        <p:txBody>
          <a:bodyPr>
            <a:normAutofit lnSpcReduction="10000"/>
          </a:bodyPr>
          <a:lstStyle/>
          <a:p>
            <a:r>
              <a:rPr lang="en-US" altLang="en-US" i="1" dirty="0"/>
              <a:t>Sleeping</a:t>
            </a:r>
            <a:r>
              <a:rPr lang="en-US" altLang="en-US" dirty="0"/>
              <a:t> infants presented with 'social' (voice) or non-social stimulus (tone or backward voice) followed by an air puff to the eyelid.</a:t>
            </a:r>
          </a:p>
        </p:txBody>
      </p:sp>
      <p:sp>
        <p:nvSpPr>
          <p:cNvPr id="19460" name="Slide Number Placeholder 3"/>
          <p:cNvSpPr>
            <a:spLocks noGrp="1"/>
          </p:cNvSpPr>
          <p:nvPr>
            <p:ph type="sldNum" sz="quarter" idx="12"/>
          </p:nvPr>
        </p:nvSpPr>
        <p:spPr>
          <a:xfrm>
            <a:off x="381000" y="6323013"/>
            <a:ext cx="8382000" cy="4587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r>
              <a:rPr lang="en-US" altLang="en-US" sz="1400" dirty="0"/>
              <a:t>Reeb‐Sutherland, B. C., Fifer, W. P., Byrd, D. L., Hammock, E. A. D., Levitt, P., &amp; Fox, N. A. (2011). </a:t>
            </a:r>
          </a:p>
          <a:p>
            <a:pPr>
              <a:spcBef>
                <a:spcPct val="0"/>
              </a:spcBef>
              <a:buClrTx/>
              <a:buSzTx/>
              <a:buFontTx/>
              <a:buNone/>
            </a:pPr>
            <a:r>
              <a:rPr lang="en-US" altLang="en-US" sz="1400" dirty="0"/>
              <a:t>One‐month‐old human infants learn about the social world while they sleep. </a:t>
            </a:r>
          </a:p>
          <a:p>
            <a:pPr>
              <a:spcBef>
                <a:spcPct val="0"/>
              </a:spcBef>
              <a:buClrTx/>
              <a:buSzTx/>
              <a:buFontTx/>
              <a:buNone/>
            </a:pPr>
            <a:r>
              <a:rPr lang="en-US" altLang="en-US" sz="1400" i="1" dirty="0"/>
              <a:t>Developmental Science, 14(5), 1134-1141. </a:t>
            </a:r>
            <a:r>
              <a:rPr lang="en-US" altLang="en-US" sz="1400" i="1" dirty="0" err="1"/>
              <a:t>doi</a:t>
            </a:r>
            <a:r>
              <a:rPr lang="en-US" altLang="en-US" sz="1400" i="1" dirty="0"/>
              <a:t>: 10.1111/j.1467-7687.2011.01062.x</a:t>
            </a:r>
          </a:p>
          <a:p>
            <a:pPr>
              <a:spcBef>
                <a:spcPct val="0"/>
              </a:spcBef>
              <a:buClrTx/>
              <a:buSzTx/>
              <a:buFontTx/>
              <a:buNone/>
            </a:pPr>
            <a:fld id="{25649046-2CA0-4678-8619-43C22E3B6059}" type="slidenum">
              <a:rPr lang="en-US" altLang="en-US" sz="1400" smtClean="0"/>
              <a:pPr>
                <a:spcBef>
                  <a:spcPct val="0"/>
                </a:spcBef>
                <a:buClrTx/>
                <a:buSzTx/>
                <a:buFontTx/>
                <a:buNone/>
              </a:pPr>
              <a:t>22</a:t>
            </a:fld>
            <a:endParaRPr lang="en-US" altLang="en-US" sz="1400" dirty="0"/>
          </a:p>
        </p:txBody>
      </p:sp>
      <p:pic>
        <p:nvPicPr>
          <p:cNvPr id="2" name="Picture 1"/>
          <p:cNvPicPr>
            <a:picLocks noChangeAspect="1"/>
          </p:cNvPicPr>
          <p:nvPr/>
        </p:nvPicPr>
        <p:blipFill>
          <a:blip r:embed="rId3"/>
          <a:stretch>
            <a:fillRect/>
          </a:stretch>
        </p:blipFill>
        <p:spPr>
          <a:xfrm>
            <a:off x="4929783" y="1757670"/>
            <a:ext cx="3806547" cy="4128135"/>
          </a:xfrm>
          <a:prstGeom prst="rect">
            <a:avLst/>
          </a:prstGeom>
        </p:spPr>
      </p:pic>
      <p:sp>
        <p:nvSpPr>
          <p:cNvPr id="3" name="Rectangle 2"/>
          <p:cNvSpPr/>
          <p:nvPr/>
        </p:nvSpPr>
        <p:spPr>
          <a:xfrm>
            <a:off x="152400" y="1900247"/>
            <a:ext cx="5029200" cy="3970318"/>
          </a:xfrm>
          <a:prstGeom prst="rect">
            <a:avLst/>
          </a:prstGeom>
        </p:spPr>
        <p:txBody>
          <a:bodyPr wrap="square">
            <a:spAutoFit/>
          </a:bodyPr>
          <a:lstStyle/>
          <a:p>
            <a:pPr marL="342900" indent="-342900">
              <a:buFont typeface="Arial" panose="020B0604020202020204" pitchFamily="34" charset="0"/>
              <a:buChar char="•"/>
            </a:pPr>
            <a:r>
              <a:rPr lang="en-US" altLang="en-US" sz="2800" dirty="0"/>
              <a:t>Infants conditioned to the 'social’ (voice) stimulus showed increased learning compared to infants conditioned to non-social stimuli.</a:t>
            </a:r>
          </a:p>
          <a:p>
            <a:pPr marL="800100" lvl="1" indent="-342900">
              <a:buFont typeface="Arial" panose="020B0604020202020204" pitchFamily="34" charset="0"/>
              <a:buChar char="•"/>
            </a:pPr>
            <a:r>
              <a:rPr lang="en-US" altLang="en-US" sz="2800" dirty="0"/>
              <a:t>Learning increased regardless of stimulus type. </a:t>
            </a:r>
          </a:p>
        </p:txBody>
      </p:sp>
    </p:spTree>
    <p:extLst>
      <p:ext uri="{BB962C8B-B14F-4D97-AF65-F5344CB8AC3E}">
        <p14:creationId xmlns:p14="http://schemas.microsoft.com/office/powerpoint/2010/main" val="3585210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normAutofit fontScale="90000"/>
          </a:bodyPr>
          <a:lstStyle/>
          <a:p>
            <a:r>
              <a:rPr lang="en-US" altLang="en-US" dirty="0">
                <a:solidFill>
                  <a:schemeClr val="accent1"/>
                </a:solidFill>
              </a:rPr>
              <a:t>Operant conditioning </a:t>
            </a:r>
            <a:br>
              <a:rPr lang="en-US" altLang="en-US" dirty="0">
                <a:solidFill>
                  <a:schemeClr val="accent1"/>
                </a:solidFill>
              </a:rPr>
            </a:br>
            <a:endParaRPr lang="en-US" altLang="en-US" dirty="0">
              <a:solidFill>
                <a:schemeClr val="accent1"/>
              </a:solidFill>
            </a:endParaRPr>
          </a:p>
        </p:txBody>
      </p:sp>
      <p:sp>
        <p:nvSpPr>
          <p:cNvPr id="20484" name="Rectangle 3"/>
          <p:cNvSpPr>
            <a:spLocks noGrp="1" noChangeArrowheads="1"/>
          </p:cNvSpPr>
          <p:nvPr>
            <p:ph idx="1"/>
          </p:nvPr>
        </p:nvSpPr>
        <p:spPr>
          <a:xfrm>
            <a:off x="76200" y="1775191"/>
            <a:ext cx="8610600" cy="4625609"/>
          </a:xfrm>
        </p:spPr>
        <p:txBody>
          <a:bodyPr/>
          <a:lstStyle/>
          <a:p>
            <a:pPr>
              <a:lnSpc>
                <a:spcPct val="90000"/>
              </a:lnSpc>
            </a:pPr>
            <a:r>
              <a:rPr lang="en-US" altLang="en-US" sz="2800" dirty="0"/>
              <a:t>A behavior followed by a stimulus that changes the likelihood of the behavior recurring  </a:t>
            </a:r>
          </a:p>
          <a:p>
            <a:pPr lvl="1">
              <a:lnSpc>
                <a:spcPct val="90000"/>
              </a:lnSpc>
            </a:pPr>
            <a:r>
              <a:rPr lang="en-US" altLang="en-US" sz="2400" i="1" dirty="0"/>
              <a:t>Reinforcer—</a:t>
            </a:r>
            <a:r>
              <a:rPr lang="en-US" altLang="en-US" sz="2400" dirty="0"/>
              <a:t>stimulus that makes a behavior more likely to recur. </a:t>
            </a:r>
          </a:p>
          <a:p>
            <a:pPr lvl="2">
              <a:lnSpc>
                <a:spcPct val="90000"/>
              </a:lnSpc>
            </a:pPr>
            <a:r>
              <a:rPr lang="en-US" altLang="en-US" sz="2000" dirty="0"/>
              <a:t>Two kinds of </a:t>
            </a:r>
            <a:r>
              <a:rPr lang="en-US" altLang="en-US" sz="2000" dirty="0" err="1"/>
              <a:t>reinforcers</a:t>
            </a:r>
            <a:r>
              <a:rPr lang="en-US" altLang="en-US" sz="2000" dirty="0"/>
              <a:t>:</a:t>
            </a:r>
          </a:p>
          <a:p>
            <a:pPr lvl="3">
              <a:lnSpc>
                <a:spcPct val="90000"/>
              </a:lnSpc>
            </a:pPr>
            <a:r>
              <a:rPr lang="en-US" altLang="en-US" sz="1600" dirty="0"/>
              <a:t>presentation of a desired stimulus </a:t>
            </a:r>
          </a:p>
          <a:p>
            <a:pPr lvl="3">
              <a:lnSpc>
                <a:spcPct val="90000"/>
              </a:lnSpc>
            </a:pPr>
            <a:r>
              <a:rPr lang="en-US" altLang="en-US" sz="1600" dirty="0"/>
              <a:t>removal of an unpleasant stimulus. </a:t>
            </a:r>
          </a:p>
          <a:p>
            <a:pPr lvl="1">
              <a:lnSpc>
                <a:spcPct val="90000"/>
              </a:lnSpc>
            </a:pPr>
            <a:r>
              <a:rPr lang="en-US" altLang="en-US" sz="2400" i="1" dirty="0"/>
              <a:t>Punishment--</a:t>
            </a:r>
            <a:r>
              <a:rPr lang="en-US" altLang="en-US" sz="2400" dirty="0"/>
              <a:t>makes a behavior less likely to recur.</a:t>
            </a:r>
          </a:p>
          <a:p>
            <a:pPr lvl="2">
              <a:lnSpc>
                <a:spcPct val="90000"/>
              </a:lnSpc>
            </a:pPr>
            <a:r>
              <a:rPr lang="en-US" altLang="en-US" sz="2000" dirty="0"/>
              <a:t>Two kinds of punishment:  </a:t>
            </a:r>
          </a:p>
          <a:p>
            <a:pPr lvl="3">
              <a:lnSpc>
                <a:spcPct val="90000"/>
              </a:lnSpc>
            </a:pPr>
            <a:r>
              <a:rPr lang="en-US" altLang="en-US" sz="1800" dirty="0"/>
              <a:t>removal of a desired stimulus </a:t>
            </a:r>
          </a:p>
          <a:p>
            <a:pPr lvl="3">
              <a:lnSpc>
                <a:spcPct val="90000"/>
              </a:lnSpc>
            </a:pPr>
            <a:r>
              <a:rPr lang="en-US" altLang="en-US" sz="1800" dirty="0"/>
              <a:t>presentation of an unpleasant stimulus.</a:t>
            </a:r>
          </a:p>
        </p:txBody>
      </p:sp>
      <p:sp>
        <p:nvSpPr>
          <p:cNvPr id="20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B845C68F-2645-4EBB-8FC6-C1C78AC06C13}" type="slidenum">
              <a:rPr lang="en-US" altLang="en-US" sz="1400" smtClean="0"/>
              <a:pPr>
                <a:spcBef>
                  <a:spcPct val="0"/>
                </a:spcBef>
                <a:buClrTx/>
                <a:buSzTx/>
                <a:buFontTx/>
                <a:buNone/>
              </a:pPr>
              <a:t>23</a:t>
            </a:fld>
            <a:endParaRPr lang="en-US" altLang="en-US" sz="1400"/>
          </a:p>
        </p:txBody>
      </p:sp>
      <p:sp>
        <p:nvSpPr>
          <p:cNvPr id="2" name="Rectangle 1"/>
          <p:cNvSpPr/>
          <p:nvPr/>
        </p:nvSpPr>
        <p:spPr>
          <a:xfrm>
            <a:off x="5058717" y="6292333"/>
            <a:ext cx="3711337" cy="369332"/>
          </a:xfrm>
          <a:prstGeom prst="rect">
            <a:avLst/>
          </a:prstGeom>
        </p:spPr>
        <p:txBody>
          <a:bodyPr wrap="none">
            <a:spAutoFit/>
          </a:bodyPr>
          <a:lstStyle/>
          <a:p>
            <a:r>
              <a:rPr lang="en-US" altLang="en-US" dirty="0">
                <a:solidFill>
                  <a:schemeClr val="accent1"/>
                </a:solidFill>
              </a:rPr>
              <a:t>ABA Masters &amp; certificate program</a:t>
            </a:r>
          </a:p>
        </p:txBody>
      </p:sp>
      <p:sp>
        <p:nvSpPr>
          <p:cNvPr id="6" name="Rectangle 5">
            <a:extLst>
              <a:ext uri="{FF2B5EF4-FFF2-40B4-BE49-F238E27FC236}">
                <a16:creationId xmlns:a16="http://schemas.microsoft.com/office/drawing/2014/main" id="{CEB307B3-46E2-439A-908B-3056B02BE1C3}"/>
              </a:ext>
            </a:extLst>
          </p:cNvPr>
          <p:cNvSpPr/>
          <p:nvPr/>
        </p:nvSpPr>
        <p:spPr>
          <a:xfrm>
            <a:off x="9753600" y="3059668"/>
            <a:ext cx="2847896" cy="369332"/>
          </a:xfrm>
          <a:prstGeom prst="rect">
            <a:avLst/>
          </a:prstGeom>
        </p:spPr>
        <p:txBody>
          <a:bodyPr wrap="none">
            <a:spAutoFit/>
          </a:bodyPr>
          <a:lstStyle/>
          <a:p>
            <a:r>
              <a:rPr lang="en-US" altLang="en-US" dirty="0">
                <a:solidFill>
                  <a:schemeClr val="accent1"/>
                </a:solidFill>
              </a:rPr>
              <a:t>Albanese’s aversive noise</a:t>
            </a:r>
          </a:p>
        </p:txBody>
      </p:sp>
    </p:spTree>
    <p:extLst>
      <p:ext uri="{BB962C8B-B14F-4D97-AF65-F5344CB8AC3E}">
        <p14:creationId xmlns:p14="http://schemas.microsoft.com/office/powerpoint/2010/main" val="2315000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Kicking</a:t>
            </a:r>
          </a:p>
        </p:txBody>
      </p:sp>
      <p:sp>
        <p:nvSpPr>
          <p:cNvPr id="4" name="AutoShape 2" descr="Image result for infant operant conditioning rovee-colli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Image result for infant operant conditioning rovee-colli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81600" y="3705078"/>
            <a:ext cx="3962400" cy="29679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infant operant conditioning rovee-coll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524000"/>
            <a:ext cx="5283200" cy="3962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7957" y="5943600"/>
            <a:ext cx="3916521" cy="369332"/>
          </a:xfrm>
          <a:prstGeom prst="rect">
            <a:avLst/>
          </a:prstGeom>
        </p:spPr>
        <p:txBody>
          <a:bodyPr wrap="none">
            <a:spAutoFit/>
          </a:bodyPr>
          <a:lstStyle/>
          <a:p>
            <a:r>
              <a:rPr lang="en-US"/>
              <a:t>http://slideplayer.com/slide/7036825/</a:t>
            </a:r>
          </a:p>
        </p:txBody>
      </p:sp>
      <p:sp>
        <p:nvSpPr>
          <p:cNvPr id="3" name="Rectangle 2"/>
          <p:cNvSpPr/>
          <p:nvPr/>
        </p:nvSpPr>
        <p:spPr>
          <a:xfrm>
            <a:off x="3962400" y="2195259"/>
            <a:ext cx="5029200" cy="892552"/>
          </a:xfrm>
          <a:prstGeom prst="rect">
            <a:avLst/>
          </a:prstGeom>
        </p:spPr>
        <p:txBody>
          <a:bodyPr wrap="square">
            <a:spAutoFit/>
          </a:bodyPr>
          <a:lstStyle/>
          <a:p>
            <a:r>
              <a:rPr lang="en-US" sz="1600" dirty="0">
                <a:hlinkClick r:id="rId4"/>
              </a:rPr>
              <a:t>https://www.youtube.com/watch?v=5aSSM89ivJw</a:t>
            </a:r>
            <a:r>
              <a:rPr lang="en-US" sz="1600" dirty="0"/>
              <a:t> </a:t>
            </a:r>
          </a:p>
          <a:p>
            <a:r>
              <a:rPr lang="en-US" dirty="0" err="1"/>
              <a:t>Contingenent</a:t>
            </a:r>
            <a:r>
              <a:rPr lang="en-US" dirty="0"/>
              <a:t> condition at 40 s</a:t>
            </a:r>
          </a:p>
          <a:p>
            <a:r>
              <a:rPr lang="en-US" dirty="0" err="1"/>
              <a:t>Rovee</a:t>
            </a:r>
            <a:r>
              <a:rPr lang="en-US" dirty="0"/>
              <a:t>-Collier</a:t>
            </a:r>
          </a:p>
        </p:txBody>
      </p:sp>
      <p:sp>
        <p:nvSpPr>
          <p:cNvPr id="8" name="Title 1">
            <a:extLst>
              <a:ext uri="{FF2B5EF4-FFF2-40B4-BE49-F238E27FC236}">
                <a16:creationId xmlns:a16="http://schemas.microsoft.com/office/drawing/2014/main" id="{94F369EE-642F-4D89-A525-D2A36C40EDD2}"/>
              </a:ext>
            </a:extLst>
          </p:cNvPr>
          <p:cNvSpPr txBox="1">
            <a:spLocks/>
          </p:cNvSpPr>
          <p:nvPr/>
        </p:nvSpPr>
        <p:spPr>
          <a:xfrm>
            <a:off x="155575" y="4791213"/>
            <a:ext cx="6109965"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sz="2800" dirty="0"/>
              <a:t>Nativist or constructivist?</a:t>
            </a:r>
          </a:p>
        </p:txBody>
      </p:sp>
    </p:spTree>
    <p:extLst>
      <p:ext uri="{BB962C8B-B14F-4D97-AF65-F5344CB8AC3E}">
        <p14:creationId xmlns:p14="http://schemas.microsoft.com/office/powerpoint/2010/main" val="224505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r>
              <a:rPr lang="en-US" altLang="en-US" dirty="0"/>
              <a:t>Complex reinforcement:</a:t>
            </a:r>
            <a:br>
              <a:rPr lang="en-US" altLang="en-US" dirty="0"/>
            </a:br>
            <a:r>
              <a:rPr lang="en-US" altLang="en-US" dirty="0"/>
              <a:t>Designing rewards for young robots</a:t>
            </a:r>
          </a:p>
        </p:txBody>
      </p:sp>
      <p:sp>
        <p:nvSpPr>
          <p:cNvPr id="25603" name="Content Placeholder 2"/>
          <p:cNvSpPr>
            <a:spLocks noGrp="1"/>
          </p:cNvSpPr>
          <p:nvPr>
            <p:ph idx="1"/>
          </p:nvPr>
        </p:nvSpPr>
        <p:spPr/>
        <p:txBody>
          <a:bodyPr/>
          <a:lstStyle/>
          <a:p>
            <a:r>
              <a:rPr lang="en-US" altLang="en-US" sz="700" dirty="0">
                <a:hlinkClick r:id="rId4"/>
              </a:rPr>
              <a:t>http://www.sciencedirect.com/science?_ob=ArticleURL&amp;_</a:t>
            </a:r>
            <a:endParaRPr lang="en-US" altLang="en-US" sz="700" dirty="0"/>
          </a:p>
          <a:p>
            <a:endParaRPr lang="en-US" altLang="en-US" dirty="0"/>
          </a:p>
        </p:txBody>
      </p:sp>
      <p:sp>
        <p:nvSpPr>
          <p:cNvPr id="2560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7C85D410-F826-4076-81CC-130AB1C514D6}" type="slidenum">
              <a:rPr lang="en-US" altLang="en-US" sz="1400" smtClean="0"/>
              <a:pPr>
                <a:spcBef>
                  <a:spcPct val="0"/>
                </a:spcBef>
                <a:buClrTx/>
                <a:buSzTx/>
                <a:buFontTx/>
                <a:buNone/>
              </a:pPr>
              <a:t>25</a:t>
            </a:fld>
            <a:endParaRPr lang="en-US" altLang="en-US" sz="1400"/>
          </a:p>
        </p:txBody>
      </p:sp>
      <p:pic>
        <p:nvPicPr>
          <p:cNvPr id="2560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700" y="9428591"/>
            <a:ext cx="3835400"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b="21993"/>
          <a:stretch/>
        </p:blipFill>
        <p:spPr bwMode="auto">
          <a:xfrm>
            <a:off x="762000" y="1876425"/>
            <a:ext cx="43434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1484376"/>
            <a:ext cx="3742858" cy="48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Rectangle 1"/>
          <p:cNvSpPr>
            <a:spLocks noChangeArrowheads="1"/>
          </p:cNvSpPr>
          <p:nvPr/>
        </p:nvSpPr>
        <p:spPr bwMode="auto">
          <a:xfrm>
            <a:off x="654012" y="4132049"/>
            <a:ext cx="45720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r>
              <a:rPr lang="en-US" altLang="en-US" sz="2400" dirty="0"/>
              <a:t>“use the reduction of uncertainty (information gain) as a reward signal. The result is an interesting form of learning … the learner rewards itself for conducting actions that help reduce its own … uncertainty”</a:t>
            </a:r>
          </a:p>
        </p:txBody>
      </p:sp>
      <p:sp>
        <p:nvSpPr>
          <p:cNvPr id="2" name="Rectangle 1"/>
          <p:cNvSpPr/>
          <p:nvPr/>
        </p:nvSpPr>
        <p:spPr>
          <a:xfrm>
            <a:off x="5419725" y="6249988"/>
            <a:ext cx="3495675" cy="590931"/>
          </a:xfrm>
          <a:prstGeom prst="rect">
            <a:avLst/>
          </a:prstGeom>
        </p:spPr>
        <p:txBody>
          <a:bodyPr>
            <a:spAutoFit/>
          </a:bodyPr>
          <a:lstStyle/>
          <a:p>
            <a:r>
              <a:rPr lang="en-US" altLang="en-US" sz="700" kern="0" dirty="0">
                <a:solidFill>
                  <a:srgbClr val="000000"/>
                </a:solidFill>
                <a:latin typeface="Times New Roman"/>
                <a:hlinkClick r:id="rId4"/>
              </a:rPr>
              <a:t>{</a:t>
            </a:r>
            <a:r>
              <a:rPr lang="en-US" altLang="en-US" sz="700" kern="0" dirty="0" err="1">
                <a:solidFill>
                  <a:srgbClr val="000000"/>
                </a:solidFill>
                <a:latin typeface="Times New Roman"/>
                <a:hlinkClick r:id="rId4"/>
              </a:rPr>
              <a:t>Butko</a:t>
            </a:r>
            <a:r>
              <a:rPr lang="en-US" altLang="en-US" sz="700" kern="0" dirty="0">
                <a:solidFill>
                  <a:srgbClr val="000000"/>
                </a:solidFill>
                <a:latin typeface="Times New Roman"/>
                <a:hlinkClick r:id="rId4"/>
              </a:rPr>
              <a:t>, 2010 #</a:t>
            </a:r>
            <a:r>
              <a:rPr lang="en-US" sz="800" dirty="0" err="1"/>
              <a:t>Butko</a:t>
            </a:r>
            <a:r>
              <a:rPr lang="en-US" sz="800" dirty="0"/>
              <a:t>, N. J., &amp; </a:t>
            </a:r>
            <a:r>
              <a:rPr lang="en-US" sz="800" dirty="0" err="1"/>
              <a:t>Movellan</a:t>
            </a:r>
            <a:r>
              <a:rPr lang="en-US" sz="800" dirty="0"/>
              <a:t>, J. R. (2010). Detecting contingencies: An </a:t>
            </a:r>
            <a:r>
              <a:rPr lang="en-US" sz="800" dirty="0" err="1"/>
              <a:t>infomax</a:t>
            </a:r>
            <a:r>
              <a:rPr lang="en-US" sz="800" dirty="0"/>
              <a:t> approach. </a:t>
            </a:r>
            <a:r>
              <a:rPr lang="en-US" sz="800" i="1" dirty="0"/>
              <a:t>Neural Networks, 23(8–9), 973-984. </a:t>
            </a:r>
            <a:r>
              <a:rPr lang="en-US" sz="800" i="1" dirty="0" err="1"/>
              <a:t>doi</a:t>
            </a:r>
            <a:r>
              <a:rPr lang="en-US" sz="800" i="1" dirty="0"/>
              <a:t>: http://dx.doi.org/10.1016/j.neunet.2010.09.001</a:t>
            </a:r>
          </a:p>
          <a:p>
            <a:pPr marL="342900" indent="-342900">
              <a:spcBef>
                <a:spcPct val="20000"/>
              </a:spcBef>
              <a:buClr>
                <a:srgbClr val="B2B2B2"/>
              </a:buClr>
              <a:buSzPct val="75000"/>
              <a:buFont typeface="Monotype Sorts"/>
              <a:buChar char="n"/>
              <a:defRPr/>
            </a:pPr>
            <a:endParaRPr lang="en-US" altLang="en-US" sz="700" kern="0" dirty="0">
              <a:solidFill>
                <a:srgbClr val="000000"/>
              </a:solidFill>
              <a:latin typeface="Times New Roman"/>
            </a:endParaRPr>
          </a:p>
        </p:txBody>
      </p:sp>
    </p:spTree>
    <p:extLst>
      <p:ext uri="{BB962C8B-B14F-4D97-AF65-F5344CB8AC3E}">
        <p14:creationId xmlns:p14="http://schemas.microsoft.com/office/powerpoint/2010/main" val="1397704498"/>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altLang="en-US"/>
              <a:t>Operant conditioning in robotics?</a:t>
            </a:r>
          </a:p>
        </p:txBody>
      </p:sp>
      <p:sp>
        <p:nvSpPr>
          <p:cNvPr id="245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D5C3BFDF-BE74-4CB7-BCFF-A23FC168E6A0}" type="slidenum">
              <a:rPr lang="en-US" altLang="en-US" sz="1400" smtClean="0"/>
              <a:pPr>
                <a:spcBef>
                  <a:spcPct val="0"/>
                </a:spcBef>
                <a:buClrTx/>
                <a:buSzTx/>
                <a:buFontTx/>
                <a:buNone/>
              </a:pPr>
              <a:t>26</a:t>
            </a:fld>
            <a:endParaRPr lang="en-US" altLang="en-US" sz="1400"/>
          </a:p>
        </p:txBody>
      </p:sp>
      <p:pic>
        <p:nvPicPr>
          <p:cNvPr id="24580" name="Picture 2" descr="9D9D7987-D44D-46C7-8E60-284088B9356A@ucs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t="1923" r="17299" b="4372"/>
          <a:stretch>
            <a:fillRect/>
          </a:stretch>
        </p:blipFill>
        <p:spPr bwMode="auto">
          <a:xfrm>
            <a:off x="5638800" y="1676400"/>
            <a:ext cx="277812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828800"/>
            <a:ext cx="44577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Rectangle 6"/>
          <p:cNvSpPr>
            <a:spLocks noChangeArrowheads="1"/>
          </p:cNvSpPr>
          <p:nvPr/>
        </p:nvSpPr>
        <p:spPr bwMode="auto">
          <a:xfrm>
            <a:off x="609600" y="4473575"/>
            <a:ext cx="4953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lgn="ctr">
              <a:spcBef>
                <a:spcPct val="0"/>
              </a:spcBef>
              <a:buClrTx/>
              <a:buSzTx/>
              <a:buFontTx/>
              <a:buNone/>
            </a:pPr>
            <a:r>
              <a:rPr lang="en-US" altLang="en-US" sz="2400"/>
              <a:t>“A new approach to reinforcement learning for control problems which combines value-function approximation with linear architectures and approximate policy iteration.” </a:t>
            </a:r>
            <a:r>
              <a:rPr lang="en-US" altLang="en-US" sz="1800" u="sng"/>
              <a:t>Lagoudakis</a:t>
            </a:r>
            <a:r>
              <a:rPr lang="en-US" altLang="en-US" sz="1800"/>
              <a:t> &amp; </a:t>
            </a:r>
            <a:r>
              <a:rPr lang="en-US" altLang="en-US" sz="1800" u="sng"/>
              <a:t>Parr, 2003</a:t>
            </a:r>
            <a:endParaRPr lang="en-US" altLang="en-US" sz="2400"/>
          </a:p>
          <a:p>
            <a:pPr algn="ctr">
              <a:spcBef>
                <a:spcPct val="0"/>
              </a:spcBef>
              <a:buClrTx/>
              <a:buSzTx/>
              <a:buFontTx/>
              <a:buNone/>
            </a:pPr>
            <a:r>
              <a:rPr lang="en-US" altLang="en-US" sz="2400"/>
              <a:t>  </a:t>
            </a:r>
          </a:p>
        </p:txBody>
      </p:sp>
    </p:spTree>
    <p:extLst>
      <p:ext uri="{BB962C8B-B14F-4D97-AF65-F5344CB8AC3E}">
        <p14:creationId xmlns:p14="http://schemas.microsoft.com/office/powerpoint/2010/main" val="185172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407F5C9E-A242-4EC7-B7EC-4B1A6A8AB2B6}" type="slidenum">
              <a:rPr lang="en-US" altLang="en-US" sz="1400" smtClean="0"/>
              <a:pPr>
                <a:spcBef>
                  <a:spcPct val="0"/>
                </a:spcBef>
                <a:buClrTx/>
                <a:buSzTx/>
                <a:buFontTx/>
                <a:buNone/>
              </a:pPr>
              <a:t>27</a:t>
            </a:fld>
            <a:endParaRPr lang="en-US" altLang="en-US" sz="1400"/>
          </a:p>
        </p:txBody>
      </p:sp>
      <p:sp>
        <p:nvSpPr>
          <p:cNvPr id="32771" name="Rectangle 2"/>
          <p:cNvSpPr>
            <a:spLocks noGrp="1" noChangeArrowheads="1"/>
          </p:cNvSpPr>
          <p:nvPr>
            <p:ph type="title"/>
          </p:nvPr>
        </p:nvSpPr>
        <p:spPr/>
        <p:txBody>
          <a:bodyPr/>
          <a:lstStyle/>
          <a:p>
            <a:r>
              <a:rPr lang="en-US" altLang="en-US" dirty="0"/>
              <a:t>Habituation</a:t>
            </a:r>
          </a:p>
        </p:txBody>
      </p:sp>
      <p:grpSp>
        <p:nvGrpSpPr>
          <p:cNvPr id="32772" name="Group 7"/>
          <p:cNvGrpSpPr>
            <a:grpSpLocks/>
          </p:cNvGrpSpPr>
          <p:nvPr/>
        </p:nvGrpSpPr>
        <p:grpSpPr bwMode="auto">
          <a:xfrm>
            <a:off x="-3581400" y="1676400"/>
            <a:ext cx="2743200" cy="2362200"/>
            <a:chOff x="1152" y="1152"/>
            <a:chExt cx="2784" cy="2400"/>
          </a:xfrm>
        </p:grpSpPr>
        <p:sp>
          <p:nvSpPr>
            <p:cNvPr id="32774" name="Rectangle 3"/>
            <p:cNvSpPr>
              <a:spLocks noChangeArrowheads="1"/>
            </p:cNvSpPr>
            <p:nvPr/>
          </p:nvSpPr>
          <p:spPr bwMode="auto">
            <a:xfrm>
              <a:off x="1152" y="1152"/>
              <a:ext cx="1392" cy="1200"/>
            </a:xfrm>
            <a:prstGeom prst="rect">
              <a:avLst/>
            </a:prstGeom>
            <a:solidFill>
              <a:schemeClr val="tx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sp>
          <p:nvSpPr>
            <p:cNvPr id="32775" name="Rectangle 4"/>
            <p:cNvSpPr>
              <a:spLocks noChangeArrowheads="1"/>
            </p:cNvSpPr>
            <p:nvPr/>
          </p:nvSpPr>
          <p:spPr bwMode="auto">
            <a:xfrm>
              <a:off x="1152" y="2352"/>
              <a:ext cx="1392" cy="1200"/>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sp>
          <p:nvSpPr>
            <p:cNvPr id="32776" name="Rectangle 5"/>
            <p:cNvSpPr>
              <a:spLocks noChangeArrowheads="1"/>
            </p:cNvSpPr>
            <p:nvPr/>
          </p:nvSpPr>
          <p:spPr bwMode="auto">
            <a:xfrm>
              <a:off x="2544" y="2352"/>
              <a:ext cx="1392" cy="1200"/>
            </a:xfrm>
            <a:prstGeom prst="rect">
              <a:avLst/>
            </a:prstGeom>
            <a:solidFill>
              <a:schemeClr val="tx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sp>
          <p:nvSpPr>
            <p:cNvPr id="32777" name="Rectangle 6"/>
            <p:cNvSpPr>
              <a:spLocks noChangeArrowheads="1"/>
            </p:cNvSpPr>
            <p:nvPr/>
          </p:nvSpPr>
          <p:spPr bwMode="auto">
            <a:xfrm>
              <a:off x="2544" y="1152"/>
              <a:ext cx="1392" cy="1200"/>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grpSp>
      <p:sp>
        <p:nvSpPr>
          <p:cNvPr id="12" name="Content Placeholder 2"/>
          <p:cNvSpPr txBox="1">
            <a:spLocks/>
          </p:cNvSpPr>
          <p:nvPr/>
        </p:nvSpPr>
        <p:spPr>
          <a:xfrm>
            <a:off x="9372600" y="1981200"/>
            <a:ext cx="4572000" cy="4114800"/>
          </a:xfrm>
          <a:prstGeom prst="rect">
            <a:avLst/>
          </a:prstGeom>
        </p:spPr>
        <p:txBody>
          <a:bodyPr/>
          <a:lstStyle/>
          <a:p>
            <a:pPr marL="342900" indent="-342900">
              <a:spcBef>
                <a:spcPct val="20000"/>
              </a:spcBef>
              <a:buClr>
                <a:schemeClr val="bg2"/>
              </a:buClr>
              <a:buSzPct val="75000"/>
              <a:buFont typeface="Monotype Sorts" pitchFamily="2" charset="2"/>
              <a:buChar char="n"/>
              <a:defRPr/>
            </a:pPr>
            <a:r>
              <a:rPr lang="en-US" kern="0" dirty="0">
                <a:latin typeface="+mn-lt"/>
              </a:rPr>
              <a:t>Infants who gaze longer</a:t>
            </a:r>
          </a:p>
          <a:p>
            <a:pPr marL="800100" lvl="1" indent="-342900">
              <a:spcBef>
                <a:spcPct val="20000"/>
              </a:spcBef>
              <a:buClr>
                <a:schemeClr val="bg2"/>
              </a:buClr>
              <a:buSzPct val="75000"/>
              <a:buFont typeface="Monotype Sorts" pitchFamily="2" charset="2"/>
              <a:buChar char="n"/>
              <a:defRPr/>
            </a:pPr>
            <a:r>
              <a:rPr lang="en-US" kern="0" dirty="0">
                <a:latin typeface="+mn-lt"/>
              </a:rPr>
              <a:t>Lower IQ at 18 years</a:t>
            </a:r>
          </a:p>
          <a:p>
            <a:pPr marL="342900" indent="-342900">
              <a:spcBef>
                <a:spcPct val="20000"/>
              </a:spcBef>
              <a:buClr>
                <a:schemeClr val="bg2"/>
              </a:buClr>
              <a:buSzPct val="75000"/>
              <a:buFont typeface="Monotype Sorts" pitchFamily="2" charset="2"/>
              <a:buChar char="n"/>
              <a:defRPr/>
            </a:pPr>
            <a:r>
              <a:rPr lang="en-US" kern="0" dirty="0">
                <a:latin typeface="+mn-lt"/>
              </a:rPr>
              <a:t>Infants who gaze shorter </a:t>
            </a:r>
          </a:p>
          <a:p>
            <a:pPr marL="800100" lvl="1" indent="-342900">
              <a:spcBef>
                <a:spcPct val="20000"/>
              </a:spcBef>
              <a:buClr>
                <a:schemeClr val="bg2"/>
              </a:buClr>
              <a:buSzPct val="75000"/>
              <a:buFont typeface="Monotype Sorts" pitchFamily="2" charset="2"/>
              <a:buChar char="n"/>
              <a:defRPr/>
            </a:pPr>
            <a:r>
              <a:rPr lang="en-US" kern="0" dirty="0">
                <a:latin typeface="+mn-lt"/>
              </a:rPr>
              <a:t>Higher IQ at 18 years</a:t>
            </a:r>
          </a:p>
          <a:p>
            <a:pPr marL="342900" indent="-342900">
              <a:spcBef>
                <a:spcPct val="20000"/>
              </a:spcBef>
              <a:buClr>
                <a:schemeClr val="bg2"/>
              </a:buClr>
              <a:buSzPct val="75000"/>
              <a:buFont typeface="Monotype Sorts" pitchFamily="2" charset="2"/>
              <a:buChar char="n"/>
              <a:defRPr/>
            </a:pPr>
            <a:r>
              <a:rPr lang="en-US" kern="0" dirty="0">
                <a:latin typeface="+mn-lt"/>
              </a:rPr>
              <a:t>Fixation duration and IQ</a:t>
            </a:r>
          </a:p>
          <a:p>
            <a:pPr marL="800100" lvl="1" indent="-342900">
              <a:spcBef>
                <a:spcPct val="20000"/>
              </a:spcBef>
              <a:buClr>
                <a:schemeClr val="bg2"/>
              </a:buClr>
              <a:buSzPct val="75000"/>
              <a:buFont typeface="Monotype Sorts" pitchFamily="2" charset="2"/>
              <a:buChar char="n"/>
              <a:defRPr/>
            </a:pPr>
            <a:r>
              <a:rPr lang="en-US" sz="3000" i="1" kern="0" dirty="0">
                <a:latin typeface="+mn-lt"/>
              </a:rPr>
              <a:t>r</a:t>
            </a:r>
            <a:r>
              <a:rPr lang="en-US" sz="3000" kern="0" dirty="0">
                <a:latin typeface="+mn-lt"/>
              </a:rPr>
              <a:t>(91) = -.36, </a:t>
            </a:r>
            <a:r>
              <a:rPr lang="en-US" sz="3000" i="1" kern="0" dirty="0">
                <a:latin typeface="+mn-lt"/>
              </a:rPr>
              <a:t>p</a:t>
            </a:r>
            <a:r>
              <a:rPr lang="en-US" sz="3000" kern="0" dirty="0">
                <a:latin typeface="+mn-lt"/>
              </a:rPr>
              <a:t> &lt; .0002</a:t>
            </a:r>
          </a:p>
        </p:txBody>
      </p:sp>
    </p:spTree>
    <p:extLst>
      <p:ext uri="{BB962C8B-B14F-4D97-AF65-F5344CB8AC3E}">
        <p14:creationId xmlns:p14="http://schemas.microsoft.com/office/powerpoint/2010/main" val="1114862684"/>
      </p:ext>
    </p:extLst>
  </p:cSld>
  <p:clrMapOvr>
    <a:masterClrMapping/>
  </p:clrMapOvr>
  <p:transition advTm="6000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9714C448-004E-431F-98F2-65BE282A7955}" type="slidenum">
              <a:rPr lang="en-US" altLang="en-US" sz="1400" smtClean="0"/>
              <a:pPr>
                <a:spcBef>
                  <a:spcPct val="0"/>
                </a:spcBef>
                <a:buClrTx/>
                <a:buSzTx/>
                <a:buFontTx/>
                <a:buNone/>
              </a:pPr>
              <a:t>28</a:t>
            </a:fld>
            <a:endParaRPr lang="en-US" altLang="en-US" sz="1400"/>
          </a:p>
        </p:txBody>
      </p:sp>
      <p:sp>
        <p:nvSpPr>
          <p:cNvPr id="29699" name="Rectangle 2"/>
          <p:cNvSpPr>
            <a:spLocks noGrp="1" noChangeArrowheads="1"/>
          </p:cNvSpPr>
          <p:nvPr>
            <p:ph type="title"/>
          </p:nvPr>
        </p:nvSpPr>
        <p:spPr>
          <a:xfrm>
            <a:off x="907973" y="-1555862"/>
            <a:ext cx="8229600" cy="1251062"/>
          </a:xfrm>
        </p:spPr>
        <p:txBody>
          <a:bodyPr/>
          <a:lstStyle/>
          <a:p>
            <a:r>
              <a:rPr lang="en-US" altLang="en-US" dirty="0"/>
              <a:t>Stimulus</a:t>
            </a:r>
          </a:p>
        </p:txBody>
      </p:sp>
      <p:grpSp>
        <p:nvGrpSpPr>
          <p:cNvPr id="29700" name="Group 7"/>
          <p:cNvGrpSpPr>
            <a:grpSpLocks/>
          </p:cNvGrpSpPr>
          <p:nvPr/>
        </p:nvGrpSpPr>
        <p:grpSpPr bwMode="auto">
          <a:xfrm>
            <a:off x="2209800" y="1828800"/>
            <a:ext cx="5029200" cy="4267200"/>
            <a:chOff x="1152" y="1152"/>
            <a:chExt cx="2784" cy="2400"/>
          </a:xfrm>
        </p:grpSpPr>
        <p:sp>
          <p:nvSpPr>
            <p:cNvPr id="29701" name="Rectangle 3"/>
            <p:cNvSpPr>
              <a:spLocks noChangeArrowheads="1"/>
            </p:cNvSpPr>
            <p:nvPr/>
          </p:nvSpPr>
          <p:spPr bwMode="auto">
            <a:xfrm>
              <a:off x="1152" y="1152"/>
              <a:ext cx="1392" cy="1200"/>
            </a:xfrm>
            <a:prstGeom prst="rect">
              <a:avLst/>
            </a:prstGeom>
            <a:solidFill>
              <a:schemeClr val="tx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endParaRPr lang="en-US" altLang="en-US"/>
            </a:p>
          </p:txBody>
        </p:sp>
        <p:sp>
          <p:nvSpPr>
            <p:cNvPr id="29702" name="Rectangle 4"/>
            <p:cNvSpPr>
              <a:spLocks noChangeArrowheads="1"/>
            </p:cNvSpPr>
            <p:nvPr/>
          </p:nvSpPr>
          <p:spPr bwMode="auto">
            <a:xfrm>
              <a:off x="1152" y="2352"/>
              <a:ext cx="1392" cy="1200"/>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endParaRPr lang="en-US" altLang="en-US"/>
            </a:p>
          </p:txBody>
        </p:sp>
        <p:sp>
          <p:nvSpPr>
            <p:cNvPr id="29703" name="Rectangle 5"/>
            <p:cNvSpPr>
              <a:spLocks noChangeArrowheads="1"/>
            </p:cNvSpPr>
            <p:nvPr/>
          </p:nvSpPr>
          <p:spPr bwMode="auto">
            <a:xfrm>
              <a:off x="2544" y="2352"/>
              <a:ext cx="1392" cy="1200"/>
            </a:xfrm>
            <a:prstGeom prst="rect">
              <a:avLst/>
            </a:prstGeom>
            <a:solidFill>
              <a:schemeClr val="tx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endParaRPr lang="en-US" altLang="en-US"/>
            </a:p>
          </p:txBody>
        </p:sp>
        <p:sp>
          <p:nvSpPr>
            <p:cNvPr id="29704" name="Rectangle 6"/>
            <p:cNvSpPr>
              <a:spLocks noChangeArrowheads="1"/>
            </p:cNvSpPr>
            <p:nvPr/>
          </p:nvSpPr>
          <p:spPr bwMode="auto">
            <a:xfrm>
              <a:off x="2544" y="1152"/>
              <a:ext cx="1392" cy="1200"/>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endParaRPr lang="en-US" altLang="en-US"/>
            </a:p>
          </p:txBody>
        </p:sp>
      </p:grpSp>
    </p:spTree>
    <p:extLst>
      <p:ext uri="{BB962C8B-B14F-4D97-AF65-F5344CB8AC3E}">
        <p14:creationId xmlns:p14="http://schemas.microsoft.com/office/powerpoint/2010/main" val="1929416768"/>
      </p:ext>
    </p:extLst>
  </p:cSld>
  <p:clrMapOvr>
    <a:masterClrMapping/>
  </p:clrMapOvr>
  <p:transition advTm="600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342900"/>
            <a:ext cx="9067800" cy="1104900"/>
          </a:xfrm>
        </p:spPr>
        <p:txBody>
          <a:bodyPr/>
          <a:lstStyle/>
          <a:p>
            <a:pPr algn="ctr"/>
            <a:r>
              <a:rPr lang="en-US" altLang="en-US" sz="4000"/>
              <a:t>Infant habituation </a:t>
            </a:r>
            <a:r>
              <a:rPr lang="en-US" altLang="en-US" sz="4000">
                <a:sym typeface="Wingdings" pitchFamily="2" charset="2"/>
              </a:rPr>
              <a:t>child intelligence</a:t>
            </a:r>
          </a:p>
        </p:txBody>
      </p:sp>
      <p:sp>
        <p:nvSpPr>
          <p:cNvPr id="36867" name="Rectangle 3"/>
          <p:cNvSpPr>
            <a:spLocks noGrp="1" noChangeArrowheads="1"/>
          </p:cNvSpPr>
          <p:nvPr>
            <p:ph idx="1"/>
          </p:nvPr>
        </p:nvSpPr>
        <p:spPr/>
        <p:txBody>
          <a:bodyPr/>
          <a:lstStyle/>
          <a:p>
            <a:pPr>
              <a:lnSpc>
                <a:spcPct val="90000"/>
              </a:lnSpc>
            </a:pPr>
            <a:r>
              <a:rPr lang="en-US" altLang="en-US" sz="2800" dirty="0"/>
              <a:t>‘Habituation and recognition memory in first year of life predict IQ between 1 and 8 years </a:t>
            </a:r>
          </a:p>
          <a:p>
            <a:pPr lvl="1">
              <a:lnSpc>
                <a:spcPct val="90000"/>
              </a:lnSpc>
            </a:pPr>
            <a:r>
              <a:rPr lang="en-US" altLang="en-US" sz="2400" dirty="0"/>
              <a:t>Weighted (for N) mean correlation of .36</a:t>
            </a:r>
          </a:p>
          <a:p>
            <a:pPr lvl="1">
              <a:lnSpc>
                <a:spcPct val="90000"/>
              </a:lnSpc>
            </a:pPr>
            <a:r>
              <a:rPr lang="en-US" altLang="en-US" sz="2400" dirty="0"/>
              <a:t>Raw median correlation of .45. </a:t>
            </a:r>
          </a:p>
          <a:p>
            <a:pPr lvl="1">
              <a:lnSpc>
                <a:spcPct val="90000"/>
              </a:lnSpc>
            </a:pPr>
            <a:r>
              <a:rPr lang="en-US" altLang="en-US" sz="2400" dirty="0"/>
              <a:t>Similar for habituation &amp; recognition memory.</a:t>
            </a:r>
          </a:p>
          <a:p>
            <a:pPr lvl="1">
              <a:lnSpc>
                <a:spcPct val="90000"/>
              </a:lnSpc>
            </a:pPr>
            <a:r>
              <a:rPr lang="en-US" altLang="en-US" sz="2400" i="1" dirty="0"/>
              <a:t>Predictions higher than for standardized infant tests of general development for </a:t>
            </a:r>
            <a:r>
              <a:rPr lang="en-US" altLang="en-US" sz="2400" i="1" dirty="0" err="1"/>
              <a:t>nonrisk</a:t>
            </a:r>
            <a:r>
              <a:rPr lang="en-US" altLang="en-US" sz="2400" i="1" dirty="0"/>
              <a:t> but not for risk samples. </a:t>
            </a:r>
          </a:p>
        </p:txBody>
      </p:sp>
      <p:sp>
        <p:nvSpPr>
          <p:cNvPr id="3686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6759174F-3F46-4C64-979F-069A00BC166D}" type="slidenum">
              <a:rPr lang="en-US" altLang="en-US" sz="1400" smtClean="0"/>
              <a:pPr>
                <a:spcBef>
                  <a:spcPct val="0"/>
                </a:spcBef>
                <a:buClrTx/>
                <a:buSzTx/>
                <a:buFontTx/>
                <a:buNone/>
              </a:pPr>
              <a:t>29</a:t>
            </a:fld>
            <a:endParaRPr lang="en-US" altLang="en-US" sz="1400"/>
          </a:p>
        </p:txBody>
      </p:sp>
      <p:sp>
        <p:nvSpPr>
          <p:cNvPr id="2" name="Rectangle 1"/>
          <p:cNvSpPr/>
          <p:nvPr/>
        </p:nvSpPr>
        <p:spPr>
          <a:xfrm>
            <a:off x="8915400" y="4119086"/>
            <a:ext cx="4572000" cy="1477328"/>
          </a:xfrm>
          <a:prstGeom prst="rect">
            <a:avLst/>
          </a:prstGeom>
        </p:spPr>
        <p:txBody>
          <a:bodyPr>
            <a:spAutoFit/>
          </a:bodyPr>
          <a:lstStyle/>
          <a:p>
            <a:pPr lvl="2">
              <a:lnSpc>
                <a:spcPct val="90000"/>
              </a:lnSpc>
            </a:pPr>
            <a:r>
              <a:rPr lang="en-US" altLang="en-US" sz="2000" dirty="0"/>
              <a:t>For </a:t>
            </a:r>
            <a:r>
              <a:rPr lang="en-US" altLang="en-US" sz="2000" dirty="0" err="1"/>
              <a:t>nonrisk</a:t>
            </a:r>
            <a:r>
              <a:rPr lang="en-US" altLang="en-US" sz="2000" dirty="0"/>
              <a:t> samples, predictions not consistently higher than predicting from parental education and socioeconomic status!</a:t>
            </a:r>
          </a:p>
        </p:txBody>
      </p:sp>
      <p:grpSp>
        <p:nvGrpSpPr>
          <p:cNvPr id="6" name="Group 7"/>
          <p:cNvGrpSpPr>
            <a:grpSpLocks/>
          </p:cNvGrpSpPr>
          <p:nvPr/>
        </p:nvGrpSpPr>
        <p:grpSpPr bwMode="auto">
          <a:xfrm>
            <a:off x="6172200" y="4724400"/>
            <a:ext cx="2628900" cy="2054628"/>
            <a:chOff x="1152" y="1152"/>
            <a:chExt cx="2784" cy="2400"/>
          </a:xfrm>
        </p:grpSpPr>
        <p:sp>
          <p:nvSpPr>
            <p:cNvPr id="7" name="Rectangle 3"/>
            <p:cNvSpPr>
              <a:spLocks noChangeArrowheads="1"/>
            </p:cNvSpPr>
            <p:nvPr/>
          </p:nvSpPr>
          <p:spPr bwMode="auto">
            <a:xfrm>
              <a:off x="1152" y="1152"/>
              <a:ext cx="1392" cy="1200"/>
            </a:xfrm>
            <a:prstGeom prst="rect">
              <a:avLst/>
            </a:prstGeom>
            <a:solidFill>
              <a:schemeClr val="tx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sp>
          <p:nvSpPr>
            <p:cNvPr id="8" name="Rectangle 4"/>
            <p:cNvSpPr>
              <a:spLocks noChangeArrowheads="1"/>
            </p:cNvSpPr>
            <p:nvPr/>
          </p:nvSpPr>
          <p:spPr bwMode="auto">
            <a:xfrm>
              <a:off x="1152" y="2352"/>
              <a:ext cx="1392" cy="1200"/>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sp>
          <p:nvSpPr>
            <p:cNvPr id="9" name="Rectangle 5"/>
            <p:cNvSpPr>
              <a:spLocks noChangeArrowheads="1"/>
            </p:cNvSpPr>
            <p:nvPr/>
          </p:nvSpPr>
          <p:spPr bwMode="auto">
            <a:xfrm>
              <a:off x="2544" y="2352"/>
              <a:ext cx="1392" cy="1200"/>
            </a:xfrm>
            <a:prstGeom prst="rect">
              <a:avLst/>
            </a:prstGeom>
            <a:solidFill>
              <a:schemeClr val="tx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sp>
          <p:nvSpPr>
            <p:cNvPr id="10" name="Rectangle 6"/>
            <p:cNvSpPr>
              <a:spLocks noChangeArrowheads="1"/>
            </p:cNvSpPr>
            <p:nvPr/>
          </p:nvSpPr>
          <p:spPr bwMode="auto">
            <a:xfrm>
              <a:off x="2544" y="1152"/>
              <a:ext cx="1392" cy="1200"/>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endParaRPr lang="en-US" altLang="en-US"/>
            </a:p>
          </p:txBody>
        </p:sp>
      </p:grpSp>
      <p:sp>
        <p:nvSpPr>
          <p:cNvPr id="4" name="Rectangle 3"/>
          <p:cNvSpPr/>
          <p:nvPr/>
        </p:nvSpPr>
        <p:spPr>
          <a:xfrm>
            <a:off x="-3520440" y="6184984"/>
            <a:ext cx="8382000" cy="507831"/>
          </a:xfrm>
          <a:prstGeom prst="rect">
            <a:avLst/>
          </a:prstGeom>
        </p:spPr>
        <p:txBody>
          <a:bodyPr wrap="square">
            <a:spAutoFit/>
          </a:bodyPr>
          <a:lstStyle/>
          <a:p>
            <a:pPr lvl="8">
              <a:lnSpc>
                <a:spcPct val="90000"/>
              </a:lnSpc>
            </a:pPr>
            <a:r>
              <a:rPr lang="en-US" altLang="en-US" sz="1000" b="1" dirty="0"/>
              <a:t>A Meta-Analysis of Infant Habituation and Recognition Memory Performance as Predictors of Later IQ</a:t>
            </a:r>
            <a:r>
              <a:rPr lang="en-US" altLang="en-US" sz="1000" dirty="0"/>
              <a:t> Robert B. McCall, Michael S. </a:t>
            </a:r>
            <a:r>
              <a:rPr lang="en-US" altLang="en-US" sz="1000" dirty="0" err="1"/>
              <a:t>Carriger</a:t>
            </a:r>
            <a:r>
              <a:rPr lang="en-US" altLang="en-US" sz="1000" dirty="0"/>
              <a:t> </a:t>
            </a:r>
            <a:r>
              <a:rPr lang="en-US" altLang="en-US" sz="1000" i="1" dirty="0"/>
              <a:t>Child Development</a:t>
            </a:r>
            <a:r>
              <a:rPr lang="en-US" altLang="en-US" sz="1000" dirty="0"/>
              <a:t>, Vol. 64, No. 1 (Feb., 1993), pp. 57-79 </a:t>
            </a:r>
          </a:p>
        </p:txBody>
      </p:sp>
      <p:sp>
        <p:nvSpPr>
          <p:cNvPr id="12" name="Title 1">
            <a:extLst>
              <a:ext uri="{FF2B5EF4-FFF2-40B4-BE49-F238E27FC236}">
                <a16:creationId xmlns:a16="http://schemas.microsoft.com/office/drawing/2014/main" id="{A921A7C0-75F8-4864-8F2D-EC24289EB132}"/>
              </a:ext>
            </a:extLst>
          </p:cNvPr>
          <p:cNvSpPr txBox="1">
            <a:spLocks/>
          </p:cNvSpPr>
          <p:nvPr/>
        </p:nvSpPr>
        <p:spPr>
          <a:xfrm>
            <a:off x="-74925" y="4763686"/>
            <a:ext cx="6109965" cy="1252728"/>
          </a:xfrm>
          <a:prstGeom prst="rect">
            <a:avLst/>
          </a:prstGeom>
        </p:spPr>
        <p:txBody>
          <a:bodyPr vert="horz" lIns="91440" rIns="45720" rtlCol="0" anchor="ctr">
            <a:normAutofit fontScale="92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dirty="0"/>
              <a:t>Nativist or constructivist?</a:t>
            </a:r>
          </a:p>
        </p:txBody>
      </p:sp>
    </p:spTree>
    <p:extLst>
      <p:ext uri="{BB962C8B-B14F-4D97-AF65-F5344CB8AC3E}">
        <p14:creationId xmlns:p14="http://schemas.microsoft.com/office/powerpoint/2010/main" val="3053695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853BEEF9-7A3F-47C0-9218-9E7B91B04CE0}" type="slidenum">
              <a:rPr lang="en-US" altLang="en-US" sz="1400" smtClean="0"/>
              <a:pPr>
                <a:spcBef>
                  <a:spcPct val="0"/>
                </a:spcBef>
                <a:buClrTx/>
                <a:buSzTx/>
                <a:buFontTx/>
                <a:buNone/>
              </a:pPr>
              <a:t>30</a:t>
            </a:fld>
            <a:endParaRPr lang="en-US" altLang="en-US" sz="1400"/>
          </a:p>
        </p:txBody>
      </p:sp>
      <p:sp>
        <p:nvSpPr>
          <p:cNvPr id="37891" name="Rectangle 2"/>
          <p:cNvSpPr>
            <a:spLocks noGrp="1" noChangeArrowheads="1"/>
          </p:cNvSpPr>
          <p:nvPr>
            <p:ph type="title"/>
          </p:nvPr>
        </p:nvSpPr>
        <p:spPr/>
        <p:txBody>
          <a:bodyPr>
            <a:normAutofit fontScale="90000"/>
          </a:bodyPr>
          <a:lstStyle/>
          <a:p>
            <a:r>
              <a:rPr lang="en-US" altLang="en-US">
                <a:cs typeface="Times New Roman" charset="0"/>
              </a:rPr>
              <a:t>Habituation as a measure of cognitive function?</a:t>
            </a:r>
            <a:r>
              <a:rPr lang="en-US" altLang="en-US" b="1">
                <a:cs typeface="Times New Roman" charset="0"/>
              </a:rPr>
              <a:t> </a:t>
            </a:r>
          </a:p>
        </p:txBody>
      </p:sp>
      <p:sp>
        <p:nvSpPr>
          <p:cNvPr id="37892" name="Rectangle 3"/>
          <p:cNvSpPr>
            <a:spLocks noGrp="1" noChangeArrowheads="1"/>
          </p:cNvSpPr>
          <p:nvPr>
            <p:ph type="body" idx="1"/>
          </p:nvPr>
        </p:nvSpPr>
        <p:spPr/>
        <p:txBody>
          <a:bodyPr/>
          <a:lstStyle/>
          <a:p>
            <a:r>
              <a:rPr lang="en-US" altLang="en-US" sz="2800">
                <a:cs typeface="Times New Roman" charset="0"/>
              </a:rPr>
              <a:t>A</a:t>
            </a:r>
            <a:r>
              <a:rPr lang="en-US" altLang="en-US" sz="2800">
                <a:cs typeface="Arial" charset="0"/>
              </a:rPr>
              <a:t> measure of learning and memory: </a:t>
            </a:r>
          </a:p>
          <a:p>
            <a:pPr lvl="1"/>
            <a:r>
              <a:rPr lang="en-US" altLang="en-US" sz="2400">
                <a:cs typeface="Arial" charset="0"/>
              </a:rPr>
              <a:t>habituation implies that the infant has encoded some of its properties &amp; retained them.</a:t>
            </a:r>
          </a:p>
          <a:p>
            <a:r>
              <a:rPr lang="en-US" altLang="en-US" sz="2800">
                <a:cs typeface="Arial" charset="0"/>
              </a:rPr>
              <a:t>Habituation rate is linked to later achievement.  </a:t>
            </a:r>
          </a:p>
          <a:p>
            <a:pPr lvl="1"/>
            <a:r>
              <a:rPr lang="en-US" altLang="en-US" sz="2400">
                <a:cs typeface="Arial" charset="0"/>
              </a:rPr>
              <a:t>Individual differences in speed of habituation relates to later IQ scores (Fagan &amp; Singer, 1983).</a:t>
            </a:r>
          </a:p>
          <a:p>
            <a:pPr lvl="4"/>
            <a:r>
              <a:rPr lang="en-US" altLang="en-US" sz="1800">
                <a:cs typeface="Arial" charset="0"/>
                <a:hlinkClick r:id="rId3"/>
              </a:rPr>
              <a:t>www.cogs.susx.ac.uk/users/alisonp/dev1/lecture2.html</a:t>
            </a:r>
            <a:endParaRPr lang="en-US" altLang="en-US" sz="1800">
              <a:cs typeface="Arial" charset="0"/>
            </a:endParaRPr>
          </a:p>
          <a:p>
            <a:pPr lvl="4"/>
            <a:endParaRPr lang="en-US" altLang="en-US" sz="1800">
              <a:cs typeface="Arial" charset="0"/>
            </a:endParaRPr>
          </a:p>
          <a:p>
            <a:r>
              <a:rPr lang="en-US" altLang="en-US" sz="2800" b="1">
                <a:cs typeface="Arial" charset="0"/>
              </a:rPr>
              <a:t>Bored faster </a:t>
            </a:r>
            <a:r>
              <a:rPr lang="en-US" altLang="en-US" sz="2800" b="1">
                <a:cs typeface="Arial" charset="0"/>
                <a:sym typeface="Wingdings" pitchFamily="2" charset="2"/>
              </a:rPr>
              <a:t> Brighter??</a:t>
            </a:r>
            <a:endParaRPr lang="en-US" altLang="en-US" sz="2800" b="1">
              <a:cs typeface="Arial" charset="0"/>
            </a:endParaRPr>
          </a:p>
        </p:txBody>
      </p:sp>
    </p:spTree>
    <p:extLst>
      <p:ext uri="{BB962C8B-B14F-4D97-AF65-F5344CB8AC3E}">
        <p14:creationId xmlns:p14="http://schemas.microsoft.com/office/powerpoint/2010/main" val="1979930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en-US" altLang="en-US" sz="4000"/>
              <a:t>Why does Infant Attention Predict Intelligence?</a:t>
            </a:r>
          </a:p>
        </p:txBody>
      </p:sp>
      <p:sp>
        <p:nvSpPr>
          <p:cNvPr id="31747" name="Content Placeholder 2"/>
          <p:cNvSpPr>
            <a:spLocks noGrp="1"/>
          </p:cNvSpPr>
          <p:nvPr>
            <p:ph idx="1"/>
          </p:nvPr>
        </p:nvSpPr>
        <p:spPr/>
        <p:txBody>
          <a:bodyPr/>
          <a:lstStyle/>
          <a:p>
            <a:r>
              <a:rPr lang="en-US" altLang="en-US"/>
              <a:t>Three Theories</a:t>
            </a:r>
          </a:p>
          <a:p>
            <a:pPr lvl="1"/>
            <a:r>
              <a:rPr lang="en-US" altLang="en-US"/>
              <a:t>Speed or efficiency of information processing</a:t>
            </a:r>
          </a:p>
          <a:p>
            <a:pPr lvl="2"/>
            <a:r>
              <a:rPr lang="en-US" altLang="en-US"/>
              <a:t>Inhibition of responses to uninformative/familiar</a:t>
            </a:r>
          </a:p>
          <a:p>
            <a:pPr lvl="3"/>
            <a:r>
              <a:rPr lang="en-US" altLang="en-US"/>
              <a:t>Sigman et al., 1991</a:t>
            </a:r>
          </a:p>
          <a:p>
            <a:pPr lvl="1"/>
            <a:r>
              <a:rPr lang="en-US" altLang="en-US"/>
              <a:t>Fixation taps processing</a:t>
            </a:r>
          </a:p>
          <a:p>
            <a:pPr lvl="2"/>
            <a:r>
              <a:rPr lang="en-US" altLang="en-US"/>
              <a:t>Sigman, Cohen, Beckwith, 1997</a:t>
            </a:r>
          </a:p>
        </p:txBody>
      </p:sp>
      <p:sp>
        <p:nvSpPr>
          <p:cNvPr id="317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79B3341D-EB76-4F3A-A56D-88A6E56DC440}" type="slidenum">
              <a:rPr lang="en-US" altLang="en-US" sz="1400" smtClean="0"/>
              <a:pPr>
                <a:spcBef>
                  <a:spcPct val="0"/>
                </a:spcBef>
                <a:buClrTx/>
                <a:buSzTx/>
                <a:buFontTx/>
                <a:buNone/>
              </a:pPr>
              <a:t>31</a:t>
            </a:fld>
            <a:endParaRPr lang="en-US" altLang="en-US" sz="1400"/>
          </a:p>
        </p:txBody>
      </p:sp>
    </p:spTree>
    <p:extLst>
      <p:ext uri="{BB962C8B-B14F-4D97-AF65-F5344CB8AC3E}">
        <p14:creationId xmlns:p14="http://schemas.microsoft.com/office/powerpoint/2010/main" val="3713332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D6106F0D-6116-415D-A3FD-029FA74167BE}" type="slidenum">
              <a:rPr lang="en-US" altLang="en-US" sz="1400" smtClean="0"/>
              <a:pPr>
                <a:spcBef>
                  <a:spcPct val="0"/>
                </a:spcBef>
                <a:buClrTx/>
                <a:buSzTx/>
                <a:buFontTx/>
                <a:buNone/>
              </a:pPr>
              <a:t>32</a:t>
            </a:fld>
            <a:endParaRPr lang="en-US" altLang="en-US" sz="1400"/>
          </a:p>
        </p:txBody>
      </p:sp>
      <p:sp>
        <p:nvSpPr>
          <p:cNvPr id="38915" name="Rectangle 2"/>
          <p:cNvSpPr>
            <a:spLocks noGrp="1" noChangeArrowheads="1"/>
          </p:cNvSpPr>
          <p:nvPr>
            <p:ph type="title"/>
          </p:nvPr>
        </p:nvSpPr>
        <p:spPr/>
        <p:txBody>
          <a:bodyPr/>
          <a:lstStyle/>
          <a:p>
            <a:r>
              <a:rPr lang="en-US" altLang="en-US" b="1">
                <a:cs typeface="Arial" charset="0"/>
              </a:rPr>
              <a:t>Bored faster </a:t>
            </a:r>
            <a:r>
              <a:rPr lang="en-US" altLang="en-US" b="1">
                <a:cs typeface="Arial" charset="0"/>
                <a:sym typeface="Wingdings" pitchFamily="2" charset="2"/>
              </a:rPr>
              <a:t> Brighter??</a:t>
            </a:r>
            <a:endParaRPr lang="en-US" altLang="en-US" b="1">
              <a:cs typeface="Arial" charset="0"/>
            </a:endParaRPr>
          </a:p>
        </p:txBody>
      </p:sp>
      <p:sp>
        <p:nvSpPr>
          <p:cNvPr id="38916" name="Rectangle 3"/>
          <p:cNvSpPr>
            <a:spLocks noGrp="1" noChangeArrowheads="1"/>
          </p:cNvSpPr>
          <p:nvPr>
            <p:ph type="body" idx="1"/>
          </p:nvPr>
        </p:nvSpPr>
        <p:spPr/>
        <p:txBody>
          <a:bodyPr/>
          <a:lstStyle/>
          <a:p>
            <a:pPr lvl="4"/>
            <a:r>
              <a:rPr lang="en-US" altLang="en-US" sz="1800">
                <a:cs typeface="Arial" charset="0"/>
                <a:hlinkClick r:id="rId3"/>
              </a:rPr>
              <a:t>http://www.youtube.com/watch?v=dlilZh60qdA</a:t>
            </a:r>
            <a:r>
              <a:rPr lang="en-US" altLang="en-US" sz="1800">
                <a:cs typeface="Arial" charset="0"/>
              </a:rPr>
              <a:t> from 1:30</a:t>
            </a:r>
          </a:p>
        </p:txBody>
      </p:sp>
      <p:pic>
        <p:nvPicPr>
          <p:cNvPr id="389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455863"/>
            <a:ext cx="5867400" cy="358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4293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433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434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434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4342" name="Rectangle 6"/>
          <p:cNvSpPr>
            <a:spLocks noGrp="1" noChangeArrowheads="1"/>
          </p:cNvSpPr>
          <p:nvPr>
            <p:ph type="title"/>
          </p:nvPr>
        </p:nvSpPr>
        <p:spPr/>
        <p:txBody>
          <a:bodyPr>
            <a:normAutofit fontScale="90000"/>
          </a:bodyPr>
          <a:lstStyle/>
          <a:p>
            <a:r>
              <a:rPr lang="en-US" altLang="en-US" sz="4000" dirty="0"/>
              <a:t>Using habituation: Can infants count?</a:t>
            </a:r>
          </a:p>
        </p:txBody>
      </p:sp>
      <p:sp>
        <p:nvSpPr>
          <p:cNvPr id="14343" name="Rectangle 7"/>
          <p:cNvSpPr>
            <a:spLocks noGrp="1" noChangeArrowheads="1"/>
          </p:cNvSpPr>
          <p:nvPr>
            <p:ph type="body" idx="1"/>
          </p:nvPr>
        </p:nvSpPr>
        <p:spPr/>
        <p:txBody>
          <a:bodyPr/>
          <a:lstStyle/>
          <a:p>
            <a:pPr marL="114300" indent="-114300">
              <a:lnSpc>
                <a:spcPct val="90000"/>
              </a:lnSpc>
              <a:tabLst>
                <a:tab pos="8115300" algn="r"/>
              </a:tabLst>
            </a:pPr>
            <a:endParaRPr lang="en-US" altLang="en-US" sz="2800" dirty="0"/>
          </a:p>
          <a:p>
            <a:pPr marL="114300" indent="-114300">
              <a:lnSpc>
                <a:spcPct val="90000"/>
              </a:lnSpc>
              <a:tabLst>
                <a:tab pos="8115300" algn="r"/>
              </a:tabLst>
            </a:pPr>
            <a:r>
              <a:rPr lang="en-US" altLang="en-US" sz="2800" dirty="0"/>
              <a:t>“Humans innately possess the capacity to perform simple arithmetical calculations......... Infants possess true numerical concepts: they have access to the ordering of numerical relationships between small numbers. They can calculate the results of simple arithmetical operations of small numbers of items” Wynn (1992).</a:t>
            </a:r>
            <a:endParaRPr lang="en-US" altLang="en-US" sz="3600" dirty="0">
              <a:solidFill>
                <a:schemeClr val="tx2"/>
              </a:solidFill>
            </a:endParaRPr>
          </a:p>
          <a:p>
            <a:pPr lvl="4">
              <a:lnSpc>
                <a:spcPct val="90000"/>
              </a:lnSpc>
              <a:tabLst>
                <a:tab pos="8115300" algn="r"/>
              </a:tabLst>
            </a:pPr>
            <a:r>
              <a:rPr lang="en-US" altLang="en-US" sz="2400" dirty="0">
                <a:solidFill>
                  <a:schemeClr val="tx2"/>
                </a:solidFill>
              </a:rPr>
              <a:t>from </a:t>
            </a:r>
            <a:r>
              <a:rPr lang="en-US" altLang="en-US" sz="2400" dirty="0"/>
              <a:t>Tony J. Simon “</a:t>
            </a:r>
            <a:r>
              <a:rPr lang="en-US" altLang="en-US" sz="2400" dirty="0">
                <a:solidFill>
                  <a:schemeClr val="tx2"/>
                </a:solidFill>
              </a:rPr>
              <a:t>Explaining Apparent Infant </a:t>
            </a:r>
            <a:r>
              <a:rPr lang="en-US" altLang="en-US" sz="2400" dirty="0"/>
              <a:t>Numerical Competence in Terms of Object Representation”</a:t>
            </a:r>
          </a:p>
        </p:txBody>
      </p:sp>
      <p:sp>
        <p:nvSpPr>
          <p:cNvPr id="14344" name="Rectangle 8"/>
          <p:cNvSpPr>
            <a:spLocks noChangeArrowheads="1"/>
          </p:cNvSpPr>
          <p:nvPr/>
        </p:nvSpPr>
        <p:spPr bwMode="auto">
          <a:xfrm>
            <a:off x="4470400" y="3468688"/>
            <a:ext cx="203200" cy="11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Tree>
    <p:extLst>
      <p:ext uri="{BB962C8B-B14F-4D97-AF65-F5344CB8AC3E}">
        <p14:creationId xmlns:p14="http://schemas.microsoft.com/office/powerpoint/2010/main" val="8448273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536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5364"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5365"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5366" name="Rectangle 6"/>
          <p:cNvSpPr>
            <a:spLocks noGrp="1" noChangeArrowheads="1"/>
          </p:cNvSpPr>
          <p:nvPr>
            <p:ph type="title"/>
          </p:nvPr>
        </p:nvSpPr>
        <p:spPr>
          <a:xfrm>
            <a:off x="3873500" y="431800"/>
            <a:ext cx="1560513" cy="414338"/>
          </a:xfrm>
          <a:noFill/>
        </p:spPr>
        <p:txBody>
          <a:bodyPr wrap="none" lIns="63500" tIns="25400" rIns="63500" bIns="25400" anchor="t">
            <a:spAutoFit/>
          </a:bodyPr>
          <a:lstStyle/>
          <a:p>
            <a:r>
              <a:rPr lang="en-US" altLang="en-US"/>
              <a:t>The Task</a:t>
            </a:r>
          </a:p>
        </p:txBody>
      </p:sp>
      <p:pic>
        <p:nvPicPr>
          <p:cNvPr id="15367"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0" y="679450"/>
            <a:ext cx="772795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981200" y="6265843"/>
            <a:ext cx="5562600" cy="646331"/>
          </a:xfrm>
          <a:prstGeom prst="rect">
            <a:avLst/>
          </a:prstGeom>
        </p:spPr>
        <p:txBody>
          <a:bodyPr wrap="square">
            <a:spAutoFit/>
          </a:bodyPr>
          <a:lstStyle/>
          <a:p>
            <a:r>
              <a:rPr lang="en-US" dirty="0">
                <a:hlinkClick r:id="rId4"/>
              </a:rPr>
              <a:t>https://www.youtube.com/watch?v=2XLe2HFO3ZY</a:t>
            </a:r>
            <a:endParaRPr lang="en-US" dirty="0"/>
          </a:p>
          <a:p>
            <a:endParaRPr lang="en-US" dirty="0"/>
          </a:p>
        </p:txBody>
      </p:sp>
    </p:spTree>
    <p:extLst>
      <p:ext uri="{BB962C8B-B14F-4D97-AF65-F5344CB8AC3E}">
        <p14:creationId xmlns:p14="http://schemas.microsoft.com/office/powerpoint/2010/main" val="188578862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3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388"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389"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390" name="Rectangle 6"/>
          <p:cNvSpPr>
            <a:spLocks noChangeArrowheads="1"/>
          </p:cNvSpPr>
          <p:nvPr/>
        </p:nvSpPr>
        <p:spPr bwMode="auto">
          <a:xfrm>
            <a:off x="76200" y="892175"/>
            <a:ext cx="29860875" cy="512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gn="ctr"/>
            <a:endParaRPr lang="en-US" altLang="en-US"/>
          </a:p>
        </p:txBody>
      </p:sp>
      <p:sp>
        <p:nvSpPr>
          <p:cNvPr id="16391" name="Rectangle 7"/>
          <p:cNvSpPr>
            <a:spLocks noGrp="1" noChangeArrowheads="1"/>
          </p:cNvSpPr>
          <p:nvPr>
            <p:ph type="title"/>
          </p:nvPr>
        </p:nvSpPr>
        <p:spPr>
          <a:xfrm>
            <a:off x="963613" y="609600"/>
            <a:ext cx="7216775" cy="660400"/>
          </a:xfrm>
          <a:noFill/>
        </p:spPr>
        <p:txBody>
          <a:bodyPr wrap="none" lIns="63500" tIns="25400" rIns="63500" bIns="25400" anchor="t">
            <a:spAutoFit/>
          </a:bodyPr>
          <a:lstStyle/>
          <a:p>
            <a:r>
              <a:rPr lang="en-US" altLang="en-US" sz="4000"/>
              <a:t>More looking to impossible results</a:t>
            </a:r>
          </a:p>
        </p:txBody>
      </p:sp>
      <p:grpSp>
        <p:nvGrpSpPr>
          <p:cNvPr id="16392" name="Group 8"/>
          <p:cNvGrpSpPr>
            <a:grpSpLocks/>
          </p:cNvGrpSpPr>
          <p:nvPr/>
        </p:nvGrpSpPr>
        <p:grpSpPr bwMode="auto">
          <a:xfrm>
            <a:off x="987425" y="2133600"/>
            <a:ext cx="9420225" cy="4224338"/>
            <a:chOff x="623" y="1344"/>
            <a:chExt cx="3900" cy="2661"/>
          </a:xfrm>
        </p:grpSpPr>
        <p:grpSp>
          <p:nvGrpSpPr>
            <p:cNvPr id="16394" name="Group 9"/>
            <p:cNvGrpSpPr>
              <a:grpSpLocks/>
            </p:cNvGrpSpPr>
            <p:nvPr/>
          </p:nvGrpSpPr>
          <p:grpSpPr bwMode="auto">
            <a:xfrm>
              <a:off x="720" y="1344"/>
              <a:ext cx="3803" cy="2661"/>
              <a:chOff x="720" y="1344"/>
              <a:chExt cx="3803" cy="2661"/>
            </a:xfrm>
          </p:grpSpPr>
          <p:sp>
            <p:nvSpPr>
              <p:cNvPr id="16396" name="Rectangle 10"/>
              <p:cNvSpPr>
                <a:spLocks noChangeArrowheads="1"/>
              </p:cNvSpPr>
              <p:nvPr/>
            </p:nvSpPr>
            <p:spPr bwMode="auto">
              <a:xfrm>
                <a:off x="1167" y="1415"/>
                <a:ext cx="2252" cy="21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397" name="Rectangle 11"/>
              <p:cNvSpPr>
                <a:spLocks noChangeArrowheads="1"/>
              </p:cNvSpPr>
              <p:nvPr/>
            </p:nvSpPr>
            <p:spPr bwMode="auto">
              <a:xfrm>
                <a:off x="1171" y="1419"/>
                <a:ext cx="2255" cy="210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398" name="Line 12"/>
              <p:cNvSpPr>
                <a:spLocks noChangeShapeType="1"/>
              </p:cNvSpPr>
              <p:nvPr/>
            </p:nvSpPr>
            <p:spPr bwMode="auto">
              <a:xfrm>
                <a:off x="1111" y="3529"/>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399" name="Line 13"/>
              <p:cNvSpPr>
                <a:spLocks noChangeShapeType="1"/>
              </p:cNvSpPr>
              <p:nvPr/>
            </p:nvSpPr>
            <p:spPr bwMode="auto">
              <a:xfrm>
                <a:off x="1111" y="3223"/>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0" name="Line 14"/>
              <p:cNvSpPr>
                <a:spLocks noChangeShapeType="1"/>
              </p:cNvSpPr>
              <p:nvPr/>
            </p:nvSpPr>
            <p:spPr bwMode="auto">
              <a:xfrm>
                <a:off x="1111" y="2917"/>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1" name="Line 15"/>
              <p:cNvSpPr>
                <a:spLocks noChangeShapeType="1"/>
              </p:cNvSpPr>
              <p:nvPr/>
            </p:nvSpPr>
            <p:spPr bwMode="auto">
              <a:xfrm>
                <a:off x="1111" y="2622"/>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2" name="Line 16"/>
              <p:cNvSpPr>
                <a:spLocks noChangeShapeType="1"/>
              </p:cNvSpPr>
              <p:nvPr/>
            </p:nvSpPr>
            <p:spPr bwMode="auto">
              <a:xfrm>
                <a:off x="1111" y="2316"/>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3" name="Line 17"/>
              <p:cNvSpPr>
                <a:spLocks noChangeShapeType="1"/>
              </p:cNvSpPr>
              <p:nvPr/>
            </p:nvSpPr>
            <p:spPr bwMode="auto">
              <a:xfrm>
                <a:off x="1111" y="2020"/>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4" name="Line 18"/>
              <p:cNvSpPr>
                <a:spLocks noChangeShapeType="1"/>
              </p:cNvSpPr>
              <p:nvPr/>
            </p:nvSpPr>
            <p:spPr bwMode="auto">
              <a:xfrm>
                <a:off x="1111" y="1715"/>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5" name="Line 19"/>
              <p:cNvSpPr>
                <a:spLocks noChangeShapeType="1"/>
              </p:cNvSpPr>
              <p:nvPr/>
            </p:nvSpPr>
            <p:spPr bwMode="auto">
              <a:xfrm>
                <a:off x="1111" y="1419"/>
                <a:ext cx="4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6" name="Line 20"/>
              <p:cNvSpPr>
                <a:spLocks noChangeShapeType="1"/>
              </p:cNvSpPr>
              <p:nvPr/>
            </p:nvSpPr>
            <p:spPr bwMode="auto">
              <a:xfrm flipV="1">
                <a:off x="1171" y="1415"/>
                <a:ext cx="0" cy="2113"/>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7" name="Line 21"/>
              <p:cNvSpPr>
                <a:spLocks noChangeShapeType="1"/>
              </p:cNvSpPr>
              <p:nvPr/>
            </p:nvSpPr>
            <p:spPr bwMode="auto">
              <a:xfrm>
                <a:off x="1736" y="3536"/>
                <a:ext cx="0"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8" name="Line 22"/>
              <p:cNvSpPr>
                <a:spLocks noChangeShapeType="1"/>
              </p:cNvSpPr>
              <p:nvPr/>
            </p:nvSpPr>
            <p:spPr bwMode="auto">
              <a:xfrm>
                <a:off x="2867" y="3536"/>
                <a:ext cx="0" cy="4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09" name="Line 23"/>
              <p:cNvSpPr>
                <a:spLocks noChangeShapeType="1"/>
              </p:cNvSpPr>
              <p:nvPr/>
            </p:nvSpPr>
            <p:spPr bwMode="auto">
              <a:xfrm>
                <a:off x="1167" y="3529"/>
                <a:ext cx="2263"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10" name="Oval 24"/>
              <p:cNvSpPr>
                <a:spLocks noChangeArrowheads="1"/>
              </p:cNvSpPr>
              <p:nvPr/>
            </p:nvSpPr>
            <p:spPr bwMode="auto">
              <a:xfrm>
                <a:off x="1710" y="3167"/>
                <a:ext cx="47" cy="4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11" name="Oval 25"/>
              <p:cNvSpPr>
                <a:spLocks noChangeArrowheads="1"/>
              </p:cNvSpPr>
              <p:nvPr/>
            </p:nvSpPr>
            <p:spPr bwMode="auto">
              <a:xfrm>
                <a:off x="2841" y="2111"/>
                <a:ext cx="47" cy="4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12" name="Line 26"/>
              <p:cNvSpPr>
                <a:spLocks noChangeShapeType="1"/>
              </p:cNvSpPr>
              <p:nvPr/>
            </p:nvSpPr>
            <p:spPr bwMode="auto">
              <a:xfrm flipV="1">
                <a:off x="1732" y="2154"/>
                <a:ext cx="1143" cy="834"/>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13" name="Oval 27"/>
              <p:cNvSpPr>
                <a:spLocks noChangeArrowheads="1"/>
              </p:cNvSpPr>
              <p:nvPr/>
            </p:nvSpPr>
            <p:spPr bwMode="auto">
              <a:xfrm>
                <a:off x="1710" y="2945"/>
                <a:ext cx="47" cy="4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14" name="Oval 28"/>
              <p:cNvSpPr>
                <a:spLocks noChangeArrowheads="1"/>
              </p:cNvSpPr>
              <p:nvPr/>
            </p:nvSpPr>
            <p:spPr bwMode="auto">
              <a:xfrm>
                <a:off x="1714" y="2949"/>
                <a:ext cx="50" cy="47"/>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15" name="Oval 29"/>
              <p:cNvSpPr>
                <a:spLocks noChangeArrowheads="1"/>
              </p:cNvSpPr>
              <p:nvPr/>
            </p:nvSpPr>
            <p:spPr bwMode="auto">
              <a:xfrm>
                <a:off x="2841" y="2133"/>
                <a:ext cx="47" cy="44"/>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16" name="Oval 30"/>
              <p:cNvSpPr>
                <a:spLocks noChangeArrowheads="1"/>
              </p:cNvSpPr>
              <p:nvPr/>
            </p:nvSpPr>
            <p:spPr bwMode="auto">
              <a:xfrm>
                <a:off x="2845" y="2137"/>
                <a:ext cx="49" cy="47"/>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17" name="Line 31"/>
              <p:cNvSpPr>
                <a:spLocks noChangeShapeType="1"/>
              </p:cNvSpPr>
              <p:nvPr/>
            </p:nvSpPr>
            <p:spPr bwMode="auto">
              <a:xfrm>
                <a:off x="1732" y="1953"/>
                <a:ext cx="1143" cy="855"/>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18" name="Freeform 32"/>
              <p:cNvSpPr>
                <a:spLocks/>
              </p:cNvSpPr>
              <p:nvPr/>
            </p:nvSpPr>
            <p:spPr bwMode="auto">
              <a:xfrm>
                <a:off x="1710" y="1932"/>
                <a:ext cx="57" cy="54"/>
              </a:xfrm>
              <a:custGeom>
                <a:avLst/>
                <a:gdLst>
                  <a:gd name="T0" fmla="*/ 29 w 52"/>
                  <a:gd name="T1" fmla="*/ 0 h 54"/>
                  <a:gd name="T2" fmla="*/ 73 w 52"/>
                  <a:gd name="T3" fmla="*/ 53 h 54"/>
                  <a:gd name="T4" fmla="*/ 0 w 52"/>
                  <a:gd name="T5" fmla="*/ 53 h 54"/>
                  <a:gd name="T6" fmla="*/ 29 w 52"/>
                  <a:gd name="T7" fmla="*/ 0 h 54"/>
                  <a:gd name="T8" fmla="*/ 0 60000 65536"/>
                  <a:gd name="T9" fmla="*/ 0 60000 65536"/>
                  <a:gd name="T10" fmla="*/ 0 60000 65536"/>
                  <a:gd name="T11" fmla="*/ 0 60000 65536"/>
                  <a:gd name="T12" fmla="*/ 0 w 52"/>
                  <a:gd name="T13" fmla="*/ 0 h 54"/>
                  <a:gd name="T14" fmla="*/ 52 w 52"/>
                  <a:gd name="T15" fmla="*/ 54 h 54"/>
                </a:gdLst>
                <a:ahLst/>
                <a:cxnLst>
                  <a:cxn ang="T8">
                    <a:pos x="T0" y="T1"/>
                  </a:cxn>
                  <a:cxn ang="T9">
                    <a:pos x="T2" y="T3"/>
                  </a:cxn>
                  <a:cxn ang="T10">
                    <a:pos x="T4" y="T5"/>
                  </a:cxn>
                  <a:cxn ang="T11">
                    <a:pos x="T6" y="T7"/>
                  </a:cxn>
                </a:cxnLst>
                <a:rect l="T12" t="T13" r="T14" b="T15"/>
                <a:pathLst>
                  <a:path w="52" h="54">
                    <a:moveTo>
                      <a:pt x="20" y="0"/>
                    </a:moveTo>
                    <a:lnTo>
                      <a:pt x="51" y="53"/>
                    </a:lnTo>
                    <a:lnTo>
                      <a:pt x="0" y="53"/>
                    </a:lnTo>
                    <a:lnTo>
                      <a:pt x="20" y="0"/>
                    </a:lnTo>
                  </a:path>
                </a:pathLst>
              </a:custGeom>
              <a:solidFill>
                <a:srgbClr val="000000"/>
              </a:solidFill>
              <a:ln w="12700" cap="rnd">
                <a:solidFill>
                  <a:srgbClr val="000000"/>
                </a:solidFill>
                <a:round/>
                <a:headEnd/>
                <a:tailEnd/>
              </a:ln>
            </p:spPr>
            <p:txBody>
              <a:bodyPr/>
              <a:lstStyle/>
              <a:p>
                <a:endParaRPr lang="en-US"/>
              </a:p>
            </p:txBody>
          </p:sp>
          <p:sp>
            <p:nvSpPr>
              <p:cNvPr id="16419" name="Freeform 33"/>
              <p:cNvSpPr>
                <a:spLocks/>
              </p:cNvSpPr>
              <p:nvPr/>
            </p:nvSpPr>
            <p:spPr bwMode="auto">
              <a:xfrm>
                <a:off x="2841" y="2766"/>
                <a:ext cx="57" cy="53"/>
              </a:xfrm>
              <a:custGeom>
                <a:avLst/>
                <a:gdLst>
                  <a:gd name="T0" fmla="*/ 29 w 52"/>
                  <a:gd name="T1" fmla="*/ 0 h 53"/>
                  <a:gd name="T2" fmla="*/ 73 w 52"/>
                  <a:gd name="T3" fmla="*/ 52 h 53"/>
                  <a:gd name="T4" fmla="*/ 0 w 52"/>
                  <a:gd name="T5" fmla="*/ 52 h 53"/>
                  <a:gd name="T6" fmla="*/ 29 w 52"/>
                  <a:gd name="T7" fmla="*/ 0 h 53"/>
                  <a:gd name="T8" fmla="*/ 0 60000 65536"/>
                  <a:gd name="T9" fmla="*/ 0 60000 65536"/>
                  <a:gd name="T10" fmla="*/ 0 60000 65536"/>
                  <a:gd name="T11" fmla="*/ 0 60000 65536"/>
                  <a:gd name="T12" fmla="*/ 0 w 52"/>
                  <a:gd name="T13" fmla="*/ 0 h 53"/>
                  <a:gd name="T14" fmla="*/ 52 w 52"/>
                  <a:gd name="T15" fmla="*/ 53 h 53"/>
                </a:gdLst>
                <a:ahLst/>
                <a:cxnLst>
                  <a:cxn ang="T8">
                    <a:pos x="T0" y="T1"/>
                  </a:cxn>
                  <a:cxn ang="T9">
                    <a:pos x="T2" y="T3"/>
                  </a:cxn>
                  <a:cxn ang="T10">
                    <a:pos x="T4" y="T5"/>
                  </a:cxn>
                  <a:cxn ang="T11">
                    <a:pos x="T6" y="T7"/>
                  </a:cxn>
                </a:cxnLst>
                <a:rect l="T12" t="T13" r="T14" b="T15"/>
                <a:pathLst>
                  <a:path w="52" h="53">
                    <a:moveTo>
                      <a:pt x="20" y="0"/>
                    </a:moveTo>
                    <a:lnTo>
                      <a:pt x="51" y="52"/>
                    </a:lnTo>
                    <a:lnTo>
                      <a:pt x="0" y="52"/>
                    </a:lnTo>
                    <a:lnTo>
                      <a:pt x="20" y="0"/>
                    </a:lnTo>
                  </a:path>
                </a:pathLst>
              </a:custGeom>
              <a:solidFill>
                <a:srgbClr val="000000"/>
              </a:solidFill>
              <a:ln w="12700" cap="rnd">
                <a:solidFill>
                  <a:srgbClr val="000000"/>
                </a:solidFill>
                <a:round/>
                <a:headEnd/>
                <a:tailEnd/>
              </a:ln>
            </p:spPr>
            <p:txBody>
              <a:bodyPr/>
              <a:lstStyle/>
              <a:p>
                <a:endParaRPr lang="en-US"/>
              </a:p>
            </p:txBody>
          </p:sp>
          <p:sp>
            <p:nvSpPr>
              <p:cNvPr id="16420" name="Rectangle 34"/>
              <p:cNvSpPr>
                <a:spLocks noChangeArrowheads="1"/>
              </p:cNvSpPr>
              <p:nvPr/>
            </p:nvSpPr>
            <p:spPr bwMode="auto">
              <a:xfrm>
                <a:off x="962" y="3455"/>
                <a:ext cx="108"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6</a:t>
                </a:r>
              </a:p>
            </p:txBody>
          </p:sp>
          <p:sp>
            <p:nvSpPr>
              <p:cNvPr id="16421" name="Rectangle 35"/>
              <p:cNvSpPr>
                <a:spLocks noChangeArrowheads="1"/>
              </p:cNvSpPr>
              <p:nvPr/>
            </p:nvSpPr>
            <p:spPr bwMode="auto">
              <a:xfrm>
                <a:off x="962" y="3149"/>
                <a:ext cx="108"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7</a:t>
                </a:r>
              </a:p>
            </p:txBody>
          </p:sp>
          <p:sp>
            <p:nvSpPr>
              <p:cNvPr id="16422" name="Rectangle 36"/>
              <p:cNvSpPr>
                <a:spLocks noChangeArrowheads="1"/>
              </p:cNvSpPr>
              <p:nvPr/>
            </p:nvSpPr>
            <p:spPr bwMode="auto">
              <a:xfrm>
                <a:off x="962" y="2843"/>
                <a:ext cx="108"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8</a:t>
                </a:r>
              </a:p>
            </p:txBody>
          </p:sp>
          <p:sp>
            <p:nvSpPr>
              <p:cNvPr id="16423" name="Rectangle 37"/>
              <p:cNvSpPr>
                <a:spLocks noChangeArrowheads="1"/>
              </p:cNvSpPr>
              <p:nvPr/>
            </p:nvSpPr>
            <p:spPr bwMode="auto">
              <a:xfrm>
                <a:off x="962" y="2547"/>
                <a:ext cx="108"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9</a:t>
                </a:r>
              </a:p>
            </p:txBody>
          </p:sp>
          <p:sp>
            <p:nvSpPr>
              <p:cNvPr id="16424" name="Rectangle 38"/>
              <p:cNvSpPr>
                <a:spLocks noChangeArrowheads="1"/>
              </p:cNvSpPr>
              <p:nvPr/>
            </p:nvSpPr>
            <p:spPr bwMode="auto">
              <a:xfrm>
                <a:off x="904" y="2241"/>
                <a:ext cx="139"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10</a:t>
                </a:r>
              </a:p>
            </p:txBody>
          </p:sp>
          <p:sp>
            <p:nvSpPr>
              <p:cNvPr id="16425" name="Rectangle 39"/>
              <p:cNvSpPr>
                <a:spLocks noChangeArrowheads="1"/>
              </p:cNvSpPr>
              <p:nvPr/>
            </p:nvSpPr>
            <p:spPr bwMode="auto">
              <a:xfrm>
                <a:off x="904" y="1946"/>
                <a:ext cx="139"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11</a:t>
                </a:r>
              </a:p>
            </p:txBody>
          </p:sp>
          <p:sp>
            <p:nvSpPr>
              <p:cNvPr id="16426" name="Rectangle 40"/>
              <p:cNvSpPr>
                <a:spLocks noChangeArrowheads="1"/>
              </p:cNvSpPr>
              <p:nvPr/>
            </p:nvSpPr>
            <p:spPr bwMode="auto">
              <a:xfrm>
                <a:off x="904" y="1640"/>
                <a:ext cx="139"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12</a:t>
                </a:r>
              </a:p>
            </p:txBody>
          </p:sp>
          <p:sp>
            <p:nvSpPr>
              <p:cNvPr id="16427" name="Rectangle 41"/>
              <p:cNvSpPr>
                <a:spLocks noChangeArrowheads="1"/>
              </p:cNvSpPr>
              <p:nvPr/>
            </p:nvSpPr>
            <p:spPr bwMode="auto">
              <a:xfrm>
                <a:off x="904" y="1344"/>
                <a:ext cx="139"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200">
                    <a:solidFill>
                      <a:srgbClr val="000000"/>
                    </a:solidFill>
                  </a:rPr>
                  <a:t>13</a:t>
                </a:r>
              </a:p>
            </p:txBody>
          </p:sp>
          <p:pic>
            <p:nvPicPr>
              <p:cNvPr id="16428" name="Picture 4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 y="2031"/>
                <a:ext cx="121" cy="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29" name="Rectangle 43"/>
              <p:cNvSpPr>
                <a:spLocks noChangeArrowheads="1"/>
              </p:cNvSpPr>
              <p:nvPr/>
            </p:nvSpPr>
            <p:spPr bwMode="auto">
              <a:xfrm>
                <a:off x="1471" y="3577"/>
                <a:ext cx="346"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600">
                    <a:solidFill>
                      <a:srgbClr val="000000"/>
                    </a:solidFill>
                  </a:rPr>
                  <a:t>1 object</a:t>
                </a:r>
              </a:p>
            </p:txBody>
          </p:sp>
          <p:sp>
            <p:nvSpPr>
              <p:cNvPr id="16430" name="Rectangle 44"/>
              <p:cNvSpPr>
                <a:spLocks noChangeArrowheads="1"/>
              </p:cNvSpPr>
              <p:nvPr/>
            </p:nvSpPr>
            <p:spPr bwMode="auto">
              <a:xfrm>
                <a:off x="2568" y="3577"/>
                <a:ext cx="379"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600">
                    <a:solidFill>
                      <a:srgbClr val="000000"/>
                    </a:solidFill>
                  </a:rPr>
                  <a:t>2 objects</a:t>
                </a:r>
              </a:p>
            </p:txBody>
          </p:sp>
          <p:sp>
            <p:nvSpPr>
              <p:cNvPr id="16431" name="Rectangle 45"/>
              <p:cNvSpPr>
                <a:spLocks noChangeArrowheads="1"/>
              </p:cNvSpPr>
              <p:nvPr/>
            </p:nvSpPr>
            <p:spPr bwMode="auto">
              <a:xfrm>
                <a:off x="1570" y="3808"/>
                <a:ext cx="1113"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600">
                    <a:solidFill>
                      <a:srgbClr val="000000"/>
                    </a:solidFill>
                  </a:rPr>
                  <a:t>Number of Objects Remaining</a:t>
                </a:r>
              </a:p>
            </p:txBody>
          </p:sp>
          <p:sp>
            <p:nvSpPr>
              <p:cNvPr id="16432" name="Oval 46"/>
              <p:cNvSpPr>
                <a:spLocks noChangeArrowheads="1"/>
              </p:cNvSpPr>
              <p:nvPr/>
            </p:nvSpPr>
            <p:spPr bwMode="auto">
              <a:xfrm>
                <a:off x="3756" y="2692"/>
                <a:ext cx="49" cy="4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33" name="Line 47"/>
              <p:cNvSpPr>
                <a:spLocks noChangeShapeType="1"/>
              </p:cNvSpPr>
              <p:nvPr/>
            </p:nvSpPr>
            <p:spPr bwMode="auto">
              <a:xfrm>
                <a:off x="3563" y="2516"/>
                <a:ext cx="44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34" name="Oval 48"/>
              <p:cNvSpPr>
                <a:spLocks noChangeArrowheads="1"/>
              </p:cNvSpPr>
              <p:nvPr/>
            </p:nvSpPr>
            <p:spPr bwMode="auto">
              <a:xfrm>
                <a:off x="3756" y="2481"/>
                <a:ext cx="49" cy="4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35" name="Oval 49"/>
              <p:cNvSpPr>
                <a:spLocks noChangeArrowheads="1"/>
              </p:cNvSpPr>
              <p:nvPr/>
            </p:nvSpPr>
            <p:spPr bwMode="auto">
              <a:xfrm>
                <a:off x="3761" y="2485"/>
                <a:ext cx="49" cy="47"/>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endParaRPr lang="en-US" altLang="en-US"/>
              </a:p>
            </p:txBody>
          </p:sp>
          <p:sp>
            <p:nvSpPr>
              <p:cNvPr id="16436" name="Rectangle 50"/>
              <p:cNvSpPr>
                <a:spLocks noChangeArrowheads="1"/>
              </p:cNvSpPr>
              <p:nvPr/>
            </p:nvSpPr>
            <p:spPr bwMode="auto">
              <a:xfrm>
                <a:off x="4076" y="2445"/>
                <a:ext cx="447"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300">
                    <a:solidFill>
                      <a:srgbClr val="000000"/>
                    </a:solidFill>
                  </a:rPr>
                  <a:t>"Subtraction"</a:t>
                </a:r>
              </a:p>
            </p:txBody>
          </p:sp>
          <p:sp>
            <p:nvSpPr>
              <p:cNvPr id="16437" name="Line 51"/>
              <p:cNvSpPr>
                <a:spLocks noChangeShapeType="1"/>
              </p:cNvSpPr>
              <p:nvPr/>
            </p:nvSpPr>
            <p:spPr bwMode="auto">
              <a:xfrm>
                <a:off x="3563" y="2094"/>
                <a:ext cx="44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6438" name="Freeform 52"/>
              <p:cNvSpPr>
                <a:spLocks/>
              </p:cNvSpPr>
              <p:nvPr/>
            </p:nvSpPr>
            <p:spPr bwMode="auto">
              <a:xfrm>
                <a:off x="3756" y="2059"/>
                <a:ext cx="59" cy="53"/>
              </a:xfrm>
              <a:custGeom>
                <a:avLst/>
                <a:gdLst>
                  <a:gd name="T0" fmla="*/ 30 w 53"/>
                  <a:gd name="T1" fmla="*/ 0 h 53"/>
                  <a:gd name="T2" fmla="*/ 80 w 53"/>
                  <a:gd name="T3" fmla="*/ 52 h 53"/>
                  <a:gd name="T4" fmla="*/ 0 w 53"/>
                  <a:gd name="T5" fmla="*/ 52 h 53"/>
                  <a:gd name="T6" fmla="*/ 30 w 53"/>
                  <a:gd name="T7" fmla="*/ 0 h 53"/>
                  <a:gd name="T8" fmla="*/ 0 60000 65536"/>
                  <a:gd name="T9" fmla="*/ 0 60000 65536"/>
                  <a:gd name="T10" fmla="*/ 0 60000 65536"/>
                  <a:gd name="T11" fmla="*/ 0 60000 65536"/>
                  <a:gd name="T12" fmla="*/ 0 w 53"/>
                  <a:gd name="T13" fmla="*/ 0 h 53"/>
                  <a:gd name="T14" fmla="*/ 53 w 53"/>
                  <a:gd name="T15" fmla="*/ 53 h 53"/>
                </a:gdLst>
                <a:ahLst/>
                <a:cxnLst>
                  <a:cxn ang="T8">
                    <a:pos x="T0" y="T1"/>
                  </a:cxn>
                  <a:cxn ang="T9">
                    <a:pos x="T2" y="T3"/>
                  </a:cxn>
                  <a:cxn ang="T10">
                    <a:pos x="T4" y="T5"/>
                  </a:cxn>
                  <a:cxn ang="T11">
                    <a:pos x="T6" y="T7"/>
                  </a:cxn>
                </a:cxnLst>
                <a:rect l="T12" t="T13" r="T14" b="T15"/>
                <a:pathLst>
                  <a:path w="53" h="53">
                    <a:moveTo>
                      <a:pt x="20" y="0"/>
                    </a:moveTo>
                    <a:lnTo>
                      <a:pt x="52" y="52"/>
                    </a:lnTo>
                    <a:lnTo>
                      <a:pt x="0" y="52"/>
                    </a:lnTo>
                    <a:lnTo>
                      <a:pt x="20" y="0"/>
                    </a:lnTo>
                  </a:path>
                </a:pathLst>
              </a:custGeom>
              <a:solidFill>
                <a:srgbClr val="000000"/>
              </a:solidFill>
              <a:ln w="12700" cap="rnd">
                <a:solidFill>
                  <a:srgbClr val="000000"/>
                </a:solidFill>
                <a:round/>
                <a:headEnd/>
                <a:tailEnd/>
              </a:ln>
            </p:spPr>
            <p:txBody>
              <a:bodyPr/>
              <a:lstStyle/>
              <a:p>
                <a:endParaRPr lang="en-US"/>
              </a:p>
            </p:txBody>
          </p:sp>
          <p:sp>
            <p:nvSpPr>
              <p:cNvPr id="16439" name="Rectangle 53"/>
              <p:cNvSpPr>
                <a:spLocks noChangeArrowheads="1"/>
              </p:cNvSpPr>
              <p:nvPr/>
            </p:nvSpPr>
            <p:spPr bwMode="auto">
              <a:xfrm>
                <a:off x="4076" y="2023"/>
                <a:ext cx="392"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300">
                    <a:solidFill>
                      <a:srgbClr val="000000"/>
                    </a:solidFill>
                  </a:rPr>
                  <a:t> "Addition"</a:t>
                </a:r>
              </a:p>
            </p:txBody>
          </p:sp>
          <p:sp>
            <p:nvSpPr>
              <p:cNvPr id="16440" name="Rectangle 54"/>
              <p:cNvSpPr>
                <a:spLocks noChangeArrowheads="1"/>
              </p:cNvSpPr>
              <p:nvPr/>
            </p:nvSpPr>
            <p:spPr bwMode="auto">
              <a:xfrm>
                <a:off x="1361" y="2996"/>
                <a:ext cx="403"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300">
                    <a:solidFill>
                      <a:srgbClr val="000000"/>
                    </a:solidFill>
                  </a:rPr>
                  <a:t>2-1=1</a:t>
                </a:r>
              </a:p>
            </p:txBody>
          </p:sp>
          <p:sp>
            <p:nvSpPr>
              <p:cNvPr id="16441" name="Rectangle 55"/>
              <p:cNvSpPr>
                <a:spLocks noChangeArrowheads="1"/>
              </p:cNvSpPr>
              <p:nvPr/>
            </p:nvSpPr>
            <p:spPr bwMode="auto">
              <a:xfrm>
                <a:off x="2817" y="1952"/>
                <a:ext cx="403"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300">
                    <a:solidFill>
                      <a:srgbClr val="000000"/>
                    </a:solidFill>
                  </a:rPr>
                  <a:t>2-1=2</a:t>
                </a:r>
              </a:p>
            </p:txBody>
          </p:sp>
          <p:sp>
            <p:nvSpPr>
              <p:cNvPr id="16442" name="Rectangle 56"/>
              <p:cNvSpPr>
                <a:spLocks noChangeArrowheads="1"/>
              </p:cNvSpPr>
              <p:nvPr/>
            </p:nvSpPr>
            <p:spPr bwMode="auto">
              <a:xfrm>
                <a:off x="1427" y="1772"/>
                <a:ext cx="496"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300">
                    <a:solidFill>
                      <a:srgbClr val="000000"/>
                    </a:solidFill>
                  </a:rPr>
                  <a:t>1+1=1</a:t>
                </a:r>
              </a:p>
            </p:txBody>
          </p:sp>
          <p:sp>
            <p:nvSpPr>
              <p:cNvPr id="16443" name="Rectangle 57"/>
              <p:cNvSpPr>
                <a:spLocks noChangeArrowheads="1"/>
              </p:cNvSpPr>
              <p:nvPr/>
            </p:nvSpPr>
            <p:spPr bwMode="auto">
              <a:xfrm>
                <a:off x="2751" y="2852"/>
                <a:ext cx="496"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pPr>
                  <a:lnSpc>
                    <a:spcPct val="90000"/>
                  </a:lnSpc>
                </a:pPr>
                <a:r>
                  <a:rPr lang="en-US" altLang="en-US" sz="1300">
                    <a:solidFill>
                      <a:srgbClr val="000000"/>
                    </a:solidFill>
                  </a:rPr>
                  <a:t>1+1=2</a:t>
                </a:r>
              </a:p>
            </p:txBody>
          </p:sp>
        </p:grpSp>
        <p:sp>
          <p:nvSpPr>
            <p:cNvPr id="16395" name="Text Box 58"/>
            <p:cNvSpPr txBox="1">
              <a:spLocks noChangeArrowheads="1"/>
            </p:cNvSpPr>
            <p:nvPr/>
          </p:nvSpPr>
          <p:spPr bwMode="auto">
            <a:xfrm rot="-5400000">
              <a:off x="141" y="2306"/>
              <a:ext cx="1154" cy="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r>
                <a:rPr lang="en-US" altLang="en-US" sz="2400"/>
                <a:t>Looking time</a:t>
              </a:r>
            </a:p>
          </p:txBody>
        </p:sp>
      </p:grpSp>
      <p:sp>
        <p:nvSpPr>
          <p:cNvPr id="16393" name="Rectangle 59"/>
          <p:cNvSpPr>
            <a:spLocks noChangeArrowheads="1"/>
          </p:cNvSpPr>
          <p:nvPr/>
        </p:nvSpPr>
        <p:spPr bwMode="auto">
          <a:xfrm>
            <a:off x="685800" y="5943600"/>
            <a:ext cx="27114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0" tIns="25400" rIns="63500" bIns="25400">
            <a:spAutoFit/>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r>
              <a:rPr lang="en-US" altLang="en-US" sz="1800">
                <a:solidFill>
                  <a:schemeClr val="tx2"/>
                </a:solidFill>
              </a:rPr>
              <a:t>Simon et al. (1995) </a:t>
            </a:r>
            <a:br>
              <a:rPr lang="en-US" altLang="en-US" sz="1800">
                <a:solidFill>
                  <a:schemeClr val="tx2"/>
                </a:solidFill>
              </a:rPr>
            </a:br>
            <a:r>
              <a:rPr lang="en-US" altLang="en-US" sz="1800">
                <a:solidFill>
                  <a:schemeClr val="tx2"/>
                </a:solidFill>
              </a:rPr>
              <a:t>Replication of Wynn (1992)</a:t>
            </a:r>
          </a:p>
        </p:txBody>
      </p:sp>
    </p:spTree>
    <p:extLst>
      <p:ext uri="{BB962C8B-B14F-4D97-AF65-F5344CB8AC3E}">
        <p14:creationId xmlns:p14="http://schemas.microsoft.com/office/powerpoint/2010/main" val="318699850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title"/>
          </p:nvPr>
        </p:nvSpPr>
        <p:spPr/>
        <p:txBody>
          <a:bodyPr>
            <a:normAutofit fontScale="90000"/>
          </a:bodyPr>
          <a:lstStyle/>
          <a:p>
            <a:r>
              <a:rPr lang="en-US" altLang="en-US"/>
              <a:t>Habituation suggests some knowledge of invisible objects</a:t>
            </a:r>
          </a:p>
        </p:txBody>
      </p:sp>
      <p:sp>
        <p:nvSpPr>
          <p:cNvPr id="55299" name="Rectangle 7"/>
          <p:cNvSpPr>
            <a:spLocks noGrp="1" noChangeArrowheads="1"/>
          </p:cNvSpPr>
          <p:nvPr>
            <p:ph sz="half" idx="1"/>
          </p:nvPr>
        </p:nvSpPr>
        <p:spPr/>
        <p:txBody>
          <a:bodyPr>
            <a:normAutofit lnSpcReduction="10000"/>
          </a:bodyPr>
          <a:lstStyle/>
          <a:p>
            <a:r>
              <a:rPr lang="en-US" altLang="en-US"/>
              <a:t>Another test of object permanence</a:t>
            </a:r>
          </a:p>
          <a:p>
            <a:r>
              <a:rPr lang="en-US" altLang="en-US"/>
              <a:t>Drawbridge experiment </a:t>
            </a:r>
          </a:p>
          <a:p>
            <a:pPr lvl="1"/>
            <a:r>
              <a:rPr lang="en-US" altLang="en-US"/>
              <a:t>4.5, 5.5, and most 3.5 month olds look longer at impossible event, suggesting they believe the “object” “behind” the drawbridge should really be there. </a:t>
            </a:r>
          </a:p>
          <a:p>
            <a:pPr lvl="2"/>
            <a:r>
              <a:rPr lang="en-US" altLang="en-US"/>
              <a:t>Baillargeon et al. (1985) </a:t>
            </a:r>
          </a:p>
        </p:txBody>
      </p:sp>
      <p:sp>
        <p:nvSpPr>
          <p:cNvPr id="55300" name="Content Placeholder 7"/>
          <p:cNvSpPr>
            <a:spLocks noGrp="1"/>
          </p:cNvSpPr>
          <p:nvPr>
            <p:ph sz="half" idx="2"/>
          </p:nvPr>
        </p:nvSpPr>
        <p:spPr>
          <a:xfrm>
            <a:off x="4951705" y="5549900"/>
            <a:ext cx="4038600" cy="4623816"/>
          </a:xfrm>
        </p:spPr>
        <p:txBody>
          <a:bodyPr>
            <a:normAutofit lnSpcReduction="10000"/>
          </a:bodyPr>
          <a:lstStyle/>
          <a:p>
            <a:pPr lvl="1"/>
            <a:r>
              <a:rPr lang="en-US" altLang="en-US" sz="1600" dirty="0"/>
              <a:t>Different solid object from 1:10. </a:t>
            </a:r>
            <a:r>
              <a:rPr lang="en-US" altLang="en-US" sz="1600" dirty="0">
                <a:hlinkClick r:id="rId3"/>
              </a:rPr>
              <a:t>https://www.youtube.com/watch?v=hwgo2O5Vk_g</a:t>
            </a:r>
            <a:endParaRPr lang="en-US" altLang="en-US" sz="1600" dirty="0"/>
          </a:p>
          <a:p>
            <a:pPr lvl="1"/>
            <a:endParaRPr lang="en-US" altLang="en-US" dirty="0"/>
          </a:p>
          <a:p>
            <a:endParaRPr lang="en-US" altLang="en-US" dirty="0"/>
          </a:p>
        </p:txBody>
      </p:sp>
      <p:pic>
        <p:nvPicPr>
          <p:cNvPr id="553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209800"/>
            <a:ext cx="1931988"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900290" y="8172420"/>
            <a:ext cx="3403496" cy="400110"/>
          </a:xfrm>
          <a:prstGeom prst="rect">
            <a:avLst/>
          </a:prstGeom>
        </p:spPr>
        <p:txBody>
          <a:bodyPr wrap="none">
            <a:spAutoFit/>
          </a:bodyPr>
          <a:lstStyle/>
          <a:p>
            <a:r>
              <a:rPr lang="en-US" altLang="en-US" dirty="0" err="1">
                <a:hlinkClick r:id="rId5" action="ppaction://hlinkfile"/>
              </a:rPr>
              <a:t>Baillargeon</a:t>
            </a:r>
            <a:r>
              <a:rPr lang="en-US" altLang="en-US" dirty="0">
                <a:hlinkClick r:id="rId5" action="ppaction://hlinkfile"/>
              </a:rPr>
              <a:t> internal video</a:t>
            </a:r>
            <a:r>
              <a:rPr lang="en-US" altLang="en-US" dirty="0"/>
              <a:t> (DVD</a:t>
            </a:r>
            <a:endParaRPr lang="en-US" altLang="en-US" sz="2000" dirty="0"/>
          </a:p>
        </p:txBody>
      </p:sp>
    </p:spTree>
    <p:extLst>
      <p:ext uri="{BB962C8B-B14F-4D97-AF65-F5344CB8AC3E}">
        <p14:creationId xmlns:p14="http://schemas.microsoft.com/office/powerpoint/2010/main" val="1218041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6B3E5A82-C58C-431F-BB6E-E222158DAB20}" type="slidenum">
              <a:rPr lang="en-US" altLang="en-US" sz="1400"/>
              <a:pPr/>
              <a:t>37</a:t>
            </a:fld>
            <a:endParaRPr lang="en-US" altLang="en-US" sz="1400"/>
          </a:p>
        </p:txBody>
      </p:sp>
      <p:sp>
        <p:nvSpPr>
          <p:cNvPr id="56323" name="Rectangle 2"/>
          <p:cNvSpPr>
            <a:spLocks noGrp="1" noChangeArrowheads="1"/>
          </p:cNvSpPr>
          <p:nvPr>
            <p:ph type="title"/>
          </p:nvPr>
        </p:nvSpPr>
        <p:spPr/>
        <p:txBody>
          <a:bodyPr>
            <a:normAutofit fontScale="90000"/>
          </a:bodyPr>
          <a:lstStyle/>
          <a:p>
            <a:r>
              <a:rPr lang="en-US" altLang="en-US">
                <a:cs typeface="Arial" panose="020B0604020202020204" pitchFamily="34" charset="0"/>
              </a:rPr>
              <a:t>Does baby know where object is?</a:t>
            </a:r>
            <a:endParaRPr lang="en-US" altLang="en-US"/>
          </a:p>
        </p:txBody>
      </p:sp>
      <p:sp>
        <p:nvSpPr>
          <p:cNvPr id="56324" name="Rectangle 3"/>
          <p:cNvSpPr>
            <a:spLocks noGrp="1" noChangeArrowheads="1"/>
          </p:cNvSpPr>
          <p:nvPr>
            <p:ph type="body" idx="1"/>
          </p:nvPr>
        </p:nvSpPr>
        <p:spPr>
          <a:xfrm>
            <a:off x="914400" y="1752600"/>
            <a:ext cx="7696200" cy="4343400"/>
          </a:xfrm>
        </p:spPr>
        <p:txBody>
          <a:bodyPr/>
          <a:lstStyle/>
          <a:p>
            <a:r>
              <a:rPr lang="en-US" altLang="en-US" dirty="0">
                <a:cs typeface="Arial" panose="020B0604020202020204" pitchFamily="34" charset="0"/>
              </a:rPr>
              <a:t>Object search (</a:t>
            </a:r>
            <a:r>
              <a:rPr lang="en-US" altLang="en-US" dirty="0" err="1">
                <a:cs typeface="Arial" panose="020B0604020202020204" pitchFamily="34" charset="0"/>
              </a:rPr>
              <a:t>A_not_B</a:t>
            </a:r>
            <a:r>
              <a:rPr lang="en-US" altLang="en-US" dirty="0">
                <a:cs typeface="Arial" panose="020B0604020202020204" pitchFamily="34" charset="0"/>
              </a:rPr>
              <a:t>) says no</a:t>
            </a:r>
          </a:p>
          <a:p>
            <a:pPr lvl="1"/>
            <a:r>
              <a:rPr lang="en-US" altLang="en-US" dirty="0">
                <a:cs typeface="Arial" panose="020B0604020202020204" pitchFamily="34" charset="0"/>
              </a:rPr>
              <a:t>Baby searches in first location</a:t>
            </a:r>
          </a:p>
          <a:p>
            <a:pPr lvl="2"/>
            <a:r>
              <a:rPr lang="en-US" altLang="en-US" sz="1800" dirty="0">
                <a:solidFill>
                  <a:srgbClr val="000000"/>
                </a:solidFill>
                <a:hlinkClick r:id="rId3"/>
              </a:rPr>
              <a:t>Home</a:t>
            </a:r>
          </a:p>
          <a:p>
            <a:pPr lvl="3"/>
            <a:r>
              <a:rPr lang="en-US" altLang="en-US" sz="1400" dirty="0">
                <a:solidFill>
                  <a:srgbClr val="000000"/>
                </a:solidFill>
                <a:hlinkClick r:id="rId3"/>
              </a:rPr>
              <a:t>http://www.youtube.com/watch?v=jZDtfnRB-jI&amp;feature=related</a:t>
            </a:r>
            <a:endParaRPr lang="en-US" altLang="en-US" sz="1400" dirty="0">
              <a:solidFill>
                <a:srgbClr val="000000"/>
              </a:solidFill>
            </a:endParaRPr>
          </a:p>
          <a:p>
            <a:pPr lvl="2"/>
            <a:r>
              <a:rPr lang="en-US" altLang="en-US" sz="1800" dirty="0">
                <a:solidFill>
                  <a:srgbClr val="000000"/>
                </a:solidFill>
                <a:hlinkClick r:id="rId4"/>
              </a:rPr>
              <a:t>Lab</a:t>
            </a:r>
          </a:p>
          <a:p>
            <a:pPr lvl="3"/>
            <a:r>
              <a:rPr lang="en-US" altLang="en-US" sz="1400" dirty="0">
                <a:solidFill>
                  <a:srgbClr val="000000"/>
                </a:solidFill>
                <a:hlinkClick r:id="rId4"/>
              </a:rPr>
              <a:t>https://www.youtube.com/watch?v=lhHkJ3InQOE</a:t>
            </a:r>
            <a:r>
              <a:rPr lang="en-US" altLang="en-US" sz="1400" dirty="0">
                <a:solidFill>
                  <a:srgbClr val="000000"/>
                </a:solidFill>
              </a:rPr>
              <a:t>  </a:t>
            </a:r>
            <a:endParaRPr lang="en-US" altLang="en-US" sz="1400" dirty="0">
              <a:cs typeface="Arial" panose="020B0604020202020204" pitchFamily="34" charset="0"/>
            </a:endParaRPr>
          </a:p>
          <a:p>
            <a:r>
              <a:rPr lang="en-US" altLang="en-US" dirty="0">
                <a:cs typeface="Arial" panose="020B0604020202020204" pitchFamily="34" charset="0"/>
              </a:rPr>
              <a:t>Drawbridge experiment says yes</a:t>
            </a:r>
          </a:p>
          <a:p>
            <a:pPr lvl="1"/>
            <a:r>
              <a:rPr lang="en-US" altLang="en-US" dirty="0">
                <a:cs typeface="Arial" panose="020B0604020202020204" pitchFamily="34" charset="0"/>
              </a:rPr>
              <a:t>Infants look longer at impossible event</a:t>
            </a:r>
          </a:p>
          <a:p>
            <a:r>
              <a:rPr lang="en-US" altLang="en-US" dirty="0">
                <a:cs typeface="Arial" panose="020B0604020202020204" pitchFamily="34" charset="0"/>
              </a:rPr>
              <a:t>How can this be?</a:t>
            </a:r>
          </a:p>
          <a:p>
            <a:endParaRPr lang="en-US" altLang="en-US" dirty="0"/>
          </a:p>
        </p:txBody>
      </p:sp>
    </p:spTree>
    <p:extLst>
      <p:ext uri="{BB962C8B-B14F-4D97-AF65-F5344CB8AC3E}">
        <p14:creationId xmlns:p14="http://schemas.microsoft.com/office/powerpoint/2010/main" val="3203720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9914C651-0204-40E5-A3F3-667E740BDA4C}" type="slidenum">
              <a:rPr lang="en-US" altLang="en-US" sz="1400"/>
              <a:pPr/>
              <a:t>38</a:t>
            </a:fld>
            <a:endParaRPr lang="en-US" altLang="en-US" sz="1400"/>
          </a:p>
        </p:txBody>
      </p:sp>
      <p:sp>
        <p:nvSpPr>
          <p:cNvPr id="57347" name="Rectangle 2"/>
          <p:cNvSpPr>
            <a:spLocks noGrp="1" noChangeArrowheads="1"/>
          </p:cNvSpPr>
          <p:nvPr>
            <p:ph type="title"/>
          </p:nvPr>
        </p:nvSpPr>
        <p:spPr/>
        <p:txBody>
          <a:bodyPr/>
          <a:lstStyle/>
          <a:p>
            <a:r>
              <a:rPr lang="en-US" altLang="en-US"/>
              <a:t>Task analysis</a:t>
            </a:r>
          </a:p>
        </p:txBody>
      </p:sp>
      <p:sp>
        <p:nvSpPr>
          <p:cNvPr id="57348" name="Rectangle 3"/>
          <p:cNvSpPr>
            <a:spLocks noGrp="1" noChangeArrowheads="1"/>
          </p:cNvSpPr>
          <p:nvPr>
            <p:ph type="body" idx="1"/>
          </p:nvPr>
        </p:nvSpPr>
        <p:spPr/>
        <p:txBody>
          <a:bodyPr/>
          <a:lstStyle/>
          <a:p>
            <a:r>
              <a:rPr lang="en-US" altLang="en-US"/>
              <a:t>Search task asks for motor action</a:t>
            </a:r>
          </a:p>
          <a:p>
            <a:pPr lvl="1"/>
            <a:r>
              <a:rPr lang="en-US" altLang="en-US"/>
              <a:t>Recall memory</a:t>
            </a:r>
          </a:p>
          <a:p>
            <a:r>
              <a:rPr lang="en-US" altLang="en-US"/>
              <a:t>Drawbridge task asks for longer looking</a:t>
            </a:r>
          </a:p>
          <a:p>
            <a:pPr lvl="1"/>
            <a:r>
              <a:rPr lang="en-US" altLang="en-US"/>
              <a:t>Recognition memory</a:t>
            </a:r>
          </a:p>
          <a:p>
            <a:endParaRPr lang="en-US" altLang="en-US"/>
          </a:p>
          <a:p>
            <a:endParaRPr lang="en-US" altLang="en-US"/>
          </a:p>
        </p:txBody>
      </p:sp>
    </p:spTree>
    <p:extLst>
      <p:ext uri="{BB962C8B-B14F-4D97-AF65-F5344CB8AC3E}">
        <p14:creationId xmlns:p14="http://schemas.microsoft.com/office/powerpoint/2010/main" val="3065480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7BDA5A8A-51E4-4F41-94CD-A507B797CDB4}" type="slidenum">
              <a:rPr lang="en-US" altLang="en-US" sz="1400"/>
              <a:pPr/>
              <a:t>39</a:t>
            </a:fld>
            <a:endParaRPr lang="en-US" altLang="en-US" sz="1400"/>
          </a:p>
        </p:txBody>
      </p:sp>
      <p:sp>
        <p:nvSpPr>
          <p:cNvPr id="58371" name="Rectangle 1026"/>
          <p:cNvSpPr>
            <a:spLocks noGrp="1" noChangeArrowheads="1"/>
          </p:cNvSpPr>
          <p:nvPr>
            <p:ph type="title"/>
          </p:nvPr>
        </p:nvSpPr>
        <p:spPr/>
        <p:txBody>
          <a:bodyPr/>
          <a:lstStyle/>
          <a:p>
            <a:r>
              <a:rPr lang="en-US" altLang="en-US"/>
              <a:t>Experimental resolution</a:t>
            </a:r>
          </a:p>
        </p:txBody>
      </p:sp>
      <p:sp>
        <p:nvSpPr>
          <p:cNvPr id="58372" name="Rectangle 1027"/>
          <p:cNvSpPr>
            <a:spLocks noGrp="1" noChangeArrowheads="1"/>
          </p:cNvSpPr>
          <p:nvPr>
            <p:ph type="body" idx="1"/>
          </p:nvPr>
        </p:nvSpPr>
        <p:spPr/>
        <p:txBody>
          <a:bodyPr/>
          <a:lstStyle/>
          <a:p>
            <a:r>
              <a:rPr lang="en-US" altLang="en-US"/>
              <a:t>What about a non-search A_not_B task?</a:t>
            </a:r>
          </a:p>
          <a:p>
            <a:pPr lvl="1"/>
            <a:r>
              <a:rPr lang="en-US" altLang="en-US"/>
              <a:t>an A_not_B task?</a:t>
            </a:r>
          </a:p>
          <a:p>
            <a:r>
              <a:rPr lang="en-US" altLang="en-US"/>
              <a:t>Infants look longer at the impossible event</a:t>
            </a:r>
          </a:p>
          <a:p>
            <a:pPr lvl="1"/>
            <a:r>
              <a:rPr lang="en-US" altLang="en-US"/>
              <a:t>Look longer at A</a:t>
            </a:r>
          </a:p>
          <a:p>
            <a:pPr lvl="2"/>
            <a:r>
              <a:rPr lang="en-US" altLang="en-US"/>
              <a:t>Even after 15 seconds of delay</a:t>
            </a:r>
          </a:p>
          <a:p>
            <a:r>
              <a:rPr lang="en-US" altLang="en-US"/>
              <a:t>Even when they search in the wrong place</a:t>
            </a:r>
          </a:p>
          <a:p>
            <a:pPr lvl="1"/>
            <a:r>
              <a:rPr lang="en-US" altLang="en-US"/>
              <a:t>either infants have knowledge but can’t use it</a:t>
            </a:r>
          </a:p>
          <a:p>
            <a:pPr lvl="1"/>
            <a:r>
              <a:rPr lang="en-US" altLang="en-US"/>
              <a:t>or the knowledge does not exist in usable form</a:t>
            </a:r>
          </a:p>
          <a:p>
            <a:endParaRPr lang="en-US" altLang="en-US"/>
          </a:p>
        </p:txBody>
      </p:sp>
    </p:spTree>
    <p:extLst>
      <p:ext uri="{BB962C8B-B14F-4D97-AF65-F5344CB8AC3E}">
        <p14:creationId xmlns:p14="http://schemas.microsoft.com/office/powerpoint/2010/main" val="3036161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3DFC8EC6-917E-4D56-BB8C-03B0AE24993B}" type="slidenum">
              <a:rPr lang="en-US" altLang="en-US" sz="1400"/>
              <a:pPr/>
              <a:t>40</a:t>
            </a:fld>
            <a:endParaRPr lang="en-US" altLang="en-US" sz="1400"/>
          </a:p>
        </p:txBody>
      </p:sp>
      <p:sp>
        <p:nvSpPr>
          <p:cNvPr id="59395" name="Rectangle 2"/>
          <p:cNvSpPr>
            <a:spLocks noGrp="1" noChangeArrowheads="1"/>
          </p:cNvSpPr>
          <p:nvPr>
            <p:ph type="title"/>
          </p:nvPr>
        </p:nvSpPr>
        <p:spPr/>
        <p:txBody>
          <a:bodyPr/>
          <a:lstStyle/>
          <a:p>
            <a:r>
              <a:rPr lang="en-US" altLang="en-US"/>
              <a:t>Put yourself in infant’s place</a:t>
            </a:r>
          </a:p>
        </p:txBody>
      </p:sp>
      <p:sp>
        <p:nvSpPr>
          <p:cNvPr id="59396" name="Rectangle 3"/>
          <p:cNvSpPr>
            <a:spLocks noGrp="1" noChangeArrowheads="1"/>
          </p:cNvSpPr>
          <p:nvPr>
            <p:ph type="body" idx="1"/>
          </p:nvPr>
        </p:nvSpPr>
        <p:spPr/>
        <p:txBody>
          <a:bodyPr/>
          <a:lstStyle/>
          <a:p>
            <a:pPr lvl="1"/>
            <a:r>
              <a:rPr lang="en-US" altLang="en-US"/>
              <a:t>Where do you look for your car keys?</a:t>
            </a:r>
          </a:p>
          <a:p>
            <a:pPr lvl="1"/>
            <a:r>
              <a:rPr lang="en-US" altLang="en-US"/>
              <a:t>The more times the object was hidden at A, the more the infant is likely to search incorrectly at A</a:t>
            </a:r>
          </a:p>
          <a:p>
            <a:pPr lvl="1"/>
            <a:r>
              <a:rPr lang="en-US" altLang="en-US"/>
              <a:t>The longer the delay, the more likely the infant is to search B</a:t>
            </a:r>
          </a:p>
          <a:p>
            <a:pPr lvl="1"/>
            <a:r>
              <a:rPr lang="en-US" altLang="en-US"/>
              <a:t>Error may relate to a strongly formed motor pattern</a:t>
            </a:r>
          </a:p>
        </p:txBody>
      </p:sp>
    </p:spTree>
    <p:extLst>
      <p:ext uri="{BB962C8B-B14F-4D97-AF65-F5344CB8AC3E}">
        <p14:creationId xmlns:p14="http://schemas.microsoft.com/office/powerpoint/2010/main" val="902738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AF89-7616-43B9-B494-6C48508F96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07C412-EF38-CEF8-048C-856C1A852A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A6BBF95-519B-83E0-7AD7-20A082618FDF}"/>
              </a:ext>
            </a:extLst>
          </p:cNvPr>
          <p:cNvPicPr>
            <a:picLocks noChangeAspect="1"/>
          </p:cNvPicPr>
          <p:nvPr/>
        </p:nvPicPr>
        <p:blipFill>
          <a:blip r:embed="rId2"/>
          <a:stretch>
            <a:fillRect/>
          </a:stretch>
        </p:blipFill>
        <p:spPr>
          <a:xfrm>
            <a:off x="1" y="-4572"/>
            <a:ext cx="9144000" cy="6858000"/>
          </a:xfrm>
          <a:prstGeom prst="rect">
            <a:avLst/>
          </a:prstGeom>
        </p:spPr>
      </p:pic>
    </p:spTree>
    <p:extLst>
      <p:ext uri="{BB962C8B-B14F-4D97-AF65-F5344CB8AC3E}">
        <p14:creationId xmlns:p14="http://schemas.microsoft.com/office/powerpoint/2010/main" val="31802944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988212" y="4227256"/>
            <a:ext cx="3889366" cy="1087694"/>
          </a:xfrm>
        </p:spPr>
        <p:txBody>
          <a:bodyPr>
            <a:normAutofit/>
          </a:bodyPr>
          <a:lstStyle/>
          <a:p>
            <a:r>
              <a:rPr lang="en-US" sz="1800" dirty="0"/>
              <a:t>Cognition; Kelsey Macdonald</a:t>
            </a:r>
          </a:p>
        </p:txBody>
      </p:sp>
      <p:pic>
        <p:nvPicPr>
          <p:cNvPr id="3" name="Picture 2" descr="A screenshot of a computer">
            <a:extLst>
              <a:ext uri="{FF2B5EF4-FFF2-40B4-BE49-F238E27FC236}">
                <a16:creationId xmlns:a16="http://schemas.microsoft.com/office/drawing/2014/main" id="{3B9297BF-83FB-8CD1-1828-4BCB4E54866C}"/>
              </a:ext>
            </a:extLst>
          </p:cNvPr>
          <p:cNvPicPr>
            <a:picLocks noChangeAspect="1"/>
          </p:cNvPicPr>
          <p:nvPr/>
        </p:nvPicPr>
        <p:blipFill>
          <a:blip r:embed="rId2"/>
          <a:stretch>
            <a:fillRect/>
          </a:stretch>
        </p:blipFill>
        <p:spPr>
          <a:xfrm>
            <a:off x="815253" y="1761848"/>
            <a:ext cx="7861497" cy="2966084"/>
          </a:xfrm>
          <a:prstGeom prst="rect">
            <a:avLst/>
          </a:prstGeom>
        </p:spPr>
      </p:pic>
    </p:spTree>
    <p:extLst>
      <p:ext uri="{BB962C8B-B14F-4D97-AF65-F5344CB8AC3E}">
        <p14:creationId xmlns:p14="http://schemas.microsoft.com/office/powerpoint/2010/main" val="3378822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AEE8BC-13D7-2A67-7AA2-AD0E73479471}"/>
              </a:ext>
            </a:extLst>
          </p:cNvPr>
          <p:cNvSpPr>
            <a:spLocks noGrp="1"/>
          </p:cNvSpPr>
          <p:nvPr>
            <p:ph type="title"/>
          </p:nvPr>
        </p:nvSpPr>
        <p:spPr>
          <a:xfrm>
            <a:off x="845421" y="1054116"/>
            <a:ext cx="5381959" cy="782485"/>
          </a:xfrm>
        </p:spPr>
        <p:txBody>
          <a:bodyPr/>
          <a:lstStyle/>
          <a:p>
            <a:r>
              <a:rPr lang="en-US" dirty="0"/>
              <a:t>Background</a:t>
            </a:r>
          </a:p>
        </p:txBody>
      </p:sp>
      <p:sp>
        <p:nvSpPr>
          <p:cNvPr id="6" name="Content Placeholder 5">
            <a:extLst>
              <a:ext uri="{FF2B5EF4-FFF2-40B4-BE49-F238E27FC236}">
                <a16:creationId xmlns:a16="http://schemas.microsoft.com/office/drawing/2014/main" id="{7641FA17-2392-4C3B-8E76-75CBE7E6CBE3}"/>
              </a:ext>
            </a:extLst>
          </p:cNvPr>
          <p:cNvSpPr>
            <a:spLocks noGrp="1"/>
          </p:cNvSpPr>
          <p:nvPr>
            <p:ph sz="quarter" idx="10"/>
          </p:nvPr>
        </p:nvSpPr>
        <p:spPr>
          <a:xfrm>
            <a:off x="737048" y="1836601"/>
            <a:ext cx="7992614" cy="3435488"/>
          </a:xfrm>
        </p:spPr>
        <p:txBody>
          <a:bodyPr>
            <a:normAutofit lnSpcReduction="10000"/>
          </a:bodyPr>
          <a:lstStyle/>
          <a:p>
            <a:r>
              <a:rPr lang="en-US" dirty="0"/>
              <a:t>Deep neural networks are a machine learning model designed on the human brain </a:t>
            </a:r>
          </a:p>
          <a:p>
            <a:r>
              <a:rPr lang="en-US" dirty="0"/>
              <a:t>Made up of multiple layers of interconnected nodes (e.g., “neurons”) that are connected by links (e.g., “synapses”).</a:t>
            </a:r>
          </a:p>
          <a:p>
            <a:pPr lvl="1"/>
            <a:r>
              <a:rPr lang="en-US" dirty="0"/>
              <a:t>Hierarchical organization</a:t>
            </a:r>
          </a:p>
          <a:p>
            <a:pPr lvl="1"/>
            <a:r>
              <a:rPr lang="en-US" dirty="0"/>
              <a:t>Each link has a weight attached and this determines the strength of the relationship</a:t>
            </a:r>
          </a:p>
          <a:p>
            <a:pPr marL="342900" lvl="1" indent="0">
              <a:buNone/>
            </a:pPr>
            <a:endParaRPr lang="en-US" dirty="0"/>
          </a:p>
          <a:p>
            <a:r>
              <a:rPr lang="en-US" dirty="0"/>
              <a:t>All neural networks have 3 layers:</a:t>
            </a:r>
          </a:p>
          <a:p>
            <a:pPr lvl="1"/>
            <a:r>
              <a:rPr lang="en-US" dirty="0"/>
              <a:t>Input – receives initial data like sensory organs receive stimuli</a:t>
            </a:r>
          </a:p>
          <a:p>
            <a:pPr lvl="1"/>
            <a:r>
              <a:rPr lang="en-US" dirty="0"/>
              <a:t>Hidden – information travels through this</a:t>
            </a:r>
          </a:p>
          <a:p>
            <a:pPr lvl="1"/>
            <a:r>
              <a:rPr lang="en-US" dirty="0"/>
              <a:t>Output – a result is produced (decisions, predictions, or pattern recognition)</a:t>
            </a:r>
          </a:p>
          <a:p>
            <a:endParaRPr lang="en-US" dirty="0"/>
          </a:p>
        </p:txBody>
      </p:sp>
      <p:sp>
        <p:nvSpPr>
          <p:cNvPr id="4" name="Slide Number Placeholder 3">
            <a:extLst>
              <a:ext uri="{FF2B5EF4-FFF2-40B4-BE49-F238E27FC236}">
                <a16:creationId xmlns:a16="http://schemas.microsoft.com/office/drawing/2014/main" id="{FFC4ADAC-8157-7C5F-C36E-FB4A0DAF9357}"/>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43</a:t>
            </a:fld>
            <a:endParaRPr lang="en-US" dirty="0">
              <a:solidFill>
                <a:prstClr val="black"/>
              </a:solidFill>
              <a:latin typeface="Univers Light"/>
            </a:endParaRPr>
          </a:p>
        </p:txBody>
      </p:sp>
      <p:sp>
        <p:nvSpPr>
          <p:cNvPr id="9" name="TextBox 8">
            <a:extLst>
              <a:ext uri="{FF2B5EF4-FFF2-40B4-BE49-F238E27FC236}">
                <a16:creationId xmlns:a16="http://schemas.microsoft.com/office/drawing/2014/main" id="{4EE1F5FC-B741-00D4-FD63-CB8712711909}"/>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3687271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AA982-1FEC-E606-85DD-BFCFBFA78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70587-FF9E-9DDF-0BC2-7D1EBE7A9FF0}"/>
              </a:ext>
            </a:extLst>
          </p:cNvPr>
          <p:cNvSpPr>
            <a:spLocks noGrp="1"/>
          </p:cNvSpPr>
          <p:nvPr>
            <p:ph type="title"/>
          </p:nvPr>
        </p:nvSpPr>
        <p:spPr/>
        <p:txBody>
          <a:bodyPr/>
          <a:lstStyle/>
          <a:p>
            <a:r>
              <a:rPr lang="en-US" dirty="0"/>
              <a:t>Convolutional Neural Network</a:t>
            </a:r>
          </a:p>
        </p:txBody>
      </p:sp>
      <p:sp>
        <p:nvSpPr>
          <p:cNvPr id="3" name="Content Placeholder 2">
            <a:extLst>
              <a:ext uri="{FF2B5EF4-FFF2-40B4-BE49-F238E27FC236}">
                <a16:creationId xmlns:a16="http://schemas.microsoft.com/office/drawing/2014/main" id="{A769FED1-4C58-90D0-9903-899DA24502E4}"/>
              </a:ext>
            </a:extLst>
          </p:cNvPr>
          <p:cNvSpPr>
            <a:spLocks noGrp="1"/>
          </p:cNvSpPr>
          <p:nvPr>
            <p:ph sz="quarter" idx="10"/>
          </p:nvPr>
        </p:nvSpPr>
        <p:spPr>
          <a:xfrm>
            <a:off x="780393" y="2142140"/>
            <a:ext cx="8170240" cy="3523246"/>
          </a:xfrm>
        </p:spPr>
        <p:txBody>
          <a:bodyPr>
            <a:normAutofit/>
          </a:bodyPr>
          <a:lstStyle/>
          <a:p>
            <a:r>
              <a:rPr lang="en-US" dirty="0"/>
              <a:t>A convolutional neural network (CNN) =regularized, type of feedforward neural network that learns features by itself through filter optimization.</a:t>
            </a:r>
          </a:p>
          <a:p>
            <a:pPr lvl="1"/>
            <a:r>
              <a:rPr lang="en-US" dirty="0"/>
              <a:t>Feedforward means each “neuron” in one layer is connected to all neurons in the next layer</a:t>
            </a:r>
          </a:p>
          <a:p>
            <a:pPr lvl="1"/>
            <a:r>
              <a:rPr lang="en-US" dirty="0"/>
              <a:t>This makes overfitting data common, so the network is regularized by penalizing parameters during training or trimming connectivity</a:t>
            </a:r>
          </a:p>
          <a:p>
            <a:r>
              <a:rPr lang="en-US" dirty="0"/>
              <a:t>Connectivity pattern resembles the organization of the animal visual cortex</a:t>
            </a:r>
          </a:p>
          <a:p>
            <a:r>
              <a:rPr lang="en-US" dirty="0"/>
              <a:t>They are proven as useful for studying cognition</a:t>
            </a:r>
          </a:p>
        </p:txBody>
      </p:sp>
      <p:sp>
        <p:nvSpPr>
          <p:cNvPr id="5" name="Slide Number Placeholder 4">
            <a:extLst>
              <a:ext uri="{FF2B5EF4-FFF2-40B4-BE49-F238E27FC236}">
                <a16:creationId xmlns:a16="http://schemas.microsoft.com/office/drawing/2014/main" id="{0345C063-7853-DDD3-5421-6DE3FB971118}"/>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44</a:t>
            </a:fld>
            <a:endParaRPr lang="en-US" dirty="0">
              <a:solidFill>
                <a:prstClr val="black"/>
              </a:solidFill>
              <a:latin typeface="Univers Light"/>
            </a:endParaRPr>
          </a:p>
        </p:txBody>
      </p:sp>
      <p:sp>
        <p:nvSpPr>
          <p:cNvPr id="6" name="TextBox 5">
            <a:extLst>
              <a:ext uri="{FF2B5EF4-FFF2-40B4-BE49-F238E27FC236}">
                <a16:creationId xmlns:a16="http://schemas.microsoft.com/office/drawing/2014/main" id="{173297B9-E66E-D362-BA9A-887057F2C67A}"/>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2715578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CEA6-C3D5-968B-E847-2D8DC51C7CD5}"/>
              </a:ext>
            </a:extLst>
          </p:cNvPr>
          <p:cNvSpPr>
            <a:spLocks noGrp="1"/>
          </p:cNvSpPr>
          <p:nvPr>
            <p:ph type="title"/>
          </p:nvPr>
        </p:nvSpPr>
        <p:spPr/>
        <p:txBody>
          <a:bodyPr/>
          <a:lstStyle/>
          <a:p>
            <a:r>
              <a:rPr lang="en-US" dirty="0"/>
              <a:t>Overall Goals</a:t>
            </a:r>
          </a:p>
        </p:txBody>
      </p:sp>
      <p:sp>
        <p:nvSpPr>
          <p:cNvPr id="3" name="Content Placeholder 2">
            <a:extLst>
              <a:ext uri="{FF2B5EF4-FFF2-40B4-BE49-F238E27FC236}">
                <a16:creationId xmlns:a16="http://schemas.microsoft.com/office/drawing/2014/main" id="{B275127C-8643-7AAD-F1E3-8D6F88326A25}"/>
              </a:ext>
            </a:extLst>
          </p:cNvPr>
          <p:cNvSpPr>
            <a:spLocks noGrp="1"/>
          </p:cNvSpPr>
          <p:nvPr>
            <p:ph sz="quarter" idx="10"/>
          </p:nvPr>
        </p:nvSpPr>
        <p:spPr>
          <a:xfrm>
            <a:off x="1101611" y="2407298"/>
            <a:ext cx="7356579" cy="3096597"/>
          </a:xfrm>
        </p:spPr>
        <p:txBody>
          <a:bodyPr>
            <a:normAutofit/>
          </a:bodyPr>
          <a:lstStyle/>
          <a:p>
            <a:r>
              <a:rPr lang="en-US" dirty="0"/>
              <a:t>AIM 1: Try to see how well the model replicates past findings on the development of infant relation categorization</a:t>
            </a:r>
          </a:p>
          <a:p>
            <a:endParaRPr lang="en-US" dirty="0"/>
          </a:p>
          <a:p>
            <a:endParaRPr lang="en-US" dirty="0"/>
          </a:p>
          <a:p>
            <a:r>
              <a:rPr lang="en-US" dirty="0"/>
              <a:t>AIM 2: Identify useful methodological insights and research gaps for future work</a:t>
            </a:r>
          </a:p>
          <a:p>
            <a:pPr lvl="1"/>
            <a:endParaRPr lang="en-US" dirty="0"/>
          </a:p>
        </p:txBody>
      </p:sp>
      <p:sp>
        <p:nvSpPr>
          <p:cNvPr id="5" name="Slide Number Placeholder 4">
            <a:extLst>
              <a:ext uri="{FF2B5EF4-FFF2-40B4-BE49-F238E27FC236}">
                <a16:creationId xmlns:a16="http://schemas.microsoft.com/office/drawing/2014/main" id="{DC77B8DB-1DEC-BF21-A10F-4A7CA2DAC5F5}"/>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45</a:t>
            </a:fld>
            <a:endParaRPr lang="en-US" dirty="0">
              <a:solidFill>
                <a:prstClr val="black"/>
              </a:solidFill>
              <a:latin typeface="Univers Light"/>
            </a:endParaRPr>
          </a:p>
        </p:txBody>
      </p:sp>
    </p:spTree>
    <p:extLst>
      <p:ext uri="{BB962C8B-B14F-4D97-AF65-F5344CB8AC3E}">
        <p14:creationId xmlns:p14="http://schemas.microsoft.com/office/powerpoint/2010/main" val="257562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F51231-6C23-F479-52B4-3FF410C54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09B36-0120-93F8-CC3B-31C23F472042}"/>
              </a:ext>
            </a:extLst>
          </p:cNvPr>
          <p:cNvSpPr>
            <a:spLocks noGrp="1"/>
          </p:cNvSpPr>
          <p:nvPr>
            <p:ph type="title"/>
          </p:nvPr>
        </p:nvSpPr>
        <p:spPr>
          <a:xfrm>
            <a:off x="1091688" y="1410087"/>
            <a:ext cx="1951550" cy="4055318"/>
          </a:xfrm>
        </p:spPr>
        <p:txBody>
          <a:bodyPr/>
          <a:lstStyle/>
          <a:p>
            <a:r>
              <a:rPr lang="en-US" dirty="0"/>
              <a:t>General Methods</a:t>
            </a:r>
          </a:p>
        </p:txBody>
      </p:sp>
      <p:sp>
        <p:nvSpPr>
          <p:cNvPr id="3" name="Content Placeholder 2">
            <a:extLst>
              <a:ext uri="{FF2B5EF4-FFF2-40B4-BE49-F238E27FC236}">
                <a16:creationId xmlns:a16="http://schemas.microsoft.com/office/drawing/2014/main" id="{6515D0E2-34F4-1024-42D8-FDEC4A04AFD5}"/>
              </a:ext>
            </a:extLst>
          </p:cNvPr>
          <p:cNvSpPr>
            <a:spLocks noGrp="1"/>
          </p:cNvSpPr>
          <p:nvPr>
            <p:ph sz="quarter" idx="12"/>
          </p:nvPr>
        </p:nvSpPr>
        <p:spPr>
          <a:xfrm>
            <a:off x="2828925" y="1123951"/>
            <a:ext cx="5299705" cy="4381499"/>
          </a:xfrm>
        </p:spPr>
        <p:txBody>
          <a:bodyPr/>
          <a:lstStyle/>
          <a:p>
            <a:r>
              <a:rPr lang="en-US" b="1" dirty="0"/>
              <a:t>Experiment: </a:t>
            </a:r>
            <a:r>
              <a:rPr lang="en-US" dirty="0"/>
              <a:t>Based on the novelty-preference methodology: where longer looking time is seen as a evidence for unfamiliar/novel stimuli – no looking time is involved</a:t>
            </a:r>
          </a:p>
          <a:p>
            <a:r>
              <a:rPr lang="en-US" dirty="0"/>
              <a:t>3 model architectures and 2 training datasets are used (for comparison)</a:t>
            </a:r>
          </a:p>
          <a:p>
            <a:pPr lvl="1"/>
            <a:r>
              <a:rPr lang="en-US" dirty="0"/>
              <a:t>Comparison is also done with the DINO algorithm</a:t>
            </a:r>
          </a:p>
          <a:p>
            <a:pPr lvl="1"/>
            <a:r>
              <a:rPr lang="en-US" dirty="0"/>
              <a:t>They also explore randomly initialized versions of the same architectures.</a:t>
            </a:r>
          </a:p>
          <a:p>
            <a:pPr lvl="1"/>
            <a:endParaRPr lang="en-US" dirty="0"/>
          </a:p>
          <a:p>
            <a:r>
              <a:rPr lang="en-US" b="1" dirty="0"/>
              <a:t>Output: A</a:t>
            </a:r>
            <a:r>
              <a:rPr lang="en-US" dirty="0"/>
              <a:t>ccuracy of result is defined as the similarity of the familiarization embedding to the embedding of the test probe </a:t>
            </a:r>
          </a:p>
          <a:p>
            <a:endParaRPr lang="en-US" dirty="0"/>
          </a:p>
        </p:txBody>
      </p:sp>
      <p:sp>
        <p:nvSpPr>
          <p:cNvPr id="4" name="Slide Number Placeholder 3">
            <a:extLst>
              <a:ext uri="{FF2B5EF4-FFF2-40B4-BE49-F238E27FC236}">
                <a16:creationId xmlns:a16="http://schemas.microsoft.com/office/drawing/2014/main" id="{7762490B-0A07-6096-AF3D-22E1E272AFC1}"/>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46</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F284E28C-6EB1-0664-4CED-6150FAB826BA}"/>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
        <p:nvSpPr>
          <p:cNvPr id="9" name="Arrow: Right 8">
            <a:extLst>
              <a:ext uri="{FF2B5EF4-FFF2-40B4-BE49-F238E27FC236}">
                <a16:creationId xmlns:a16="http://schemas.microsoft.com/office/drawing/2014/main" id="{CDB610FD-A172-3F2F-7367-4278E67D62D5}"/>
              </a:ext>
            </a:extLst>
          </p:cNvPr>
          <p:cNvSpPr/>
          <p:nvPr/>
        </p:nvSpPr>
        <p:spPr>
          <a:xfrm rot="10800000">
            <a:off x="8265785" y="4119563"/>
            <a:ext cx="468640" cy="2190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Univers Light"/>
            </a:endParaRPr>
          </a:p>
        </p:txBody>
      </p:sp>
    </p:spTree>
    <p:extLst>
      <p:ext uri="{BB962C8B-B14F-4D97-AF65-F5344CB8AC3E}">
        <p14:creationId xmlns:p14="http://schemas.microsoft.com/office/powerpoint/2010/main" val="3569109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0FEFBF-60FD-0161-6F6E-89EE39389CEE}"/>
              </a:ext>
            </a:extLst>
          </p:cNvPr>
          <p:cNvSpPr>
            <a:spLocks noGrp="1"/>
          </p:cNvSpPr>
          <p:nvPr>
            <p:ph type="title"/>
          </p:nvPr>
        </p:nvSpPr>
        <p:spPr>
          <a:xfrm>
            <a:off x="1101612" y="1235139"/>
            <a:ext cx="6863006" cy="443476"/>
          </a:xfrm>
        </p:spPr>
        <p:txBody>
          <a:bodyPr>
            <a:normAutofit fontScale="90000"/>
          </a:bodyPr>
          <a:lstStyle/>
          <a:p>
            <a:r>
              <a:rPr lang="en-ZA" dirty="0"/>
              <a:t>Comparison to other infant research</a:t>
            </a:r>
          </a:p>
        </p:txBody>
      </p:sp>
      <p:pic>
        <p:nvPicPr>
          <p:cNvPr id="12" name="Picture 11">
            <a:extLst>
              <a:ext uri="{FF2B5EF4-FFF2-40B4-BE49-F238E27FC236}">
                <a16:creationId xmlns:a16="http://schemas.microsoft.com/office/drawing/2014/main" id="{1DCCDA66-A51D-CB8A-FE33-15609F972688}"/>
              </a:ext>
            </a:extLst>
          </p:cNvPr>
          <p:cNvPicPr>
            <a:picLocks noChangeAspect="1"/>
          </p:cNvPicPr>
          <p:nvPr/>
        </p:nvPicPr>
        <p:blipFill>
          <a:blip r:embed="rId3"/>
          <a:stretch>
            <a:fillRect/>
          </a:stretch>
        </p:blipFill>
        <p:spPr>
          <a:xfrm>
            <a:off x="893135" y="1603699"/>
            <a:ext cx="8045362" cy="4061687"/>
          </a:xfrm>
          <a:prstGeom prst="rect">
            <a:avLst/>
          </a:prstGeom>
        </p:spPr>
      </p:pic>
      <p:sp>
        <p:nvSpPr>
          <p:cNvPr id="2" name="TextBox 1">
            <a:extLst>
              <a:ext uri="{FF2B5EF4-FFF2-40B4-BE49-F238E27FC236}">
                <a16:creationId xmlns:a16="http://schemas.microsoft.com/office/drawing/2014/main" id="{8FEECE28-6E30-327A-1998-113268C00AB9}"/>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3421680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317D4-BB14-7FBD-34F6-E69427F85462}"/>
              </a:ext>
            </a:extLst>
          </p:cNvPr>
          <p:cNvSpPr>
            <a:spLocks noGrp="1"/>
          </p:cNvSpPr>
          <p:nvPr>
            <p:ph type="title"/>
          </p:nvPr>
        </p:nvSpPr>
        <p:spPr/>
        <p:txBody>
          <a:bodyPr/>
          <a:lstStyle/>
          <a:p>
            <a:r>
              <a:rPr lang="en-US" dirty="0"/>
              <a:t>Vector Embeddings</a:t>
            </a:r>
          </a:p>
        </p:txBody>
      </p:sp>
      <p:sp>
        <p:nvSpPr>
          <p:cNvPr id="3" name="Content Placeholder 2">
            <a:extLst>
              <a:ext uri="{FF2B5EF4-FFF2-40B4-BE49-F238E27FC236}">
                <a16:creationId xmlns:a16="http://schemas.microsoft.com/office/drawing/2014/main" id="{54CDC29C-0540-0847-B506-87AD1E7DFD9A}"/>
              </a:ext>
            </a:extLst>
          </p:cNvPr>
          <p:cNvSpPr>
            <a:spLocks noGrp="1"/>
          </p:cNvSpPr>
          <p:nvPr>
            <p:ph sz="quarter" idx="10"/>
          </p:nvPr>
        </p:nvSpPr>
        <p:spPr>
          <a:xfrm>
            <a:off x="746449" y="2074896"/>
            <a:ext cx="5435276" cy="3682967"/>
          </a:xfrm>
        </p:spPr>
        <p:txBody>
          <a:bodyPr>
            <a:normAutofit/>
          </a:bodyPr>
          <a:lstStyle/>
          <a:p>
            <a:r>
              <a:rPr lang="en-US" dirty="0"/>
              <a:t>Vectors (in programming) are a series of numbers)</a:t>
            </a:r>
          </a:p>
          <a:p>
            <a:r>
              <a:rPr lang="en-US" dirty="0"/>
              <a:t>A vector embedding is a series of numbers that represents input data</a:t>
            </a:r>
          </a:p>
          <a:p>
            <a:r>
              <a:rPr lang="en-US" dirty="0"/>
              <a:t>We can use them to give structure to data that is unstructured</a:t>
            </a:r>
          </a:p>
          <a:p>
            <a:pPr lvl="1"/>
            <a:r>
              <a:rPr lang="en-US" dirty="0"/>
              <a:t>Converts unstructured data into a series of numbers </a:t>
            </a:r>
            <a:r>
              <a:rPr lang="en-US" dirty="0">
                <a:sym typeface="Wingdings" panose="05000000000000000000" pitchFamily="2" charset="2"/>
              </a:rPr>
              <a:t> we can then perform math operations in the input data</a:t>
            </a:r>
            <a:endParaRPr lang="en-US" dirty="0"/>
          </a:p>
          <a:p>
            <a:r>
              <a:rPr lang="en-US" dirty="0"/>
              <a:t>Necessary for finding semantic similarity (useful for categorization)</a:t>
            </a:r>
          </a:p>
        </p:txBody>
      </p:sp>
      <p:sp>
        <p:nvSpPr>
          <p:cNvPr id="4" name="Content Placeholder 3">
            <a:extLst>
              <a:ext uri="{FF2B5EF4-FFF2-40B4-BE49-F238E27FC236}">
                <a16:creationId xmlns:a16="http://schemas.microsoft.com/office/drawing/2014/main" id="{B3B1970D-0E5F-F543-A1A1-42C12A684123}"/>
              </a:ext>
            </a:extLst>
          </p:cNvPr>
          <p:cNvSpPr>
            <a:spLocks noGrp="1"/>
          </p:cNvSpPr>
          <p:nvPr>
            <p:ph sz="quarter" idx="11"/>
          </p:nvPr>
        </p:nvSpPr>
        <p:spPr>
          <a:xfrm>
            <a:off x="5887617" y="2074896"/>
            <a:ext cx="3256384" cy="3858694"/>
          </a:xfrm>
        </p:spPr>
        <p:txBody>
          <a:bodyPr>
            <a:normAutofit/>
          </a:bodyPr>
          <a:lstStyle/>
          <a:p>
            <a:pPr marL="257175" indent="-257175">
              <a:buFont typeface="Arial" panose="020B0604020202020204" pitchFamily="34" charset="0"/>
              <a:buChar char="•"/>
            </a:pPr>
            <a:r>
              <a:rPr lang="en-US" dirty="0"/>
              <a:t>Embeddings =</a:t>
            </a:r>
          </a:p>
          <a:p>
            <a:pPr marL="857250" lvl="1"/>
            <a:r>
              <a:rPr lang="en-US" dirty="0"/>
              <a:t>Internal representation of input data in a deep learning model</a:t>
            </a:r>
          </a:p>
          <a:p>
            <a:pPr marL="857250" lvl="1"/>
            <a:r>
              <a:rPr lang="en-US" dirty="0"/>
              <a:t>The data that is fed to the neural networks predictive layer</a:t>
            </a:r>
          </a:p>
        </p:txBody>
      </p:sp>
      <p:sp>
        <p:nvSpPr>
          <p:cNvPr id="5" name="Slide Number Placeholder 4">
            <a:extLst>
              <a:ext uri="{FF2B5EF4-FFF2-40B4-BE49-F238E27FC236}">
                <a16:creationId xmlns:a16="http://schemas.microsoft.com/office/drawing/2014/main" id="{56582D8D-4455-8525-051F-5688B6C16C45}"/>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48</a:t>
            </a:fld>
            <a:endParaRPr lang="en-US" dirty="0">
              <a:solidFill>
                <a:prstClr val="black"/>
              </a:solidFill>
              <a:latin typeface="Univers Light"/>
            </a:endParaRPr>
          </a:p>
        </p:txBody>
      </p:sp>
    </p:spTree>
    <p:extLst>
      <p:ext uri="{BB962C8B-B14F-4D97-AF65-F5344CB8AC3E}">
        <p14:creationId xmlns:p14="http://schemas.microsoft.com/office/powerpoint/2010/main" val="4058317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92DB6F4-2AB8-10B2-7C00-09A1C90B5811}"/>
              </a:ext>
            </a:extLst>
          </p:cNvPr>
          <p:cNvSpPr>
            <a:spLocks noGrp="1"/>
          </p:cNvSpPr>
          <p:nvPr>
            <p:ph type="title"/>
          </p:nvPr>
        </p:nvSpPr>
        <p:spPr>
          <a:xfrm>
            <a:off x="1101612" y="1235140"/>
            <a:ext cx="6894724" cy="695132"/>
          </a:xfrm>
        </p:spPr>
        <p:txBody>
          <a:bodyPr/>
          <a:lstStyle/>
          <a:p>
            <a:r>
              <a:rPr lang="en-US" dirty="0"/>
              <a:t>Example stimuli for Experiment</a:t>
            </a:r>
          </a:p>
        </p:txBody>
      </p:sp>
      <p:pic>
        <p:nvPicPr>
          <p:cNvPr id="6" name="Picture Placeholder 5" descr="A group of black and white papers&#10;&#10;Description automatically generated with medium confidence">
            <a:extLst>
              <a:ext uri="{FF2B5EF4-FFF2-40B4-BE49-F238E27FC236}">
                <a16:creationId xmlns:a16="http://schemas.microsoft.com/office/drawing/2014/main" id="{9D09D914-B276-6989-70E1-67EC460A5B73}"/>
              </a:ext>
            </a:extLst>
          </p:cNvPr>
          <p:cNvPicPr>
            <a:picLocks noGrp="1" noChangeAspect="1"/>
          </p:cNvPicPr>
          <p:nvPr>
            <p:ph sz="quarter" idx="12"/>
          </p:nvPr>
        </p:nvPicPr>
        <p:blipFill>
          <a:blip r:embed="rId3"/>
          <a:stretch>
            <a:fillRect/>
          </a:stretch>
        </p:blipFill>
        <p:spPr>
          <a:xfrm>
            <a:off x="1028701" y="1948627"/>
            <a:ext cx="6246422" cy="3810094"/>
          </a:xfrm>
          <a:noFill/>
        </p:spPr>
      </p:pic>
      <p:sp>
        <p:nvSpPr>
          <p:cNvPr id="2" name="TextBox 1">
            <a:extLst>
              <a:ext uri="{FF2B5EF4-FFF2-40B4-BE49-F238E27FC236}">
                <a16:creationId xmlns:a16="http://schemas.microsoft.com/office/drawing/2014/main" id="{D26FAB66-C26F-178A-BE58-22050CFD521A}"/>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1540581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FC23-902B-1A48-B4DB-4D7B488F4AA2}"/>
              </a:ext>
            </a:extLst>
          </p:cNvPr>
          <p:cNvSpPr>
            <a:spLocks noGrp="1"/>
          </p:cNvSpPr>
          <p:nvPr>
            <p:ph type="title"/>
          </p:nvPr>
        </p:nvSpPr>
        <p:spPr>
          <a:xfrm>
            <a:off x="1091687" y="1410087"/>
            <a:ext cx="2427965" cy="4055318"/>
          </a:xfrm>
        </p:spPr>
        <p:txBody>
          <a:bodyPr/>
          <a:lstStyle/>
          <a:p>
            <a:r>
              <a:rPr lang="en-US" dirty="0"/>
              <a:t>Experiment 1</a:t>
            </a:r>
          </a:p>
        </p:txBody>
      </p:sp>
      <p:sp>
        <p:nvSpPr>
          <p:cNvPr id="3" name="Content Placeholder 2">
            <a:extLst>
              <a:ext uri="{FF2B5EF4-FFF2-40B4-BE49-F238E27FC236}">
                <a16:creationId xmlns:a16="http://schemas.microsoft.com/office/drawing/2014/main" id="{75407B60-94C7-5C51-D274-B4791380E001}"/>
              </a:ext>
            </a:extLst>
          </p:cNvPr>
          <p:cNvSpPr>
            <a:spLocks noGrp="1"/>
          </p:cNvSpPr>
          <p:nvPr>
            <p:ph sz="quarter" idx="12"/>
          </p:nvPr>
        </p:nvSpPr>
        <p:spPr>
          <a:xfrm>
            <a:off x="3350173" y="1410087"/>
            <a:ext cx="5484725" cy="4433008"/>
          </a:xfrm>
        </p:spPr>
        <p:txBody>
          <a:bodyPr>
            <a:normAutofit fontScale="92500" lnSpcReduction="10000"/>
          </a:bodyPr>
          <a:lstStyle/>
          <a:p>
            <a:r>
              <a:rPr lang="en-US" dirty="0"/>
              <a:t>Stimuli: 2D representation</a:t>
            </a:r>
          </a:p>
          <a:p>
            <a:r>
              <a:rPr lang="en-US" dirty="0"/>
              <a:t>Past research they were testing fit with:</a:t>
            </a:r>
          </a:p>
          <a:p>
            <a:pPr lvl="1"/>
            <a:r>
              <a:rPr lang="en-US" dirty="0"/>
              <a:t>By 3-4 months: infants can categorize “above vs below” but not between. After familiarization, infants look longer at ‘other relation’. By 6-7 months: infants can categorize between</a:t>
            </a:r>
          </a:p>
          <a:p>
            <a:pPr lvl="1"/>
            <a:r>
              <a:rPr lang="en-US" dirty="0"/>
              <a:t>Also, relation categorization is seen younger when using specific target objects, but appears later when using different target objects</a:t>
            </a:r>
          </a:p>
          <a:p>
            <a:r>
              <a:rPr lang="en-US" dirty="0"/>
              <a:t>This study:</a:t>
            </a:r>
          </a:p>
          <a:p>
            <a:pPr lvl="1"/>
            <a:r>
              <a:rPr lang="en-US" dirty="0"/>
              <a:t>Found that the model was successfully able to capture previous research using above/below and between relations; and also research about using different vs the same target objects</a:t>
            </a:r>
          </a:p>
          <a:p>
            <a:r>
              <a:rPr lang="en-US" dirty="0"/>
              <a:t>Different mode architectures and pretraining approaches were compared</a:t>
            </a:r>
          </a:p>
          <a:p>
            <a:pPr lvl="1"/>
            <a:r>
              <a:rPr lang="en-US" dirty="0"/>
              <a:t>Found that representations trained on developmentally-realistic data seem to promote relational info more than others</a:t>
            </a:r>
          </a:p>
          <a:p>
            <a:endParaRPr lang="en-US" dirty="0"/>
          </a:p>
        </p:txBody>
      </p:sp>
      <p:sp>
        <p:nvSpPr>
          <p:cNvPr id="4" name="Slide Number Placeholder 3">
            <a:extLst>
              <a:ext uri="{FF2B5EF4-FFF2-40B4-BE49-F238E27FC236}">
                <a16:creationId xmlns:a16="http://schemas.microsoft.com/office/drawing/2014/main" id="{E8125818-3642-8DB8-632C-992DFC14608B}"/>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50</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BB6908C6-DF0E-9E77-F8EC-27D7C5C42209}"/>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27602382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data and data&#10;&#10;Description automatically generated with medium confidence">
            <a:extLst>
              <a:ext uri="{FF2B5EF4-FFF2-40B4-BE49-F238E27FC236}">
                <a16:creationId xmlns:a16="http://schemas.microsoft.com/office/drawing/2014/main" id="{8CBA7070-704D-5BEE-D356-E5A54BFD31BE}"/>
              </a:ext>
            </a:extLst>
          </p:cNvPr>
          <p:cNvPicPr>
            <a:picLocks noGrp="1" noChangeAspect="1"/>
          </p:cNvPicPr>
          <p:nvPr>
            <p:ph sz="quarter" idx="12"/>
          </p:nvPr>
        </p:nvPicPr>
        <p:blipFill>
          <a:blip r:embed="rId3"/>
          <a:stretch>
            <a:fillRect/>
          </a:stretch>
        </p:blipFill>
        <p:spPr>
          <a:xfrm>
            <a:off x="818516" y="1054115"/>
            <a:ext cx="7568246" cy="3745286"/>
          </a:xfrm>
        </p:spPr>
      </p:pic>
      <p:sp>
        <p:nvSpPr>
          <p:cNvPr id="4" name="Slide Number Placeholder 3">
            <a:extLst>
              <a:ext uri="{FF2B5EF4-FFF2-40B4-BE49-F238E27FC236}">
                <a16:creationId xmlns:a16="http://schemas.microsoft.com/office/drawing/2014/main" id="{032A2E6D-1D06-0249-08B6-2B561042088B}"/>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51</a:t>
            </a:fld>
            <a:endParaRPr lang="en-US" dirty="0">
              <a:solidFill>
                <a:prstClr val="black"/>
              </a:solidFill>
              <a:latin typeface="Univers Light"/>
            </a:endParaRPr>
          </a:p>
        </p:txBody>
      </p:sp>
      <p:sp>
        <p:nvSpPr>
          <p:cNvPr id="3" name="TextBox 2">
            <a:extLst>
              <a:ext uri="{FF2B5EF4-FFF2-40B4-BE49-F238E27FC236}">
                <a16:creationId xmlns:a16="http://schemas.microsoft.com/office/drawing/2014/main" id="{6B655488-8D84-6F6F-CAC0-3BA709485561}"/>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
        <p:nvSpPr>
          <p:cNvPr id="5" name="TextBox 4">
            <a:extLst>
              <a:ext uri="{FF2B5EF4-FFF2-40B4-BE49-F238E27FC236}">
                <a16:creationId xmlns:a16="http://schemas.microsoft.com/office/drawing/2014/main" id="{CDA79799-93BE-9852-4B89-8F7F46F400C6}"/>
              </a:ext>
            </a:extLst>
          </p:cNvPr>
          <p:cNvSpPr txBox="1"/>
          <p:nvPr/>
        </p:nvSpPr>
        <p:spPr>
          <a:xfrm>
            <a:off x="863646" y="4983361"/>
            <a:ext cx="7808867" cy="715581"/>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1F1F1F"/>
                </a:solidFill>
                <a:latin typeface="Univers Light"/>
              </a:rPr>
              <a:t>This suggests that models trained on infant visual experience develop stronger relation features. But this might be due to confound factors involved in the dataset ( e.g., collection method, subject matter, image quality, etc.). </a:t>
            </a:r>
            <a:endParaRPr lang="en-US" sz="1350" dirty="0">
              <a:solidFill>
                <a:prstClr val="black"/>
              </a:solidFill>
              <a:latin typeface="Univers Light"/>
            </a:endParaRPr>
          </a:p>
        </p:txBody>
      </p:sp>
    </p:spTree>
    <p:extLst>
      <p:ext uri="{BB962C8B-B14F-4D97-AF65-F5344CB8AC3E}">
        <p14:creationId xmlns:p14="http://schemas.microsoft.com/office/powerpoint/2010/main" val="1112914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075EA-54EA-BF54-EF49-138C15CCC752}"/>
              </a:ext>
            </a:extLst>
          </p:cNvPr>
          <p:cNvSpPr>
            <a:spLocks noGrp="1"/>
          </p:cNvSpPr>
          <p:nvPr>
            <p:ph type="title"/>
          </p:nvPr>
        </p:nvSpPr>
        <p:spPr>
          <a:xfrm>
            <a:off x="853962" y="1054115"/>
            <a:ext cx="6789851" cy="507936"/>
          </a:xfrm>
        </p:spPr>
        <p:txBody>
          <a:bodyPr/>
          <a:lstStyle/>
          <a:p>
            <a:r>
              <a:rPr lang="en-US" dirty="0"/>
              <a:t>DINO trained datasets</a:t>
            </a:r>
          </a:p>
        </p:txBody>
      </p:sp>
      <p:pic>
        <p:nvPicPr>
          <p:cNvPr id="6" name="Content Placeholder 5" descr="A graph of data and data&#10;&#10;Description automatically generated with medium confidence">
            <a:extLst>
              <a:ext uri="{FF2B5EF4-FFF2-40B4-BE49-F238E27FC236}">
                <a16:creationId xmlns:a16="http://schemas.microsoft.com/office/drawing/2014/main" id="{4042D0E4-5D07-56DA-86B4-071F7FFB37AE}"/>
              </a:ext>
            </a:extLst>
          </p:cNvPr>
          <p:cNvPicPr>
            <a:picLocks noGrp="1" noChangeAspect="1"/>
          </p:cNvPicPr>
          <p:nvPr>
            <p:ph sz="quarter" idx="12"/>
          </p:nvPr>
        </p:nvPicPr>
        <p:blipFill>
          <a:blip r:embed="rId3"/>
          <a:stretch>
            <a:fillRect/>
          </a:stretch>
        </p:blipFill>
        <p:spPr>
          <a:xfrm>
            <a:off x="754852" y="1571576"/>
            <a:ext cx="6280430" cy="3777762"/>
          </a:xfrm>
        </p:spPr>
      </p:pic>
      <p:sp>
        <p:nvSpPr>
          <p:cNvPr id="4" name="Slide Number Placeholder 3">
            <a:extLst>
              <a:ext uri="{FF2B5EF4-FFF2-40B4-BE49-F238E27FC236}">
                <a16:creationId xmlns:a16="http://schemas.microsoft.com/office/drawing/2014/main" id="{8D362E1F-3BAB-6712-9BA5-09BE20537C11}"/>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52</a:t>
            </a:fld>
            <a:endParaRPr lang="en-US" dirty="0">
              <a:solidFill>
                <a:prstClr val="black"/>
              </a:solidFill>
              <a:latin typeface="Univers Light"/>
            </a:endParaRPr>
          </a:p>
        </p:txBody>
      </p:sp>
      <p:sp>
        <p:nvSpPr>
          <p:cNvPr id="3" name="TextBox 2">
            <a:extLst>
              <a:ext uri="{FF2B5EF4-FFF2-40B4-BE49-F238E27FC236}">
                <a16:creationId xmlns:a16="http://schemas.microsoft.com/office/drawing/2014/main" id="{3DD04BD0-FD9C-6ABF-CC9F-476E9B97F664}"/>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
        <p:nvSpPr>
          <p:cNvPr id="5" name="TextBox 4">
            <a:extLst>
              <a:ext uri="{FF2B5EF4-FFF2-40B4-BE49-F238E27FC236}">
                <a16:creationId xmlns:a16="http://schemas.microsoft.com/office/drawing/2014/main" id="{041BF01F-9111-9A22-E416-96E5BE887E9D}"/>
              </a:ext>
            </a:extLst>
          </p:cNvPr>
          <p:cNvSpPr txBox="1"/>
          <p:nvPr/>
        </p:nvSpPr>
        <p:spPr>
          <a:xfrm>
            <a:off x="1343025" y="5406409"/>
            <a:ext cx="6167438" cy="507831"/>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1F1F1F"/>
                </a:solidFill>
                <a:latin typeface="Univers Light"/>
              </a:rPr>
              <a:t>Results are similar, so the algorithm used isn’t the cause of the finding</a:t>
            </a:r>
            <a:endParaRPr lang="en-US" sz="1350" dirty="0">
              <a:solidFill>
                <a:prstClr val="black"/>
              </a:solidFill>
              <a:latin typeface="Univers Light"/>
            </a:endParaRPr>
          </a:p>
          <a:p>
            <a:pPr defTabSz="685800" eaLnBrk="1" fontAlgn="auto" hangingPunct="1">
              <a:spcBef>
                <a:spcPts val="0"/>
              </a:spcBef>
              <a:spcAft>
                <a:spcPts val="0"/>
              </a:spcAft>
            </a:pPr>
            <a:endParaRPr lang="en-US" sz="1350" dirty="0">
              <a:solidFill>
                <a:prstClr val="black"/>
              </a:solidFill>
              <a:latin typeface="Univers Light"/>
            </a:endParaRPr>
          </a:p>
        </p:txBody>
      </p:sp>
      <p:sp>
        <p:nvSpPr>
          <p:cNvPr id="7" name="TextBox 6">
            <a:extLst>
              <a:ext uri="{FF2B5EF4-FFF2-40B4-BE49-F238E27FC236}">
                <a16:creationId xmlns:a16="http://schemas.microsoft.com/office/drawing/2014/main" id="{B7BD50EB-5860-FC13-83F1-86FDA5D908AE}"/>
              </a:ext>
            </a:extLst>
          </p:cNvPr>
          <p:cNvSpPr txBox="1"/>
          <p:nvPr/>
        </p:nvSpPr>
        <p:spPr>
          <a:xfrm>
            <a:off x="7137918" y="1666875"/>
            <a:ext cx="2006082" cy="1962076"/>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prstClr val="black"/>
                </a:solidFill>
                <a:latin typeface="Univers Light"/>
              </a:rPr>
              <a:t>Learning Algorithms (e.g., DINO)</a:t>
            </a:r>
          </a:p>
          <a:p>
            <a:pPr marL="342900" lvl="1" defTabSz="685800" eaLnBrk="1" fontAlgn="auto" hangingPunct="1">
              <a:spcBef>
                <a:spcPts val="0"/>
              </a:spcBef>
              <a:spcAft>
                <a:spcPts val="0"/>
              </a:spcAft>
            </a:pPr>
            <a:r>
              <a:rPr lang="en-US" sz="1350" dirty="0">
                <a:solidFill>
                  <a:prstClr val="black"/>
                </a:solidFill>
                <a:latin typeface="Univers Light"/>
              </a:rPr>
              <a:t>These guide how the network adjusts its weights to minimize error and increase accurate outputs</a:t>
            </a:r>
          </a:p>
          <a:p>
            <a:pPr defTabSz="685800" eaLnBrk="1" fontAlgn="auto" hangingPunct="1">
              <a:spcBef>
                <a:spcPts val="0"/>
              </a:spcBef>
              <a:spcAft>
                <a:spcPts val="0"/>
              </a:spcAft>
            </a:pPr>
            <a:endParaRPr lang="en-US" sz="1350" dirty="0">
              <a:solidFill>
                <a:prstClr val="black"/>
              </a:solidFill>
              <a:latin typeface="Univers Light"/>
            </a:endParaRPr>
          </a:p>
        </p:txBody>
      </p:sp>
    </p:spTree>
    <p:extLst>
      <p:ext uri="{BB962C8B-B14F-4D97-AF65-F5344CB8AC3E}">
        <p14:creationId xmlns:p14="http://schemas.microsoft.com/office/powerpoint/2010/main" val="8014677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216DF-5C93-A6E8-8BF3-07ED3C7C2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0FB91-BDC9-248D-A5E6-465A4C024834}"/>
              </a:ext>
            </a:extLst>
          </p:cNvPr>
          <p:cNvSpPr>
            <a:spLocks noGrp="1"/>
          </p:cNvSpPr>
          <p:nvPr>
            <p:ph type="title"/>
          </p:nvPr>
        </p:nvSpPr>
        <p:spPr>
          <a:xfrm>
            <a:off x="1091687" y="1410087"/>
            <a:ext cx="2427965" cy="4055318"/>
          </a:xfrm>
        </p:spPr>
        <p:txBody>
          <a:bodyPr/>
          <a:lstStyle/>
          <a:p>
            <a:r>
              <a:rPr lang="en-US" dirty="0"/>
              <a:t>Experiment 2</a:t>
            </a:r>
          </a:p>
        </p:txBody>
      </p:sp>
      <p:sp>
        <p:nvSpPr>
          <p:cNvPr id="3" name="Content Placeholder 2">
            <a:extLst>
              <a:ext uri="{FF2B5EF4-FFF2-40B4-BE49-F238E27FC236}">
                <a16:creationId xmlns:a16="http://schemas.microsoft.com/office/drawing/2014/main" id="{AA2AC9E5-3EBC-A521-1E04-A650ADACDF66}"/>
              </a:ext>
            </a:extLst>
          </p:cNvPr>
          <p:cNvSpPr>
            <a:spLocks noGrp="1"/>
          </p:cNvSpPr>
          <p:nvPr>
            <p:ph sz="quarter" idx="12"/>
          </p:nvPr>
        </p:nvSpPr>
        <p:spPr>
          <a:xfrm>
            <a:off x="3575500" y="1410087"/>
            <a:ext cx="4553130" cy="4113757"/>
          </a:xfrm>
        </p:spPr>
        <p:txBody>
          <a:bodyPr>
            <a:normAutofit/>
          </a:bodyPr>
          <a:lstStyle/>
          <a:p>
            <a:r>
              <a:rPr lang="en-US" dirty="0"/>
              <a:t>Stimuli: 2D representation</a:t>
            </a:r>
          </a:p>
          <a:p>
            <a:r>
              <a:rPr lang="en-US" dirty="0"/>
              <a:t>Goal:</a:t>
            </a:r>
          </a:p>
          <a:p>
            <a:pPr lvl="1"/>
            <a:r>
              <a:rPr lang="en-US" dirty="0"/>
              <a:t>Trying to fit model to previous research about left/right, between (sideways)</a:t>
            </a:r>
          </a:p>
          <a:p>
            <a:r>
              <a:rPr lang="en-US" dirty="0"/>
              <a:t>This study:</a:t>
            </a:r>
          </a:p>
          <a:p>
            <a:pPr lvl="1"/>
            <a:r>
              <a:rPr lang="en-US" dirty="0"/>
              <a:t>Found that the initial model was not able to capture previous research </a:t>
            </a:r>
          </a:p>
          <a:p>
            <a:r>
              <a:rPr lang="en-US" dirty="0"/>
              <a:t>So they: found model training choices that could explain this and allow them to recover findings from original research</a:t>
            </a:r>
          </a:p>
          <a:p>
            <a:pPr lvl="1"/>
            <a:r>
              <a:rPr lang="en-US" dirty="0"/>
              <a:t>Data augmentation</a:t>
            </a:r>
          </a:p>
          <a:p>
            <a:pPr marL="342900" lvl="1" indent="0">
              <a:buNone/>
            </a:pPr>
            <a:endParaRPr lang="en-US" dirty="0"/>
          </a:p>
          <a:p>
            <a:endParaRPr lang="en-US" dirty="0"/>
          </a:p>
        </p:txBody>
      </p:sp>
      <p:sp>
        <p:nvSpPr>
          <p:cNvPr id="4" name="Slide Number Placeholder 3">
            <a:extLst>
              <a:ext uri="{FF2B5EF4-FFF2-40B4-BE49-F238E27FC236}">
                <a16:creationId xmlns:a16="http://schemas.microsoft.com/office/drawing/2014/main" id="{CF9C5F37-AB3A-83A2-EC40-AE15A9259CE8}"/>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53</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46EF0D8C-15A8-A18D-11F4-8814C9FCF41F}"/>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3593179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6251-A6F7-DD74-2364-BA63491458DB}"/>
              </a:ext>
            </a:extLst>
          </p:cNvPr>
          <p:cNvSpPr>
            <a:spLocks noGrp="1"/>
          </p:cNvSpPr>
          <p:nvPr>
            <p:ph type="title"/>
          </p:nvPr>
        </p:nvSpPr>
        <p:spPr>
          <a:xfrm>
            <a:off x="1101611" y="1235140"/>
            <a:ext cx="7046541" cy="346011"/>
          </a:xfrm>
        </p:spPr>
        <p:txBody>
          <a:bodyPr>
            <a:normAutofit fontScale="90000"/>
          </a:bodyPr>
          <a:lstStyle/>
          <a:p>
            <a:r>
              <a:rPr lang="en-US" dirty="0"/>
              <a:t>Experiment 2 Stimuli</a:t>
            </a:r>
          </a:p>
        </p:txBody>
      </p:sp>
      <p:sp>
        <p:nvSpPr>
          <p:cNvPr id="4" name="Slide Number Placeholder 3">
            <a:extLst>
              <a:ext uri="{FF2B5EF4-FFF2-40B4-BE49-F238E27FC236}">
                <a16:creationId xmlns:a16="http://schemas.microsoft.com/office/drawing/2014/main" id="{1141FC29-4918-0FCE-60D6-D4A9BE58A00E}"/>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54</a:t>
            </a:fld>
            <a:endParaRPr lang="en-US" dirty="0">
              <a:solidFill>
                <a:prstClr val="black"/>
              </a:solidFill>
              <a:latin typeface="Univers Light"/>
            </a:endParaRPr>
          </a:p>
        </p:txBody>
      </p:sp>
      <p:pic>
        <p:nvPicPr>
          <p:cNvPr id="10" name="Content Placeholder 9" descr="A diagram of a diagram of a different type of type of type of type of type of type of type of type of type of type of type of type of type of type of type of type">
            <a:extLst>
              <a:ext uri="{FF2B5EF4-FFF2-40B4-BE49-F238E27FC236}">
                <a16:creationId xmlns:a16="http://schemas.microsoft.com/office/drawing/2014/main" id="{D060473B-5579-4202-0750-8A08DB37461C}"/>
              </a:ext>
            </a:extLst>
          </p:cNvPr>
          <p:cNvPicPr>
            <a:picLocks noGrp="1" noChangeAspect="1"/>
          </p:cNvPicPr>
          <p:nvPr>
            <p:ph sz="quarter" idx="12"/>
          </p:nvPr>
        </p:nvPicPr>
        <p:blipFill>
          <a:blip r:embed="rId3"/>
          <a:stretch>
            <a:fillRect/>
          </a:stretch>
        </p:blipFill>
        <p:spPr>
          <a:xfrm>
            <a:off x="1573568" y="1771650"/>
            <a:ext cx="5694430" cy="3936985"/>
          </a:xfrm>
        </p:spPr>
      </p:pic>
      <p:sp>
        <p:nvSpPr>
          <p:cNvPr id="5" name="TextBox 4">
            <a:extLst>
              <a:ext uri="{FF2B5EF4-FFF2-40B4-BE49-F238E27FC236}">
                <a16:creationId xmlns:a16="http://schemas.microsoft.com/office/drawing/2014/main" id="{DAC55707-1F3F-DE05-01AE-AE8AD274255D}"/>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281091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graph&#10;&#10;Description automatically generated">
            <a:extLst>
              <a:ext uri="{FF2B5EF4-FFF2-40B4-BE49-F238E27FC236}">
                <a16:creationId xmlns:a16="http://schemas.microsoft.com/office/drawing/2014/main" id="{B4DA97D3-7BE9-5BD1-2F4E-4A89C537A1E2}"/>
              </a:ext>
            </a:extLst>
          </p:cNvPr>
          <p:cNvPicPr>
            <a:picLocks noGrp="1" noChangeAspect="1"/>
          </p:cNvPicPr>
          <p:nvPr>
            <p:ph sz="quarter" idx="12"/>
          </p:nvPr>
        </p:nvPicPr>
        <p:blipFill>
          <a:blip r:embed="rId3"/>
          <a:stretch>
            <a:fillRect/>
          </a:stretch>
        </p:blipFill>
        <p:spPr>
          <a:xfrm>
            <a:off x="862659" y="1008682"/>
            <a:ext cx="8004572" cy="3340534"/>
          </a:xfrm>
        </p:spPr>
      </p:pic>
      <p:sp>
        <p:nvSpPr>
          <p:cNvPr id="4" name="Slide Number Placeholder 3">
            <a:extLst>
              <a:ext uri="{FF2B5EF4-FFF2-40B4-BE49-F238E27FC236}">
                <a16:creationId xmlns:a16="http://schemas.microsoft.com/office/drawing/2014/main" id="{116C20C6-1127-967A-BD56-EAA61875F2D5}"/>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55</a:t>
            </a:fld>
            <a:endParaRPr lang="en-US" dirty="0">
              <a:solidFill>
                <a:prstClr val="black"/>
              </a:solidFill>
              <a:latin typeface="Univers Light"/>
            </a:endParaRPr>
          </a:p>
        </p:txBody>
      </p:sp>
      <p:sp>
        <p:nvSpPr>
          <p:cNvPr id="3" name="TextBox 2">
            <a:extLst>
              <a:ext uri="{FF2B5EF4-FFF2-40B4-BE49-F238E27FC236}">
                <a16:creationId xmlns:a16="http://schemas.microsoft.com/office/drawing/2014/main" id="{3C1E30B8-ED35-B148-512F-6A148904A48E}"/>
              </a:ext>
            </a:extLst>
          </p:cNvPr>
          <p:cNvSpPr txBox="1"/>
          <p:nvPr/>
        </p:nvSpPr>
        <p:spPr>
          <a:xfrm>
            <a:off x="818360" y="4519210"/>
            <a:ext cx="8185214" cy="923330"/>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prstClr val="black"/>
                </a:solidFill>
                <a:latin typeface="Univers Light"/>
              </a:rPr>
              <a:t>The lower results for left/right and between (sideways) is likely an artifact caused by data augmentation</a:t>
            </a:r>
          </a:p>
          <a:p>
            <a:pPr defTabSz="685800" eaLnBrk="1" fontAlgn="auto" hangingPunct="1">
              <a:spcBef>
                <a:spcPts val="0"/>
              </a:spcBef>
              <a:spcAft>
                <a:spcPts val="0"/>
              </a:spcAft>
            </a:pPr>
            <a:endParaRPr lang="en-US" sz="1350" dirty="0">
              <a:solidFill>
                <a:prstClr val="black"/>
              </a:solidFill>
              <a:latin typeface="Univers Light"/>
            </a:endParaRPr>
          </a:p>
          <a:p>
            <a:pPr defTabSz="685800" eaLnBrk="1" fontAlgn="auto" hangingPunct="1">
              <a:spcBef>
                <a:spcPts val="0"/>
              </a:spcBef>
              <a:spcAft>
                <a:spcPts val="0"/>
              </a:spcAft>
            </a:pPr>
            <a:r>
              <a:rPr lang="en-US" sz="1350" b="1" dirty="0">
                <a:solidFill>
                  <a:prstClr val="black"/>
                </a:solidFill>
                <a:latin typeface="Univers Light"/>
              </a:rPr>
              <a:t>Take-away</a:t>
            </a:r>
            <a:r>
              <a:rPr lang="en-US" sz="1350" dirty="0">
                <a:solidFill>
                  <a:prstClr val="black"/>
                </a:solidFill>
                <a:latin typeface="Univers Light"/>
              </a:rPr>
              <a:t>: Results suggest that pre-trained computer vision neural networks can model infant relation categorization developmental findings, but some caution is needed (for choice of model and training)</a:t>
            </a:r>
          </a:p>
        </p:txBody>
      </p:sp>
      <p:sp>
        <p:nvSpPr>
          <p:cNvPr id="5" name="TextBox 4">
            <a:extLst>
              <a:ext uri="{FF2B5EF4-FFF2-40B4-BE49-F238E27FC236}">
                <a16:creationId xmlns:a16="http://schemas.microsoft.com/office/drawing/2014/main" id="{48FD1654-999B-83C2-4A4B-D2BC18AF450E}"/>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27900887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CE9F-C354-F1FF-74B3-408B91213D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8425A-9082-5E1B-3FE4-08D4380EA508}"/>
              </a:ext>
            </a:extLst>
          </p:cNvPr>
          <p:cNvSpPr>
            <a:spLocks noGrp="1"/>
          </p:cNvSpPr>
          <p:nvPr>
            <p:ph type="title"/>
          </p:nvPr>
        </p:nvSpPr>
        <p:spPr>
          <a:xfrm>
            <a:off x="1091688" y="1410087"/>
            <a:ext cx="2230895" cy="3829978"/>
          </a:xfrm>
        </p:spPr>
        <p:txBody>
          <a:bodyPr/>
          <a:lstStyle/>
          <a:p>
            <a:r>
              <a:rPr lang="en-US" dirty="0"/>
              <a:t>Experiment 3</a:t>
            </a:r>
          </a:p>
        </p:txBody>
      </p:sp>
      <p:sp>
        <p:nvSpPr>
          <p:cNvPr id="3" name="Content Placeholder 2">
            <a:extLst>
              <a:ext uri="{FF2B5EF4-FFF2-40B4-BE49-F238E27FC236}">
                <a16:creationId xmlns:a16="http://schemas.microsoft.com/office/drawing/2014/main" id="{839EDF7C-CF02-CDA1-66D7-4FD8CB0124B6}"/>
              </a:ext>
            </a:extLst>
          </p:cNvPr>
          <p:cNvSpPr>
            <a:spLocks noGrp="1"/>
          </p:cNvSpPr>
          <p:nvPr>
            <p:ph sz="quarter" idx="12"/>
          </p:nvPr>
        </p:nvSpPr>
        <p:spPr>
          <a:xfrm>
            <a:off x="3433763" y="1074722"/>
            <a:ext cx="4894892" cy="4590663"/>
          </a:xfrm>
        </p:spPr>
        <p:txBody>
          <a:bodyPr/>
          <a:lstStyle/>
          <a:p>
            <a:r>
              <a:rPr lang="en-US" dirty="0"/>
              <a:t>Stimuli: 3D representation</a:t>
            </a:r>
          </a:p>
          <a:p>
            <a:r>
              <a:rPr lang="en-US" dirty="0"/>
              <a:t>Goal: Testing the extent that the network’s representations can handle different types of stimuli by generating more complex 3D scenes that are more realistic to real life</a:t>
            </a:r>
          </a:p>
          <a:p>
            <a:r>
              <a:rPr lang="en-US" dirty="0"/>
              <a:t>Result</a:t>
            </a:r>
          </a:p>
          <a:p>
            <a:pPr lvl="1"/>
            <a:r>
              <a:rPr lang="en-US" dirty="0"/>
              <a:t>Found they could replicate the findings of interest in Experiment 1</a:t>
            </a:r>
          </a:p>
          <a:p>
            <a:pPr lvl="2"/>
            <a:r>
              <a:rPr lang="en-US" dirty="0"/>
              <a:t>The task was harder for the network though</a:t>
            </a:r>
          </a:p>
          <a:p>
            <a:pPr lvl="3"/>
            <a:r>
              <a:rPr lang="en-US" dirty="0"/>
              <a:t>Accuracy was lower</a:t>
            </a:r>
          </a:p>
        </p:txBody>
      </p:sp>
      <p:sp>
        <p:nvSpPr>
          <p:cNvPr id="4" name="Slide Number Placeholder 3">
            <a:extLst>
              <a:ext uri="{FF2B5EF4-FFF2-40B4-BE49-F238E27FC236}">
                <a16:creationId xmlns:a16="http://schemas.microsoft.com/office/drawing/2014/main" id="{45F80E3E-1396-4C9B-D718-3D139E89DB94}"/>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56</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53C408A4-372A-28C1-1DE1-1E9AC0A11627}"/>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13493276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data analysis&#10;&#10;Description automatically generated with medium confidence">
            <a:extLst>
              <a:ext uri="{FF2B5EF4-FFF2-40B4-BE49-F238E27FC236}">
                <a16:creationId xmlns:a16="http://schemas.microsoft.com/office/drawing/2014/main" id="{B52A9EE2-9C1B-B06C-3775-81263BAC3E52}"/>
              </a:ext>
            </a:extLst>
          </p:cNvPr>
          <p:cNvPicPr>
            <a:picLocks noGrp="1" noChangeAspect="1"/>
          </p:cNvPicPr>
          <p:nvPr>
            <p:ph sz="quarter" idx="12"/>
          </p:nvPr>
        </p:nvPicPr>
        <p:blipFill>
          <a:blip r:embed="rId3"/>
          <a:stretch>
            <a:fillRect/>
          </a:stretch>
        </p:blipFill>
        <p:spPr>
          <a:xfrm>
            <a:off x="1147763" y="1054384"/>
            <a:ext cx="7105650" cy="4196605"/>
          </a:xfrm>
        </p:spPr>
      </p:pic>
      <p:sp>
        <p:nvSpPr>
          <p:cNvPr id="4" name="Slide Number Placeholder 3">
            <a:extLst>
              <a:ext uri="{FF2B5EF4-FFF2-40B4-BE49-F238E27FC236}">
                <a16:creationId xmlns:a16="http://schemas.microsoft.com/office/drawing/2014/main" id="{9E1D5174-8111-180F-507C-9F746849EA1A}"/>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57</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86433700-4CD7-3ED2-59C1-BFF7B2B0C194}"/>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5747986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aph of data analysis&#10;&#10;Description automatically generated with medium confidence">
            <a:extLst>
              <a:ext uri="{FF2B5EF4-FFF2-40B4-BE49-F238E27FC236}">
                <a16:creationId xmlns:a16="http://schemas.microsoft.com/office/drawing/2014/main" id="{8F12A375-64E2-F848-F57B-284B800068D1}"/>
              </a:ext>
            </a:extLst>
          </p:cNvPr>
          <p:cNvPicPr>
            <a:picLocks noGrp="1" noChangeAspect="1"/>
          </p:cNvPicPr>
          <p:nvPr>
            <p:ph sz="quarter" idx="12"/>
          </p:nvPr>
        </p:nvPicPr>
        <p:blipFill>
          <a:blip r:embed="rId2"/>
          <a:stretch>
            <a:fillRect/>
          </a:stretch>
        </p:blipFill>
        <p:spPr>
          <a:xfrm>
            <a:off x="854865" y="1676400"/>
            <a:ext cx="7798139" cy="3743325"/>
          </a:xfrm>
        </p:spPr>
      </p:pic>
      <p:sp>
        <p:nvSpPr>
          <p:cNvPr id="4" name="Slide Number Placeholder 3">
            <a:extLst>
              <a:ext uri="{FF2B5EF4-FFF2-40B4-BE49-F238E27FC236}">
                <a16:creationId xmlns:a16="http://schemas.microsoft.com/office/drawing/2014/main" id="{652F0B3E-C485-1FFA-7B87-36B7E0817BF0}"/>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58</a:t>
            </a:fld>
            <a:endParaRPr lang="en-US" dirty="0">
              <a:solidFill>
                <a:prstClr val="black"/>
              </a:solidFill>
              <a:latin typeface="Univers Light"/>
            </a:endParaRPr>
          </a:p>
        </p:txBody>
      </p:sp>
      <p:sp>
        <p:nvSpPr>
          <p:cNvPr id="3" name="TextBox 2">
            <a:extLst>
              <a:ext uri="{FF2B5EF4-FFF2-40B4-BE49-F238E27FC236}">
                <a16:creationId xmlns:a16="http://schemas.microsoft.com/office/drawing/2014/main" id="{64052365-66A6-0D89-294A-C582AE12173D}"/>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1052241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3A1A1-D2F6-FBFD-8195-D93536B6D3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FE448-BFAC-2726-AE5B-03F08AC58B1E}"/>
              </a:ext>
            </a:extLst>
          </p:cNvPr>
          <p:cNvSpPr>
            <a:spLocks noGrp="1"/>
          </p:cNvSpPr>
          <p:nvPr>
            <p:ph type="title"/>
          </p:nvPr>
        </p:nvSpPr>
        <p:spPr>
          <a:xfrm>
            <a:off x="1091688" y="1410087"/>
            <a:ext cx="2230895" cy="3829978"/>
          </a:xfrm>
        </p:spPr>
        <p:txBody>
          <a:bodyPr/>
          <a:lstStyle/>
          <a:p>
            <a:r>
              <a:rPr lang="en-US" dirty="0"/>
              <a:t>Experiment 4</a:t>
            </a:r>
          </a:p>
        </p:txBody>
      </p:sp>
      <p:sp>
        <p:nvSpPr>
          <p:cNvPr id="3" name="Content Placeholder 2">
            <a:extLst>
              <a:ext uri="{FF2B5EF4-FFF2-40B4-BE49-F238E27FC236}">
                <a16:creationId xmlns:a16="http://schemas.microsoft.com/office/drawing/2014/main" id="{8D900920-0264-526B-3214-30B683A41328}"/>
              </a:ext>
            </a:extLst>
          </p:cNvPr>
          <p:cNvSpPr>
            <a:spLocks noGrp="1"/>
          </p:cNvSpPr>
          <p:nvPr>
            <p:ph sz="quarter" idx="12"/>
          </p:nvPr>
        </p:nvSpPr>
        <p:spPr>
          <a:xfrm>
            <a:off x="3452813" y="1152525"/>
            <a:ext cx="5238750" cy="4900612"/>
          </a:xfrm>
        </p:spPr>
        <p:txBody>
          <a:bodyPr>
            <a:normAutofit/>
          </a:bodyPr>
          <a:lstStyle/>
          <a:p>
            <a:r>
              <a:rPr lang="en-US" dirty="0"/>
              <a:t>Stimuli: 3D representation</a:t>
            </a:r>
          </a:p>
          <a:p>
            <a:r>
              <a:rPr lang="en-US" dirty="0"/>
              <a:t>Goal: We were able to replicate the findings in Experiment 1 with more complicated stimuli, but can we also replicate findings for more complicated spatial relations? </a:t>
            </a:r>
          </a:p>
          <a:p>
            <a:pPr lvl="1"/>
            <a:r>
              <a:rPr lang="en-US" dirty="0"/>
              <a:t>Trying to fit model to previous research about containment, behind and support</a:t>
            </a:r>
          </a:p>
          <a:p>
            <a:r>
              <a:rPr lang="en-US" dirty="0"/>
              <a:t>This study:</a:t>
            </a:r>
          </a:p>
          <a:p>
            <a:pPr lvl="1"/>
            <a:r>
              <a:rPr lang="en-US" dirty="0"/>
              <a:t>Found that this networks struggled to replicate previous research from </a:t>
            </a:r>
            <a:r>
              <a:rPr lang="en-US" dirty="0" err="1"/>
              <a:t>Casasola</a:t>
            </a:r>
            <a:r>
              <a:rPr lang="en-US" dirty="0"/>
              <a:t> et al., 2003</a:t>
            </a:r>
          </a:p>
          <a:p>
            <a:r>
              <a:rPr lang="en-US" dirty="0"/>
              <a:t>So they: examined how the model embedded information about the more complex relations</a:t>
            </a:r>
          </a:p>
          <a:p>
            <a:pPr lvl="1"/>
            <a:r>
              <a:rPr lang="en-US" dirty="0"/>
              <a:t>Found that the information was still present and linearly decodable even when models struggled using a generic similarity metric</a:t>
            </a:r>
          </a:p>
          <a:p>
            <a:endParaRPr lang="en-US" dirty="0"/>
          </a:p>
        </p:txBody>
      </p:sp>
      <p:sp>
        <p:nvSpPr>
          <p:cNvPr id="4" name="Slide Number Placeholder 3">
            <a:extLst>
              <a:ext uri="{FF2B5EF4-FFF2-40B4-BE49-F238E27FC236}">
                <a16:creationId xmlns:a16="http://schemas.microsoft.com/office/drawing/2014/main" id="{25DB376D-9863-16E9-6124-06C44245F6A7}"/>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59</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A3D0FE45-E904-85C6-20E0-4A86FDAB880F}"/>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1866988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omputer screen&#10;&#10;Description automatically generated">
            <a:extLst>
              <a:ext uri="{FF2B5EF4-FFF2-40B4-BE49-F238E27FC236}">
                <a16:creationId xmlns:a16="http://schemas.microsoft.com/office/drawing/2014/main" id="{7DAF9C4A-CED5-0383-0031-57DBA8625060}"/>
              </a:ext>
            </a:extLst>
          </p:cNvPr>
          <p:cNvPicPr>
            <a:picLocks noGrp="1" noChangeAspect="1"/>
          </p:cNvPicPr>
          <p:nvPr>
            <p:ph sz="quarter" idx="12"/>
          </p:nvPr>
        </p:nvPicPr>
        <p:blipFill>
          <a:blip r:embed="rId3"/>
          <a:stretch>
            <a:fillRect/>
          </a:stretch>
        </p:blipFill>
        <p:spPr>
          <a:xfrm>
            <a:off x="1100139" y="957693"/>
            <a:ext cx="7429499" cy="4716058"/>
          </a:xfrm>
        </p:spPr>
      </p:pic>
      <p:sp>
        <p:nvSpPr>
          <p:cNvPr id="4" name="Slide Number Placeholder 3">
            <a:extLst>
              <a:ext uri="{FF2B5EF4-FFF2-40B4-BE49-F238E27FC236}">
                <a16:creationId xmlns:a16="http://schemas.microsoft.com/office/drawing/2014/main" id="{0A39C343-7586-7B0F-4D04-1904625BD3B6}"/>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60</a:t>
            </a:fld>
            <a:endParaRPr lang="en-US" dirty="0">
              <a:solidFill>
                <a:prstClr val="black"/>
              </a:solidFill>
              <a:latin typeface="Univers Light"/>
            </a:endParaRPr>
          </a:p>
        </p:txBody>
      </p:sp>
      <p:sp>
        <p:nvSpPr>
          <p:cNvPr id="3" name="TextBox 2">
            <a:extLst>
              <a:ext uri="{FF2B5EF4-FFF2-40B4-BE49-F238E27FC236}">
                <a16:creationId xmlns:a16="http://schemas.microsoft.com/office/drawing/2014/main" id="{12840B2A-E6D2-4FBC-8779-739A80813407}"/>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24259631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book">
            <a:extLst>
              <a:ext uri="{FF2B5EF4-FFF2-40B4-BE49-F238E27FC236}">
                <a16:creationId xmlns:a16="http://schemas.microsoft.com/office/drawing/2014/main" id="{98729B62-660A-506B-2F04-0E64EB75A549}"/>
              </a:ext>
            </a:extLst>
          </p:cNvPr>
          <p:cNvPicPr>
            <a:picLocks noGrp="1" noChangeAspect="1"/>
          </p:cNvPicPr>
          <p:nvPr>
            <p:ph sz="quarter" idx="12"/>
          </p:nvPr>
        </p:nvPicPr>
        <p:blipFill>
          <a:blip r:embed="rId3"/>
          <a:stretch>
            <a:fillRect/>
          </a:stretch>
        </p:blipFill>
        <p:spPr>
          <a:xfrm>
            <a:off x="754516" y="1054115"/>
            <a:ext cx="4112759" cy="4333629"/>
          </a:xfrm>
        </p:spPr>
      </p:pic>
      <p:sp>
        <p:nvSpPr>
          <p:cNvPr id="4" name="Slide Number Placeholder 3">
            <a:extLst>
              <a:ext uri="{FF2B5EF4-FFF2-40B4-BE49-F238E27FC236}">
                <a16:creationId xmlns:a16="http://schemas.microsoft.com/office/drawing/2014/main" id="{D5B6BF66-D8B8-F221-AAD8-AD388A080DCA}"/>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61</a:t>
            </a:fld>
            <a:endParaRPr lang="en-US" dirty="0">
              <a:solidFill>
                <a:prstClr val="black"/>
              </a:solidFill>
              <a:latin typeface="Univers Light"/>
            </a:endParaRPr>
          </a:p>
        </p:txBody>
      </p:sp>
      <p:sp>
        <p:nvSpPr>
          <p:cNvPr id="3" name="Content Placeholder 2">
            <a:extLst>
              <a:ext uri="{FF2B5EF4-FFF2-40B4-BE49-F238E27FC236}">
                <a16:creationId xmlns:a16="http://schemas.microsoft.com/office/drawing/2014/main" id="{CBD23A14-BCA6-F796-BC03-1854EFE4B0BC}"/>
              </a:ext>
            </a:extLst>
          </p:cNvPr>
          <p:cNvSpPr txBox="1">
            <a:spLocks/>
          </p:cNvSpPr>
          <p:nvPr/>
        </p:nvSpPr>
        <p:spPr>
          <a:xfrm>
            <a:off x="4967287" y="1054116"/>
            <a:ext cx="3867611" cy="4846622"/>
          </a:xfrm>
          <a:prstGeom prst="rect">
            <a:avLst/>
          </a:prstGeom>
        </p:spPr>
        <p:txBody>
          <a:bodyPr vert="horz" lIns="0" tIns="0" rIns="0" bIns="0" rtlCol="0">
            <a:normAutofit fontScale="92500" lnSpcReduction="10000"/>
          </a:bodyPr>
          <a:lst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Aft>
                <a:spcPts val="900"/>
              </a:spcAft>
            </a:pPr>
            <a:r>
              <a:rPr lang="en-US" sz="1500" dirty="0">
                <a:solidFill>
                  <a:prstClr val="black"/>
                </a:solidFill>
                <a:latin typeface="Univers Light"/>
              </a:rPr>
              <a:t>Models prefer the ‘containment’ test over the ‘support’, but not over  ‘behind’ </a:t>
            </a:r>
          </a:p>
          <a:p>
            <a:pPr marL="514350" lvl="1" indent="-171450" defTabSz="685800" fontAlgn="auto">
              <a:spcAft>
                <a:spcPts val="900"/>
              </a:spcAft>
            </a:pPr>
            <a:r>
              <a:rPr lang="en-US" sz="1500" dirty="0">
                <a:solidFill>
                  <a:prstClr val="black"/>
                </a:solidFill>
                <a:latin typeface="Univers Light"/>
              </a:rPr>
              <a:t>Also found </a:t>
            </a:r>
            <a:r>
              <a:rPr lang="en-US" sz="1500" dirty="0" err="1">
                <a:solidFill>
                  <a:prstClr val="black"/>
                </a:solidFill>
                <a:latin typeface="Univers Light"/>
              </a:rPr>
              <a:t>Imagenet</a:t>
            </a:r>
            <a:r>
              <a:rPr lang="en-US" sz="1500" dirty="0">
                <a:solidFill>
                  <a:prstClr val="black"/>
                </a:solidFill>
                <a:latin typeface="Univers Light"/>
              </a:rPr>
              <a:t> trained dataset models performed better</a:t>
            </a:r>
          </a:p>
          <a:p>
            <a:pPr marL="514350" lvl="1" indent="-171450" defTabSz="685800" fontAlgn="auto">
              <a:spcAft>
                <a:spcPts val="900"/>
              </a:spcAft>
            </a:pPr>
            <a:r>
              <a:rPr lang="en-US" sz="1500" dirty="0">
                <a:solidFill>
                  <a:prstClr val="black"/>
                </a:solidFill>
                <a:latin typeface="Univers Light"/>
              </a:rPr>
              <a:t>And there is a consistent preference present in randomized initialized model where there are lower accuracies in ‘containment vs behind’ compared to ‘containment vs support’</a:t>
            </a:r>
          </a:p>
          <a:p>
            <a:pPr marL="257175" lvl="1" indent="-257175" defTabSz="685800" fontAlgn="auto">
              <a:spcAft>
                <a:spcPts val="900"/>
              </a:spcAft>
            </a:pPr>
            <a:r>
              <a:rPr lang="en-US" sz="1500" dirty="0">
                <a:solidFill>
                  <a:prstClr val="black"/>
                </a:solidFill>
                <a:latin typeface="Univers Light"/>
              </a:rPr>
              <a:t>This goes against past research results, so they explored why</a:t>
            </a:r>
          </a:p>
          <a:p>
            <a:pPr marL="600075" lvl="2" indent="-257175" defTabSz="685800" fontAlgn="auto">
              <a:spcAft>
                <a:spcPts val="900"/>
              </a:spcAft>
            </a:pPr>
            <a:r>
              <a:rPr lang="en-US" sz="1500" dirty="0">
                <a:solidFill>
                  <a:prstClr val="black"/>
                </a:solidFill>
                <a:latin typeface="Univers Light"/>
              </a:rPr>
              <a:t>Possible reason:</a:t>
            </a:r>
          </a:p>
          <a:p>
            <a:pPr marL="942975" lvl="3" indent="-257175" defTabSz="685800" fontAlgn="auto">
              <a:spcAft>
                <a:spcPts val="900"/>
              </a:spcAft>
            </a:pPr>
            <a:r>
              <a:rPr lang="en-US" sz="1500" dirty="0">
                <a:solidFill>
                  <a:prstClr val="black"/>
                </a:solidFill>
                <a:latin typeface="Univers Light"/>
              </a:rPr>
              <a:t>The pooling operation that happens before a similarity embedding is extracted collapsed information</a:t>
            </a:r>
          </a:p>
          <a:p>
            <a:pPr marL="942975" lvl="3" indent="-257175" defTabSz="685800" fontAlgn="auto">
              <a:spcAft>
                <a:spcPts val="900"/>
              </a:spcAft>
            </a:pPr>
            <a:r>
              <a:rPr lang="en-US" sz="1500" dirty="0">
                <a:solidFill>
                  <a:prstClr val="black"/>
                </a:solidFill>
                <a:latin typeface="Univers Light"/>
                <a:sym typeface="Wingdings" panose="05000000000000000000" pitchFamily="2" charset="2"/>
              </a:rPr>
              <a:t></a:t>
            </a:r>
            <a:r>
              <a:rPr lang="en-US" sz="1500" dirty="0">
                <a:solidFill>
                  <a:prstClr val="black"/>
                </a:solidFill>
                <a:latin typeface="Univers Light"/>
              </a:rPr>
              <a:t>Extracting similarity judgements before pooling increased accuracy</a:t>
            </a:r>
          </a:p>
          <a:p>
            <a:pPr marL="0" lvl="2" indent="0" defTabSz="685800" fontAlgn="auto">
              <a:spcAft>
                <a:spcPts val="900"/>
              </a:spcAft>
              <a:buNone/>
            </a:pPr>
            <a:endParaRPr lang="en-US" sz="1500" dirty="0">
              <a:solidFill>
                <a:prstClr val="black"/>
              </a:solidFill>
              <a:latin typeface="Univers Light"/>
            </a:endParaRPr>
          </a:p>
          <a:p>
            <a:pPr marL="0" lvl="2" indent="0" defTabSz="685800" fontAlgn="auto">
              <a:spcAft>
                <a:spcPts val="900"/>
              </a:spcAft>
              <a:buNone/>
            </a:pPr>
            <a:r>
              <a:rPr lang="en-US" sz="1500" b="1" dirty="0">
                <a:solidFill>
                  <a:prstClr val="black"/>
                </a:solidFill>
                <a:latin typeface="Univers Light"/>
              </a:rPr>
              <a:t>Take-away:</a:t>
            </a:r>
            <a:r>
              <a:rPr lang="en-US" sz="1500" dirty="0">
                <a:solidFill>
                  <a:prstClr val="black"/>
                </a:solidFill>
                <a:latin typeface="Univers Light"/>
              </a:rPr>
              <a:t> similarity in the model embeddings is driven by perceptual features—lower-level and higher-level relational features. </a:t>
            </a:r>
          </a:p>
        </p:txBody>
      </p:sp>
      <p:sp>
        <p:nvSpPr>
          <p:cNvPr id="5" name="TextBox 4">
            <a:extLst>
              <a:ext uri="{FF2B5EF4-FFF2-40B4-BE49-F238E27FC236}">
                <a16:creationId xmlns:a16="http://schemas.microsoft.com/office/drawing/2014/main" id="{B880B6C3-73E2-1729-565B-B7E6A039B584}"/>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
        <p:nvSpPr>
          <p:cNvPr id="7" name="Arc 6">
            <a:extLst>
              <a:ext uri="{FF2B5EF4-FFF2-40B4-BE49-F238E27FC236}">
                <a16:creationId xmlns:a16="http://schemas.microsoft.com/office/drawing/2014/main" id="{EB98305B-1554-7EB3-0B0C-B9A06622B890}"/>
              </a:ext>
            </a:extLst>
          </p:cNvPr>
          <p:cNvSpPr/>
          <p:nvPr/>
        </p:nvSpPr>
        <p:spPr>
          <a:xfrm>
            <a:off x="8834898" y="1638300"/>
            <a:ext cx="115735" cy="1000125"/>
          </a:xfrm>
          <a:prstGeom prst="arc">
            <a:avLst/>
          </a:prstGeom>
          <a:ln>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Univers Light"/>
            </a:endParaRPr>
          </a:p>
        </p:txBody>
      </p:sp>
    </p:spTree>
    <p:extLst>
      <p:ext uri="{BB962C8B-B14F-4D97-AF65-F5344CB8AC3E}">
        <p14:creationId xmlns:p14="http://schemas.microsoft.com/office/powerpoint/2010/main" val="28304239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091687" y="1410087"/>
            <a:ext cx="3480314" cy="4055318"/>
          </a:xfrm>
        </p:spPr>
        <p:txBody>
          <a:bodyPr/>
          <a:lstStyle/>
          <a:p>
            <a:r>
              <a:rPr lang="en-US" dirty="0"/>
              <a:t>Discussion</a:t>
            </a:r>
          </a:p>
        </p:txBody>
      </p:sp>
      <p:sp>
        <p:nvSpPr>
          <p:cNvPr id="3" name="Content Placeholder 2">
            <a:extLst>
              <a:ext uri="{FF2B5EF4-FFF2-40B4-BE49-F238E27FC236}">
                <a16:creationId xmlns:a16="http://schemas.microsoft.com/office/drawing/2014/main" id="{02BA04E6-CD61-B962-4287-DEC1993C32D6}"/>
              </a:ext>
            </a:extLst>
          </p:cNvPr>
          <p:cNvSpPr>
            <a:spLocks noGrp="1"/>
          </p:cNvSpPr>
          <p:nvPr>
            <p:ph sz="quarter" idx="12"/>
          </p:nvPr>
        </p:nvSpPr>
        <p:spPr>
          <a:xfrm>
            <a:off x="3028950" y="1100138"/>
            <a:ext cx="5715000" cy="4565247"/>
          </a:xfrm>
        </p:spPr>
        <p:txBody>
          <a:bodyPr>
            <a:normAutofit/>
          </a:bodyPr>
          <a:lstStyle/>
          <a:p>
            <a:pPr marL="0" indent="0">
              <a:buNone/>
            </a:pPr>
            <a:r>
              <a:rPr lang="en-US" dirty="0"/>
              <a:t>Q1: Past research suggests that the results found in Experiment 4,(where the model was not able to successfully replicate previous findings) would be different if the familiarization stimuli was a video. Outside of a computer model, why would a video familiarization stimuli lead to more habituation in infants?</a:t>
            </a:r>
          </a:p>
          <a:p>
            <a:pPr marL="0" indent="0">
              <a:buNone/>
            </a:pPr>
            <a:endParaRPr lang="en-US" dirty="0"/>
          </a:p>
          <a:p>
            <a:pPr marL="0" indent="0">
              <a:buNone/>
            </a:pPr>
            <a:r>
              <a:rPr lang="en-US" dirty="0"/>
              <a:t>Q2: This study was completed using a CNN based on the visual cortex. The authors also admit that this generic network may not have been the best fit as networks use different features than humans when perceiving visual stimuli. Do you think a CNN is the most accurate replication of a human infant’s brain and/or the best choice for learning relation categorization? Is the visual cortex the only part of the brain involved in learning relation categorization?</a:t>
            </a:r>
          </a:p>
          <a:p>
            <a:pPr marL="0" indent="0">
              <a:buNone/>
            </a:pPr>
            <a:endParaRPr lang="en-US" dirty="0"/>
          </a:p>
          <a:p>
            <a:pPr marL="0" indent="0">
              <a:buNone/>
            </a:pPr>
            <a:r>
              <a:rPr lang="en-US" dirty="0"/>
              <a:t>Q3: Pretraining on image datasets was used as a stand-in for previous visual experience. Do you think these datasets are an accurate representation of previous infant visual experience?</a:t>
            </a:r>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p:txBody>
          <a:bodyPr/>
          <a:lstStyle/>
          <a:p>
            <a:pPr defTabSz="685800" eaLnBrk="1" fontAlgn="auto" hangingPunct="1">
              <a:spcBef>
                <a:spcPts val="0"/>
              </a:spcBef>
              <a:spcAft>
                <a:spcPts val="0"/>
              </a:spcAft>
            </a:pPr>
            <a:fld id="{18D65601-5AE2-46FC-B138-694DDD2B510D}" type="slidenum">
              <a:rPr lang="en-US">
                <a:solidFill>
                  <a:prstClr val="black"/>
                </a:solidFill>
                <a:latin typeface="Univers Light"/>
              </a:rPr>
              <a:pPr defTabSz="685800" eaLnBrk="1" fontAlgn="auto" hangingPunct="1">
                <a:spcBef>
                  <a:spcPts val="0"/>
                </a:spcBef>
                <a:spcAft>
                  <a:spcPts val="0"/>
                </a:spcAft>
              </a:pPr>
              <a:t>62</a:t>
            </a:fld>
            <a:endParaRPr lang="en-US" dirty="0">
              <a:solidFill>
                <a:prstClr val="black"/>
              </a:solidFill>
              <a:latin typeface="Univers Light"/>
            </a:endParaRPr>
          </a:p>
        </p:txBody>
      </p:sp>
      <p:sp>
        <p:nvSpPr>
          <p:cNvPr id="5" name="TextBox 4">
            <a:extLst>
              <a:ext uri="{FF2B5EF4-FFF2-40B4-BE49-F238E27FC236}">
                <a16:creationId xmlns:a16="http://schemas.microsoft.com/office/drawing/2014/main" id="{8361AD26-9034-D543-6268-685C38C98090}"/>
              </a:ext>
            </a:extLst>
          </p:cNvPr>
          <p:cNvSpPr txBox="1"/>
          <p:nvPr/>
        </p:nvSpPr>
        <p:spPr>
          <a:xfrm>
            <a:off x="7965748" y="5665385"/>
            <a:ext cx="10310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Univers Light"/>
              </a:rPr>
              <a:t>Macdonald</a:t>
            </a:r>
          </a:p>
        </p:txBody>
      </p:sp>
    </p:spTree>
    <p:extLst>
      <p:ext uri="{BB962C8B-B14F-4D97-AF65-F5344CB8AC3E}">
        <p14:creationId xmlns:p14="http://schemas.microsoft.com/office/powerpoint/2010/main" val="16074552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2514600"/>
            <a:ext cx="8229600" cy="4625609"/>
          </a:xfrm>
        </p:spPr>
        <p:txBody>
          <a:bodyPr/>
          <a:lstStyle/>
          <a:p>
            <a:endParaRPr lang="en-US" dirty="0"/>
          </a:p>
          <a:p>
            <a:r>
              <a:rPr lang="en-US" dirty="0"/>
              <a:t>Cognition and behavior results from interconnected structural and functional brain networks</a:t>
            </a:r>
          </a:p>
          <a:p>
            <a:r>
              <a:rPr lang="en-US" dirty="0"/>
              <a:t>Changing brain connectivity causes AND results from developmental changes in behavior</a:t>
            </a:r>
          </a:p>
        </p:txBody>
      </p:sp>
      <p:pic>
        <p:nvPicPr>
          <p:cNvPr id="4" name="Picture 3"/>
          <p:cNvPicPr>
            <a:picLocks noChangeAspect="1"/>
          </p:cNvPicPr>
          <p:nvPr/>
        </p:nvPicPr>
        <p:blipFill>
          <a:blip r:embed="rId2"/>
          <a:stretch>
            <a:fillRect/>
          </a:stretch>
        </p:blipFill>
        <p:spPr>
          <a:xfrm>
            <a:off x="457200" y="155448"/>
            <a:ext cx="6829425" cy="2800350"/>
          </a:xfrm>
          <a:prstGeom prst="rect">
            <a:avLst/>
          </a:prstGeom>
        </p:spPr>
      </p:pic>
    </p:spTree>
    <p:extLst>
      <p:ext uri="{BB962C8B-B14F-4D97-AF65-F5344CB8AC3E}">
        <p14:creationId xmlns:p14="http://schemas.microsoft.com/office/powerpoint/2010/main" val="26225064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Brain-Body-Behavior Networks</a:t>
            </a:r>
          </a:p>
        </p:txBody>
      </p:sp>
      <p:sp>
        <p:nvSpPr>
          <p:cNvPr id="3" name="Content Placeholder 2"/>
          <p:cNvSpPr>
            <a:spLocks noGrp="1"/>
          </p:cNvSpPr>
          <p:nvPr>
            <p:ph idx="1"/>
          </p:nvPr>
        </p:nvSpPr>
        <p:spPr/>
        <p:txBody>
          <a:bodyPr/>
          <a:lstStyle/>
          <a:p>
            <a:r>
              <a:rPr lang="en-US" dirty="0"/>
              <a:t>Brain-Body-Behavior networks </a:t>
            </a:r>
          </a:p>
          <a:p>
            <a:pPr lvl="1"/>
            <a:r>
              <a:rPr lang="en-US" dirty="0"/>
              <a:t>Explain interaction between neural connectivity, behavior, sensorimotor experiences</a:t>
            </a:r>
          </a:p>
          <a:p>
            <a:pPr lvl="1"/>
            <a:r>
              <a:rPr lang="en-US" dirty="0"/>
              <a:t>“Actively select and create information that in turn modifies the brain’s internal structure”</a:t>
            </a:r>
          </a:p>
        </p:txBody>
      </p:sp>
    </p:spTree>
    <p:extLst>
      <p:ext uri="{BB962C8B-B14F-4D97-AF65-F5344CB8AC3E}">
        <p14:creationId xmlns:p14="http://schemas.microsoft.com/office/powerpoint/2010/main" val="30778323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and Functional Links</a:t>
            </a:r>
          </a:p>
        </p:txBody>
      </p:sp>
      <p:sp>
        <p:nvSpPr>
          <p:cNvPr id="3" name="Content Placeholder 2"/>
          <p:cNvSpPr>
            <a:spLocks noGrp="1"/>
          </p:cNvSpPr>
          <p:nvPr>
            <p:ph idx="1"/>
          </p:nvPr>
        </p:nvSpPr>
        <p:spPr/>
        <p:txBody>
          <a:bodyPr/>
          <a:lstStyle/>
          <a:p>
            <a:r>
              <a:rPr lang="en-US" dirty="0"/>
              <a:t>Functional networks: </a:t>
            </a:r>
          </a:p>
          <a:p>
            <a:pPr lvl="1"/>
            <a:r>
              <a:rPr lang="en-US" dirty="0"/>
              <a:t>Remain connected even when not specifically engaged</a:t>
            </a:r>
          </a:p>
          <a:p>
            <a:pPr lvl="1"/>
            <a:r>
              <a:rPr lang="en-US" dirty="0"/>
              <a:t>Are constrained by structural connectivity</a:t>
            </a:r>
          </a:p>
          <a:p>
            <a:endParaRPr lang="en-US" dirty="0"/>
          </a:p>
          <a:p>
            <a:pPr marL="118872" indent="0">
              <a:buNone/>
            </a:pPr>
            <a:endParaRPr lang="en-US" dirty="0"/>
          </a:p>
        </p:txBody>
      </p:sp>
    </p:spTree>
    <p:extLst>
      <p:ext uri="{BB962C8B-B14F-4D97-AF65-F5344CB8AC3E}">
        <p14:creationId xmlns:p14="http://schemas.microsoft.com/office/powerpoint/2010/main" val="229302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Brain</a:t>
            </a:r>
            <a:r>
              <a:rPr lang="en-US" dirty="0">
                <a:sym typeface="Wingdings" panose="05000000000000000000" pitchFamily="2" charset="2"/>
              </a:rPr>
              <a:t>Behavior</a:t>
            </a:r>
            <a:endParaRPr lang="en-US" dirty="0"/>
          </a:p>
        </p:txBody>
      </p:sp>
      <p:sp>
        <p:nvSpPr>
          <p:cNvPr id="3" name="Content Placeholder 2"/>
          <p:cNvSpPr>
            <a:spLocks noGrp="1"/>
          </p:cNvSpPr>
          <p:nvPr>
            <p:ph idx="1"/>
          </p:nvPr>
        </p:nvSpPr>
        <p:spPr>
          <a:xfrm>
            <a:off x="4701654" y="1649595"/>
            <a:ext cx="4800600" cy="4625609"/>
          </a:xfrm>
        </p:spPr>
        <p:txBody>
          <a:bodyPr/>
          <a:lstStyle/>
          <a:p>
            <a:pPr lvl="1"/>
            <a:r>
              <a:rPr lang="en-US" dirty="0"/>
              <a:t>Finding your hands</a:t>
            </a:r>
          </a:p>
          <a:p>
            <a:pPr lvl="1"/>
            <a:r>
              <a:rPr lang="en-US" dirty="0"/>
              <a:t>Visual information is generated that supports </a:t>
            </a:r>
            <a:r>
              <a:rPr lang="en-US" u="sng" dirty="0"/>
              <a:t>visual object recognition</a:t>
            </a:r>
            <a:endParaRPr lang="en-US" dirty="0"/>
          </a:p>
          <a:p>
            <a:endParaRPr lang="en-US" dirty="0"/>
          </a:p>
        </p:txBody>
      </p:sp>
      <p:grpSp>
        <p:nvGrpSpPr>
          <p:cNvPr id="8" name="Group 7"/>
          <p:cNvGrpSpPr/>
          <p:nvPr/>
        </p:nvGrpSpPr>
        <p:grpSpPr>
          <a:xfrm>
            <a:off x="228600" y="1828800"/>
            <a:ext cx="6553200" cy="4724400"/>
            <a:chOff x="1219200" y="2133600"/>
            <a:chExt cx="6553200" cy="4724400"/>
          </a:xfrm>
        </p:grpSpPr>
        <p:sp>
          <p:nvSpPr>
            <p:cNvPr id="4" name="Oval 3"/>
            <p:cNvSpPr/>
            <p:nvPr/>
          </p:nvSpPr>
          <p:spPr>
            <a:xfrm>
              <a:off x="1219200" y="2743200"/>
              <a:ext cx="2057400" cy="2133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Brain Networks</a:t>
              </a:r>
            </a:p>
          </p:txBody>
        </p:sp>
        <p:sp>
          <p:nvSpPr>
            <p:cNvPr id="5" name="Curved Left Arrow 4"/>
            <p:cNvSpPr/>
            <p:nvPr/>
          </p:nvSpPr>
          <p:spPr>
            <a:xfrm rot="16200000">
              <a:off x="3352800" y="1828800"/>
              <a:ext cx="838200" cy="1447800"/>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a:ea typeface="+mn-ea"/>
                <a:cs typeface="+mn-cs"/>
              </a:endParaRPr>
            </a:p>
          </p:txBody>
        </p:sp>
        <p:sp>
          <p:nvSpPr>
            <p:cNvPr id="6" name="Oval 5"/>
            <p:cNvSpPr/>
            <p:nvPr/>
          </p:nvSpPr>
          <p:spPr>
            <a:xfrm>
              <a:off x="4114800" y="2895600"/>
              <a:ext cx="2057400" cy="2133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Behavior</a:t>
              </a:r>
            </a:p>
          </p:txBody>
        </p:sp>
        <p:sp>
          <p:nvSpPr>
            <p:cNvPr id="7" name="Curved Left Arrow 6"/>
            <p:cNvSpPr/>
            <p:nvPr/>
          </p:nvSpPr>
          <p:spPr>
            <a:xfrm rot="5400000">
              <a:off x="3124200" y="4419600"/>
              <a:ext cx="838200" cy="1447800"/>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a:ea typeface="+mn-ea"/>
                <a:cs typeface="+mn-cs"/>
              </a:endParaRPr>
            </a:p>
          </p:txBody>
        </p:sp>
        <p:cxnSp>
          <p:nvCxnSpPr>
            <p:cNvPr id="9" name="Straight Arrow Connector 8"/>
            <p:cNvCxnSpPr>
              <a:stCxn id="10" idx="1"/>
            </p:cNvCxnSpPr>
            <p:nvPr/>
          </p:nvCxnSpPr>
          <p:spPr>
            <a:xfrm flipH="1" flipV="1">
              <a:off x="4114800" y="5410200"/>
              <a:ext cx="16002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Alternate Process 9"/>
            <p:cNvSpPr/>
            <p:nvPr/>
          </p:nvSpPr>
          <p:spPr>
            <a:xfrm>
              <a:off x="5715000" y="5334000"/>
              <a:ext cx="2057400" cy="15240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orbel"/>
                  <a:ea typeface="+mn-ea"/>
                  <a:cs typeface="+mn-cs"/>
                </a:rPr>
                <a:t>TIME</a:t>
              </a:r>
            </a:p>
          </p:txBody>
        </p:sp>
      </p:grpSp>
      <p:sp>
        <p:nvSpPr>
          <p:cNvPr id="11" name="Rectangle 10"/>
          <p:cNvSpPr/>
          <p:nvPr/>
        </p:nvSpPr>
        <p:spPr>
          <a:xfrm>
            <a:off x="5410200" y="4067183"/>
            <a:ext cx="3581400"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hlinkClick r:id="rId3"/>
              </a:rPr>
              <a:t>https://www.youtube.com/watch?v=65OxY1jizBI</a:t>
            </a:r>
            <a:r>
              <a:rPr kumimoji="0" lang="en-US" sz="1800" b="0" i="0" u="none" strike="noStrike" kern="1200" cap="none" spc="0" normalizeH="0" baseline="0" noProof="0" dirty="0">
                <a:ln>
                  <a:noFill/>
                </a:ln>
                <a:solidFill>
                  <a:prstClr val="black"/>
                </a:solidFill>
                <a:effectLst/>
                <a:uLnTx/>
                <a:uFillTx/>
                <a:latin typeface="Arial" charset="0"/>
                <a:ea typeface="+mn-ea"/>
                <a:cs typeface="+mn-cs"/>
              </a:rPr>
              <a:t> </a:t>
            </a:r>
          </a:p>
        </p:txBody>
      </p:sp>
      <p:sp>
        <p:nvSpPr>
          <p:cNvPr id="12" name="Title 1">
            <a:extLst>
              <a:ext uri="{FF2B5EF4-FFF2-40B4-BE49-F238E27FC236}">
                <a16:creationId xmlns:a16="http://schemas.microsoft.com/office/drawing/2014/main" id="{285A30AC-0FC3-4A40-A8D9-D40C330C5A57}"/>
              </a:ext>
            </a:extLst>
          </p:cNvPr>
          <p:cNvSpPr txBox="1">
            <a:spLocks/>
          </p:cNvSpPr>
          <p:nvPr/>
        </p:nvSpPr>
        <p:spPr>
          <a:xfrm>
            <a:off x="-997584" y="5725040"/>
            <a:ext cx="6109965"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sz="2400" dirty="0"/>
              <a:t>Nativist or constructivist?</a:t>
            </a:r>
          </a:p>
        </p:txBody>
      </p:sp>
    </p:spTree>
    <p:extLst>
      <p:ext uri="{BB962C8B-B14F-4D97-AF65-F5344CB8AC3E}">
        <p14:creationId xmlns:p14="http://schemas.microsoft.com/office/powerpoint/2010/main" val="31717729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(Brain</a:t>
            </a:r>
            <a:r>
              <a:rPr lang="en-US" sz="3200" dirty="0">
                <a:sym typeface="Wingdings" panose="05000000000000000000" pitchFamily="2" charset="2"/>
              </a:rPr>
              <a:t>Behavior)</a:t>
            </a:r>
            <a:r>
              <a:rPr lang="en-US" sz="3200" dirty="0"/>
              <a:t>(Brain</a:t>
            </a:r>
            <a:r>
              <a:rPr lang="en-US" sz="3200" dirty="0">
                <a:sym typeface="Wingdings" panose="05000000000000000000" pitchFamily="2" charset="2"/>
              </a:rPr>
              <a:t>Behavior)</a:t>
            </a:r>
            <a:endParaRPr lang="en-US" sz="3200" dirty="0"/>
          </a:p>
        </p:txBody>
      </p:sp>
      <p:pic>
        <p:nvPicPr>
          <p:cNvPr id="4" name="Content Placeholder 3"/>
          <p:cNvPicPr>
            <a:picLocks noGrp="1" noChangeAspect="1"/>
          </p:cNvPicPr>
          <p:nvPr>
            <p:ph idx="1"/>
          </p:nvPr>
        </p:nvPicPr>
        <p:blipFill rotWithShape="1">
          <a:blip r:embed="rId2"/>
          <a:srcRect b="18519"/>
          <a:stretch/>
        </p:blipFill>
        <p:spPr>
          <a:xfrm>
            <a:off x="827727" y="1524000"/>
            <a:ext cx="7488546" cy="5029200"/>
          </a:xfrm>
          <a:prstGeom prst="rect">
            <a:avLst/>
          </a:prstGeom>
        </p:spPr>
      </p:pic>
    </p:spTree>
    <p:extLst>
      <p:ext uri="{BB962C8B-B14F-4D97-AF65-F5344CB8AC3E}">
        <p14:creationId xmlns:p14="http://schemas.microsoft.com/office/powerpoint/2010/main" val="3000581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All aspects of the circular process change with time</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1143000" y="1676400"/>
            <a:ext cx="6715125" cy="5495925"/>
          </a:xfrm>
          <a:prstGeom prst="rect">
            <a:avLst/>
          </a:prstGeom>
        </p:spPr>
      </p:pic>
    </p:spTree>
    <p:extLst>
      <p:ext uri="{BB962C8B-B14F-4D97-AF65-F5344CB8AC3E}">
        <p14:creationId xmlns:p14="http://schemas.microsoft.com/office/powerpoint/2010/main" val="3256546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example</a:t>
            </a:r>
          </a:p>
        </p:txBody>
      </p:sp>
      <p:sp>
        <p:nvSpPr>
          <p:cNvPr id="3" name="Content Placeholder 2"/>
          <p:cNvSpPr>
            <a:spLocks noGrp="1"/>
          </p:cNvSpPr>
          <p:nvPr>
            <p:ph idx="1"/>
          </p:nvPr>
        </p:nvSpPr>
        <p:spPr>
          <a:xfrm>
            <a:off x="457200" y="1775191"/>
            <a:ext cx="3581400" cy="4625609"/>
          </a:xfrm>
        </p:spPr>
        <p:txBody>
          <a:bodyPr>
            <a:normAutofit fontScale="85000" lnSpcReduction="10000"/>
          </a:bodyPr>
          <a:lstStyle/>
          <a:p>
            <a:r>
              <a:rPr lang="en-US"/>
              <a:t>Precocious </a:t>
            </a:r>
            <a:r>
              <a:rPr lang="en-US" dirty="0"/>
              <a:t>reaching experience:</a:t>
            </a:r>
          </a:p>
          <a:p>
            <a:pPr lvl="1"/>
            <a:r>
              <a:rPr lang="en-US" dirty="0"/>
              <a:t>Infants wore Velcro mittens</a:t>
            </a:r>
          </a:p>
          <a:p>
            <a:pPr lvl="1"/>
            <a:r>
              <a:rPr lang="en-US" dirty="0"/>
              <a:t>Early experience leads to increases in later visual attention to objects and oral exploration  of objects</a:t>
            </a:r>
          </a:p>
          <a:p>
            <a:r>
              <a:rPr lang="en-US" sz="1800" dirty="0" err="1">
                <a:hlinkClick r:id="rId3"/>
              </a:rPr>
              <a:t>Databrary</a:t>
            </a:r>
            <a:r>
              <a:rPr lang="en-US" sz="1800" dirty="0">
                <a:hlinkClick r:id="rId3"/>
              </a:rPr>
              <a:t>: https://nyu.databrary.org/search?q=mittens</a:t>
            </a:r>
            <a:endParaRPr lang="en-US" sz="1800" dirty="0"/>
          </a:p>
          <a:p>
            <a:endParaRPr lang="en-US" dirty="0"/>
          </a:p>
          <a:p>
            <a:endParaRPr lang="en-US" dirty="0"/>
          </a:p>
        </p:txBody>
      </p:sp>
      <p:pic>
        <p:nvPicPr>
          <p:cNvPr id="4" name="Picture 3">
            <a:hlinkClick r:id="rId4"/>
          </p:cNvPr>
          <p:cNvPicPr>
            <a:picLocks noChangeAspect="1"/>
          </p:cNvPicPr>
          <p:nvPr/>
        </p:nvPicPr>
        <p:blipFill>
          <a:blip r:embed="rId5"/>
          <a:stretch>
            <a:fillRect/>
          </a:stretch>
        </p:blipFill>
        <p:spPr>
          <a:xfrm>
            <a:off x="10363200" y="3200400"/>
            <a:ext cx="3733800" cy="2349645"/>
          </a:xfrm>
          <a:prstGeom prst="rect">
            <a:avLst/>
          </a:prstGeom>
        </p:spPr>
      </p:pic>
      <p:sp>
        <p:nvSpPr>
          <p:cNvPr id="6" name="TextBox 5">
            <a:extLst>
              <a:ext uri="{FF2B5EF4-FFF2-40B4-BE49-F238E27FC236}">
                <a16:creationId xmlns:a16="http://schemas.microsoft.com/office/drawing/2014/main" id="{EDDD4B0F-05EB-43BC-B71E-7328A4506F5B}"/>
              </a:ext>
            </a:extLst>
          </p:cNvPr>
          <p:cNvSpPr txBox="1"/>
          <p:nvPr/>
        </p:nvSpPr>
        <p:spPr>
          <a:xfrm>
            <a:off x="9319260" y="3244334"/>
            <a:ext cx="7063740" cy="369332"/>
          </a:xfrm>
          <a:prstGeom prst="rect">
            <a:avLst/>
          </a:prstGeom>
          <a:noFill/>
        </p:spPr>
        <p:txBody>
          <a:bodyPr wrap="square">
            <a:spAutoFit/>
          </a:bodyPr>
          <a:lstStyle/>
          <a:p>
            <a:r>
              <a:rPr lang="en-US" sz="1800" dirty="0">
                <a:hlinkClick r:id="rId4"/>
              </a:rPr>
              <a:t>https://www.youtube.com/watch?v=hJGRM4LFJjU</a:t>
            </a:r>
            <a:endParaRPr lang="en-US" sz="1800" dirty="0"/>
          </a:p>
        </p:txBody>
      </p:sp>
      <p:pic>
        <p:nvPicPr>
          <p:cNvPr id="8" name="Picture 7">
            <a:extLst>
              <a:ext uri="{FF2B5EF4-FFF2-40B4-BE49-F238E27FC236}">
                <a16:creationId xmlns:a16="http://schemas.microsoft.com/office/drawing/2014/main" id="{47BE9249-468E-4B6C-8834-09C7F29E896A}"/>
              </a:ext>
            </a:extLst>
          </p:cNvPr>
          <p:cNvPicPr>
            <a:picLocks noChangeAspect="1"/>
          </p:cNvPicPr>
          <p:nvPr/>
        </p:nvPicPr>
        <p:blipFill>
          <a:blip r:embed="rId6"/>
          <a:stretch>
            <a:fillRect/>
          </a:stretch>
        </p:blipFill>
        <p:spPr>
          <a:xfrm>
            <a:off x="4331153" y="1899166"/>
            <a:ext cx="4750226" cy="3739634"/>
          </a:xfrm>
          <a:prstGeom prst="rect">
            <a:avLst/>
          </a:prstGeom>
        </p:spPr>
      </p:pic>
    </p:spTree>
    <p:extLst>
      <p:ext uri="{BB962C8B-B14F-4D97-AF65-F5344CB8AC3E}">
        <p14:creationId xmlns:p14="http://schemas.microsoft.com/office/powerpoint/2010/main" val="3710417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example</a:t>
            </a:r>
          </a:p>
        </p:txBody>
      </p:sp>
      <p:sp>
        <p:nvSpPr>
          <p:cNvPr id="3" name="Content Placeholder 2"/>
          <p:cNvSpPr>
            <a:spLocks noGrp="1"/>
          </p:cNvSpPr>
          <p:nvPr>
            <p:ph idx="1"/>
          </p:nvPr>
        </p:nvSpPr>
        <p:spPr/>
        <p:txBody>
          <a:bodyPr/>
          <a:lstStyle/>
          <a:p>
            <a:r>
              <a:rPr lang="en-US" dirty="0"/>
              <a:t>Infants and precocious reaching experience:</a:t>
            </a:r>
          </a:p>
          <a:p>
            <a:pPr lvl="1"/>
            <a:r>
              <a:rPr lang="en-US" dirty="0"/>
              <a:t>Infants wore Velcro mittens</a:t>
            </a:r>
          </a:p>
          <a:p>
            <a:pPr lvl="1"/>
            <a:r>
              <a:rPr lang="en-US" dirty="0"/>
              <a:t>Early experience leads to increases in later visual attention to objects and oral exploration  of objects</a:t>
            </a:r>
          </a:p>
          <a:p>
            <a:r>
              <a:rPr lang="en-US" dirty="0">
                <a:hlinkClick r:id="rId3"/>
              </a:rPr>
              <a:t>https://www.youtube.com/watch?v=hJGRM4LFJjU</a:t>
            </a:r>
            <a:endParaRPr lang="en-US" dirty="0"/>
          </a:p>
          <a:p>
            <a:endParaRPr lang="en-US" dirty="0"/>
          </a:p>
        </p:txBody>
      </p:sp>
      <p:pic>
        <p:nvPicPr>
          <p:cNvPr id="4" name="Picture 3">
            <a:hlinkClick r:id="rId3"/>
          </p:cNvPr>
          <p:cNvPicPr>
            <a:picLocks noChangeAspect="1"/>
          </p:cNvPicPr>
          <p:nvPr/>
        </p:nvPicPr>
        <p:blipFill>
          <a:blip r:embed="rId4"/>
          <a:stretch>
            <a:fillRect/>
          </a:stretch>
        </p:blipFill>
        <p:spPr>
          <a:xfrm>
            <a:off x="445827" y="1616975"/>
            <a:ext cx="8324850" cy="5238750"/>
          </a:xfrm>
          <a:prstGeom prst="rect">
            <a:avLst/>
          </a:prstGeom>
        </p:spPr>
      </p:pic>
    </p:spTree>
    <p:extLst>
      <p:ext uri="{BB962C8B-B14F-4D97-AF65-F5344CB8AC3E}">
        <p14:creationId xmlns:p14="http://schemas.microsoft.com/office/powerpoint/2010/main" val="4655199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p:txBody>
          <a:bodyPr/>
          <a:lstStyle/>
          <a:p>
            <a:r>
              <a:rPr lang="en-US" dirty="0"/>
              <a:t>Structural networks: anatomical connections linking cortical and subcortical brain regions</a:t>
            </a:r>
          </a:p>
          <a:p>
            <a:r>
              <a:rPr lang="en-US" dirty="0"/>
              <a:t>Functional networks: Set of connections among brain regions derived by observing neural activity during tasks and rest</a:t>
            </a:r>
          </a:p>
        </p:txBody>
      </p:sp>
    </p:spTree>
    <p:extLst>
      <p:ext uri="{BB962C8B-B14F-4D97-AF65-F5344CB8AC3E}">
        <p14:creationId xmlns:p14="http://schemas.microsoft.com/office/powerpoint/2010/main" val="36480617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lvl="1" algn="l" rtl="0">
              <a:spcBef>
                <a:spcPct val="0"/>
              </a:spcBef>
            </a:pPr>
            <a:r>
              <a:rPr lang="en-US" sz="2400" dirty="0">
                <a:solidFill>
                  <a:srgbClr val="FFC000"/>
                </a:solidFill>
              </a:rPr>
              <a:t>Dynamic Reconfiguration of Structural and Functional Connectivity Across Core Neurocognitive Brain Networks with Development.</a:t>
            </a:r>
            <a:r>
              <a:rPr lang="sv-SE" sz="2400" dirty="0">
                <a:solidFill>
                  <a:srgbClr val="FFC000"/>
                </a:solidFill>
              </a:rPr>
              <a:t> Uddin, et al., 2011</a:t>
            </a:r>
            <a:endParaRPr lang="en-US" sz="2800" dirty="0">
              <a:solidFill>
                <a:srgbClr val="FFC000"/>
              </a:solidFill>
            </a:endParaRPr>
          </a:p>
        </p:txBody>
      </p:sp>
      <p:sp>
        <p:nvSpPr>
          <p:cNvPr id="5" name="Content Placeholder 4"/>
          <p:cNvSpPr>
            <a:spLocks noGrp="1"/>
          </p:cNvSpPr>
          <p:nvPr>
            <p:ph sz="half" idx="1"/>
          </p:nvPr>
        </p:nvSpPr>
        <p:spPr>
          <a:xfrm>
            <a:off x="76200" y="1752600"/>
            <a:ext cx="3810000" cy="4623816"/>
          </a:xfrm>
        </p:spPr>
        <p:txBody>
          <a:bodyPr>
            <a:noAutofit/>
          </a:bodyPr>
          <a:lstStyle/>
          <a:p>
            <a:r>
              <a:rPr lang="en-US" sz="2000" dirty="0"/>
              <a:t>’Right </a:t>
            </a:r>
            <a:r>
              <a:rPr lang="en-US" sz="2000" dirty="0" err="1"/>
              <a:t>fronto</a:t>
            </a:r>
            <a:r>
              <a:rPr lang="en-US" sz="2000" dirty="0"/>
              <a:t>-insular cortex (</a:t>
            </a:r>
            <a:r>
              <a:rPr lang="en-US" sz="2000" dirty="0" err="1"/>
              <a:t>rFIC</a:t>
            </a:r>
            <a:r>
              <a:rPr lang="en-US" sz="2000" dirty="0"/>
              <a:t>) is a component of a salience network (SN) mediating interactions between large-scale brain networks involved in externally oriented attention [central executive network (CEN)] and internally oriented cognition [default mode network (DMN)].</a:t>
            </a:r>
          </a:p>
          <a:p>
            <a:r>
              <a:rPr lang="en-US" sz="2000" dirty="0"/>
              <a:t>The causal influence of the </a:t>
            </a:r>
            <a:r>
              <a:rPr lang="en-US" sz="2000" dirty="0" err="1"/>
              <a:t>rFIC</a:t>
            </a:r>
            <a:r>
              <a:rPr lang="en-US" sz="2000" dirty="0"/>
              <a:t> on nodes of the SN and CEN was greater in adults than children.</a:t>
            </a:r>
          </a:p>
        </p:txBody>
      </p:sp>
      <p:sp>
        <p:nvSpPr>
          <p:cNvPr id="6" name="Content Placeholder 5"/>
          <p:cNvSpPr>
            <a:spLocks noGrp="1"/>
          </p:cNvSpPr>
          <p:nvPr>
            <p:ph sz="half" idx="2"/>
          </p:nvPr>
        </p:nvSpPr>
        <p:spPr/>
        <p:txBody>
          <a:bodyPr>
            <a:normAutofit/>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676400"/>
            <a:ext cx="5334000" cy="5240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61534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normAutofit fontScale="90000"/>
          </a:bodyPr>
          <a:lstStyle/>
          <a:p>
            <a:pPr algn="ctr"/>
            <a:r>
              <a:rPr lang="en-US" dirty="0"/>
              <a:t>Piaget’s Cognitive-Developmental Theory</a:t>
            </a:r>
          </a:p>
        </p:txBody>
      </p:sp>
      <p:sp>
        <p:nvSpPr>
          <p:cNvPr id="344067" name="Rectangle 3"/>
          <p:cNvSpPr>
            <a:spLocks noGrp="1" noChangeArrowheads="1"/>
          </p:cNvSpPr>
          <p:nvPr>
            <p:ph type="body" idx="4294967295"/>
          </p:nvPr>
        </p:nvSpPr>
        <p:spPr>
          <a:xfrm>
            <a:off x="457200" y="1646237"/>
            <a:ext cx="8229600" cy="4526280"/>
          </a:xfrm>
          <a:prstGeom prst="rect">
            <a:avLst/>
          </a:prstGeom>
        </p:spPr>
        <p:txBody>
          <a:bodyPr/>
          <a:lstStyle/>
          <a:p>
            <a:r>
              <a:rPr lang="en-US" sz="2800" dirty="0"/>
              <a:t>Infant as an </a:t>
            </a:r>
            <a:r>
              <a:rPr lang="en-US" sz="2800" i="1" dirty="0"/>
              <a:t>active constructor</a:t>
            </a:r>
            <a:r>
              <a:rPr lang="en-US" sz="2800" dirty="0"/>
              <a:t> of knowledge by interacting with environment</a:t>
            </a:r>
          </a:p>
          <a:p>
            <a:r>
              <a:rPr lang="en-US" sz="2800" i="1" dirty="0"/>
              <a:t>Organizing and integrating</a:t>
            </a:r>
            <a:r>
              <a:rPr lang="en-US" sz="2800" dirty="0"/>
              <a:t> knowledge over time</a:t>
            </a:r>
          </a:p>
          <a:p>
            <a:r>
              <a:rPr lang="en-US" sz="2800" dirty="0"/>
              <a:t>Development involves qualitatively different </a:t>
            </a:r>
            <a:r>
              <a:rPr lang="en-US" sz="2800" i="1" dirty="0"/>
              <a:t>stages</a:t>
            </a:r>
          </a:p>
          <a:p>
            <a:pPr lvl="2"/>
            <a:endParaRPr lang="en-US" sz="2000" dirty="0"/>
          </a:p>
        </p:txBody>
      </p:sp>
      <p:sp>
        <p:nvSpPr>
          <p:cNvPr id="2" name="Rectangle 1"/>
          <p:cNvSpPr/>
          <p:nvPr/>
        </p:nvSpPr>
        <p:spPr>
          <a:xfrm>
            <a:off x="82550" y="7291457"/>
            <a:ext cx="4572000" cy="707886"/>
          </a:xfrm>
          <a:prstGeom prst="rect">
            <a:avLst/>
          </a:prstGeom>
        </p:spPr>
        <p:txBody>
          <a:bodyPr>
            <a:spAutoFit/>
          </a:bodyPr>
          <a:lstStyle/>
          <a:p>
            <a:pPr lvl="2"/>
            <a:r>
              <a:rPr lang="en-US" sz="2000" dirty="0"/>
              <a:t>The origins of intelligence in children, p. 335</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78247"/>
            <a:ext cx="379301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832385" y="4409256"/>
            <a:ext cx="4572000" cy="646331"/>
          </a:xfrm>
          <a:prstGeom prst="rect">
            <a:avLst/>
          </a:prstGeom>
        </p:spPr>
        <p:txBody>
          <a:bodyPr>
            <a:spAutoFit/>
          </a:bodyPr>
          <a:lstStyle/>
          <a:p>
            <a:pPr algn="ctr"/>
            <a:r>
              <a:rPr lang="en-US" altLang="en-US" dirty="0"/>
              <a:t>Most influential developmental psychologist ever?</a:t>
            </a:r>
          </a:p>
        </p:txBody>
      </p:sp>
    </p:spTree>
    <p:extLst>
      <p:ext uri="{BB962C8B-B14F-4D97-AF65-F5344CB8AC3E}">
        <p14:creationId xmlns:p14="http://schemas.microsoft.com/office/powerpoint/2010/main" val="5228481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fld id="{0EF84B82-D62B-4988-B0D1-CF483856B7EE}" type="slidenum">
              <a:rPr lang="en-US" altLang="en-US" sz="1400" smtClean="0"/>
              <a:pPr/>
              <a:t>74</a:t>
            </a:fld>
            <a:endParaRPr lang="en-US" altLang="en-US" sz="1400"/>
          </a:p>
        </p:txBody>
      </p:sp>
      <p:sp>
        <p:nvSpPr>
          <p:cNvPr id="21507" name="Rectangle 2"/>
          <p:cNvSpPr>
            <a:spLocks noGrp="1" noChangeArrowheads="1"/>
          </p:cNvSpPr>
          <p:nvPr>
            <p:ph type="title"/>
          </p:nvPr>
        </p:nvSpPr>
        <p:spPr/>
        <p:txBody>
          <a:bodyPr/>
          <a:lstStyle/>
          <a:p>
            <a:r>
              <a:rPr lang="en-US" altLang="en-US"/>
              <a:t>Piaget’s insights</a:t>
            </a:r>
          </a:p>
        </p:txBody>
      </p:sp>
      <p:sp>
        <p:nvSpPr>
          <p:cNvPr id="21508" name="Rectangle 3"/>
          <p:cNvSpPr>
            <a:spLocks noGrp="1" noChangeArrowheads="1"/>
          </p:cNvSpPr>
          <p:nvPr>
            <p:ph type="body" idx="1"/>
          </p:nvPr>
        </p:nvSpPr>
        <p:spPr/>
        <p:txBody>
          <a:bodyPr/>
          <a:lstStyle/>
          <a:p>
            <a:pPr>
              <a:spcBef>
                <a:spcPts val="500"/>
              </a:spcBef>
              <a:spcAft>
                <a:spcPts val="500"/>
              </a:spcAft>
            </a:pPr>
            <a:r>
              <a:rPr lang="en-US" altLang="en-US" sz="2800" dirty="0"/>
              <a:t>Children are active builders of knowledge</a:t>
            </a:r>
          </a:p>
          <a:p>
            <a:pPr lvl="1">
              <a:spcBef>
                <a:spcPts val="500"/>
              </a:spcBef>
              <a:spcAft>
                <a:spcPts val="500"/>
              </a:spcAft>
            </a:pPr>
            <a:r>
              <a:rPr lang="en-US" altLang="en-US" sz="2400" dirty="0"/>
              <a:t>little scientists who are constantly creating and testing their own theories of the world. </a:t>
            </a:r>
          </a:p>
          <a:p>
            <a:pPr>
              <a:spcBef>
                <a:spcPts val="500"/>
              </a:spcBef>
              <a:spcAft>
                <a:spcPts val="500"/>
              </a:spcAft>
            </a:pPr>
            <a:r>
              <a:rPr lang="en-US" altLang="en-US" sz="2800" dirty="0"/>
              <a:t>Not empty vessels to be filled with knowledge </a:t>
            </a:r>
          </a:p>
          <a:p>
            <a:pPr lvl="1">
              <a:spcBef>
                <a:spcPts val="500"/>
              </a:spcBef>
              <a:spcAft>
                <a:spcPts val="500"/>
              </a:spcAft>
            </a:pPr>
            <a:r>
              <a:rPr lang="en-US" altLang="en-US" sz="2400" dirty="0"/>
              <a:t>as traditional pedagogical theory had it</a:t>
            </a:r>
          </a:p>
          <a:p>
            <a:pPr>
              <a:spcBef>
                <a:spcPts val="500"/>
              </a:spcBef>
              <a:spcAft>
                <a:spcPts val="500"/>
              </a:spcAft>
            </a:pPr>
            <a:r>
              <a:rPr lang="en-US" altLang="en-US" sz="2800" dirty="0"/>
              <a:t>Children don't think like grownups. </a:t>
            </a:r>
          </a:p>
          <a:p>
            <a:pPr lvl="1">
              <a:spcBef>
                <a:spcPts val="500"/>
              </a:spcBef>
              <a:spcAft>
                <a:spcPts val="500"/>
              </a:spcAft>
            </a:pPr>
            <a:endParaRPr lang="en-US" altLang="en-US" sz="2400" dirty="0"/>
          </a:p>
          <a:p>
            <a:pPr lvl="4"/>
            <a:r>
              <a:rPr lang="en-US" altLang="en-US" sz="1600" dirty="0"/>
              <a:t>http://www.time.com/time/time100/scientist/profile/piaget.html</a:t>
            </a:r>
          </a:p>
        </p:txBody>
      </p:sp>
    </p:spTree>
    <p:extLst>
      <p:ext uri="{BB962C8B-B14F-4D97-AF65-F5344CB8AC3E}">
        <p14:creationId xmlns:p14="http://schemas.microsoft.com/office/powerpoint/2010/main" val="33324506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1" name="Rectangle 1026"/>
          <p:cNvSpPr>
            <a:spLocks noGrp="1" noChangeArrowheads="1"/>
          </p:cNvSpPr>
          <p:nvPr>
            <p:ph type="title"/>
          </p:nvPr>
        </p:nvSpPr>
        <p:spPr/>
        <p:txBody>
          <a:bodyPr/>
          <a:lstStyle/>
          <a:p>
            <a:r>
              <a:rPr lang="en-US" altLang="en-US" dirty="0">
                <a:solidFill>
                  <a:schemeClr val="accent1"/>
                </a:solidFill>
              </a:rPr>
              <a:t>Piaget Overview</a:t>
            </a:r>
          </a:p>
        </p:txBody>
      </p:sp>
      <p:sp>
        <p:nvSpPr>
          <p:cNvPr id="22532" name="Rectangle 1027"/>
          <p:cNvSpPr>
            <a:spLocks noGrp="1" noChangeArrowheads="1"/>
          </p:cNvSpPr>
          <p:nvPr>
            <p:ph idx="1"/>
          </p:nvPr>
        </p:nvSpPr>
        <p:spPr/>
        <p:txBody>
          <a:bodyPr/>
          <a:lstStyle/>
          <a:p>
            <a:r>
              <a:rPr lang="en-US" altLang="en-US"/>
              <a:t>The development of knowledge takes place as a result of an individual’s interaction with his or her environment.</a:t>
            </a:r>
          </a:p>
          <a:p>
            <a:r>
              <a:rPr lang="en-US" altLang="en-US" b="1"/>
              <a:t>Children themselves drive cognitive development by actively manipulating and exploring their environment.</a:t>
            </a:r>
            <a:r>
              <a:rPr lang="en-US" altLang="en-US"/>
              <a:t>  </a:t>
            </a:r>
          </a:p>
        </p:txBody>
      </p:sp>
      <p:sp>
        <p:nvSpPr>
          <p:cNvPr id="225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charset="0"/>
              </a:defRPr>
            </a:lvl1pPr>
            <a:lvl2pPr marL="742950" indent="-285750">
              <a:defRPr sz="3200">
                <a:solidFill>
                  <a:schemeClr val="tx1"/>
                </a:solidFill>
                <a:latin typeface="Times New Roman" charset="0"/>
              </a:defRPr>
            </a:lvl2pPr>
            <a:lvl3pPr marL="1143000" indent="-228600">
              <a:defRPr sz="3200">
                <a:solidFill>
                  <a:schemeClr val="tx1"/>
                </a:solidFill>
                <a:latin typeface="Times New Roman" charset="0"/>
              </a:defRPr>
            </a:lvl3pPr>
            <a:lvl4pPr marL="1600200" indent="-228600">
              <a:defRPr sz="3200">
                <a:solidFill>
                  <a:schemeClr val="tx1"/>
                </a:solidFill>
                <a:latin typeface="Times New Roman" charset="0"/>
              </a:defRPr>
            </a:lvl4pPr>
            <a:lvl5pPr marL="2057400" indent="-228600">
              <a:defRPr sz="3200">
                <a:solidFill>
                  <a:schemeClr val="tx1"/>
                </a:solidFill>
                <a:latin typeface="Times New Roman" charset="0"/>
              </a:defRPr>
            </a:lvl5pPr>
            <a:lvl6pPr marL="2514600" indent="-228600" eaLnBrk="0" fontAlgn="base" hangingPunct="0">
              <a:spcBef>
                <a:spcPct val="0"/>
              </a:spcBef>
              <a:spcAft>
                <a:spcPct val="0"/>
              </a:spcAft>
              <a:defRPr sz="3200">
                <a:solidFill>
                  <a:schemeClr val="tx1"/>
                </a:solidFill>
                <a:latin typeface="Times New Roman" charset="0"/>
              </a:defRPr>
            </a:lvl6pPr>
            <a:lvl7pPr marL="2971800" indent="-228600" eaLnBrk="0" fontAlgn="base" hangingPunct="0">
              <a:spcBef>
                <a:spcPct val="0"/>
              </a:spcBef>
              <a:spcAft>
                <a:spcPct val="0"/>
              </a:spcAft>
              <a:defRPr sz="3200">
                <a:solidFill>
                  <a:schemeClr val="tx1"/>
                </a:solidFill>
                <a:latin typeface="Times New Roman" charset="0"/>
              </a:defRPr>
            </a:lvl7pPr>
            <a:lvl8pPr marL="3429000" indent="-228600" eaLnBrk="0" fontAlgn="base" hangingPunct="0">
              <a:spcBef>
                <a:spcPct val="0"/>
              </a:spcBef>
              <a:spcAft>
                <a:spcPct val="0"/>
              </a:spcAft>
              <a:defRPr sz="3200">
                <a:solidFill>
                  <a:schemeClr val="tx1"/>
                </a:solidFill>
                <a:latin typeface="Times New Roman" charset="0"/>
              </a:defRPr>
            </a:lvl8pPr>
            <a:lvl9pPr marL="3886200" indent="-228600" eaLnBrk="0" fontAlgn="base" hangingPunct="0">
              <a:spcBef>
                <a:spcPct val="0"/>
              </a:spcBef>
              <a:spcAft>
                <a:spcPct val="0"/>
              </a:spcAft>
              <a:defRPr sz="3200">
                <a:solidFill>
                  <a:schemeClr val="tx1"/>
                </a:solidFill>
                <a:latin typeface="Times New Roman" charset="0"/>
              </a:defRPr>
            </a:lvl9pPr>
          </a:lstStyle>
          <a:p>
            <a:fld id="{5D613CD3-C92C-408A-AF46-968079732B00}" type="slidenum">
              <a:rPr lang="en-US" altLang="en-US" sz="1400" smtClean="0"/>
              <a:pPr/>
              <a:t>75</a:t>
            </a:fld>
            <a:endParaRPr lang="en-US" altLang="en-US" sz="1400"/>
          </a:p>
        </p:txBody>
      </p:sp>
    </p:spTree>
    <p:extLst>
      <p:ext uri="{BB962C8B-B14F-4D97-AF65-F5344CB8AC3E}">
        <p14:creationId xmlns:p14="http://schemas.microsoft.com/office/powerpoint/2010/main" val="4775338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9E09F806-C5E9-44A6-B52E-12B3B53AD072}" type="slidenum">
              <a:rPr lang="en-US" altLang="en-US" sz="1400"/>
              <a:pPr/>
              <a:t>76</a:t>
            </a:fld>
            <a:endParaRPr lang="en-US" altLang="en-US" sz="1400"/>
          </a:p>
        </p:txBody>
      </p:sp>
      <p:sp>
        <p:nvSpPr>
          <p:cNvPr id="29699" name="Rectangle 1026"/>
          <p:cNvSpPr>
            <a:spLocks noGrp="1" noChangeArrowheads="1"/>
          </p:cNvSpPr>
          <p:nvPr>
            <p:ph type="title"/>
          </p:nvPr>
        </p:nvSpPr>
        <p:spPr/>
        <p:txBody>
          <a:bodyPr/>
          <a:lstStyle/>
          <a:p>
            <a:r>
              <a:rPr lang="en-US" altLang="en-US"/>
              <a:t>Adaptation</a:t>
            </a:r>
          </a:p>
        </p:txBody>
      </p:sp>
      <p:sp>
        <p:nvSpPr>
          <p:cNvPr id="29700" name="Rectangle 1027"/>
          <p:cNvSpPr>
            <a:spLocks noGrp="1" noChangeArrowheads="1"/>
          </p:cNvSpPr>
          <p:nvPr>
            <p:ph type="body" idx="1"/>
          </p:nvPr>
        </p:nvSpPr>
        <p:spPr/>
        <p:txBody>
          <a:bodyPr/>
          <a:lstStyle/>
          <a:p>
            <a:pPr>
              <a:lnSpc>
                <a:spcPct val="80000"/>
              </a:lnSpc>
            </a:pPr>
            <a:r>
              <a:rPr lang="en-US" altLang="en-US" sz="2800" i="1"/>
              <a:t>Assimilation</a:t>
            </a:r>
            <a:r>
              <a:rPr lang="en-US" altLang="en-US" sz="2800"/>
              <a:t>: </a:t>
            </a:r>
          </a:p>
          <a:p>
            <a:pPr lvl="1">
              <a:lnSpc>
                <a:spcPct val="80000"/>
              </a:lnSpc>
            </a:pPr>
            <a:r>
              <a:rPr lang="en-US" altLang="en-US" sz="2400"/>
              <a:t>Events in the external world are incorporated into existing schema.</a:t>
            </a:r>
          </a:p>
          <a:p>
            <a:pPr lvl="2">
              <a:lnSpc>
                <a:spcPct val="80000"/>
              </a:lnSpc>
            </a:pPr>
            <a:r>
              <a:rPr lang="en-US" altLang="en-US" sz="2000"/>
              <a:t>An infant who sucks on a  bottle can adjust to a pacifier with slight modifications.  </a:t>
            </a:r>
          </a:p>
          <a:p>
            <a:pPr lvl="2">
              <a:lnSpc>
                <a:spcPct val="80000"/>
              </a:lnSpc>
            </a:pPr>
            <a:r>
              <a:rPr lang="en-US" altLang="en-US" sz="2000"/>
              <a:t>Peg goes into pre-existing hole</a:t>
            </a:r>
          </a:p>
          <a:p>
            <a:pPr>
              <a:lnSpc>
                <a:spcPct val="80000"/>
              </a:lnSpc>
            </a:pPr>
            <a:r>
              <a:rPr lang="en-US" altLang="en-US" sz="2800" i="1"/>
              <a:t>Accommodation</a:t>
            </a:r>
            <a:r>
              <a:rPr lang="en-US" altLang="en-US" sz="2800"/>
              <a:t>: </a:t>
            </a:r>
          </a:p>
          <a:p>
            <a:pPr lvl="1">
              <a:lnSpc>
                <a:spcPct val="80000"/>
              </a:lnSpc>
            </a:pPr>
            <a:r>
              <a:rPr lang="en-US" altLang="en-US" sz="2400"/>
              <a:t>Schema are adjusted or created to produce a better fit with events.  </a:t>
            </a:r>
          </a:p>
          <a:p>
            <a:pPr lvl="2">
              <a:lnSpc>
                <a:spcPct val="80000"/>
              </a:lnSpc>
            </a:pPr>
            <a:r>
              <a:rPr lang="en-US" altLang="en-US" sz="2000"/>
              <a:t>An infant who sucks on a bottle and pacifier must accommodate in order to learn to drink from a cup.</a:t>
            </a:r>
          </a:p>
          <a:p>
            <a:pPr lvl="2">
              <a:lnSpc>
                <a:spcPct val="80000"/>
              </a:lnSpc>
            </a:pPr>
            <a:r>
              <a:rPr lang="en-US" altLang="en-US" sz="2000"/>
              <a:t>Make or find a new whole</a:t>
            </a:r>
          </a:p>
        </p:txBody>
      </p:sp>
      <p:sp>
        <p:nvSpPr>
          <p:cNvPr id="5" name="Title 1">
            <a:extLst>
              <a:ext uri="{FF2B5EF4-FFF2-40B4-BE49-F238E27FC236}">
                <a16:creationId xmlns:a16="http://schemas.microsoft.com/office/drawing/2014/main" id="{6D28AC28-F46D-4DC2-94F3-F5C9A53E7767}"/>
              </a:ext>
            </a:extLst>
          </p:cNvPr>
          <p:cNvSpPr txBox="1">
            <a:spLocks/>
          </p:cNvSpPr>
          <p:nvPr/>
        </p:nvSpPr>
        <p:spPr>
          <a:xfrm>
            <a:off x="1676400" y="5346191"/>
            <a:ext cx="6109965"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sz="2400" dirty="0"/>
              <a:t>Nativist or constructivist?</a:t>
            </a:r>
          </a:p>
        </p:txBody>
      </p:sp>
    </p:spTree>
    <p:extLst>
      <p:ext uri="{BB962C8B-B14F-4D97-AF65-F5344CB8AC3E}">
        <p14:creationId xmlns:p14="http://schemas.microsoft.com/office/powerpoint/2010/main" val="24276972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The origins of intelligence in children</a:t>
            </a:r>
          </a:p>
        </p:txBody>
      </p:sp>
      <p:sp>
        <p:nvSpPr>
          <p:cNvPr id="5" name="Content Placeholder 4"/>
          <p:cNvSpPr>
            <a:spLocks noGrp="1"/>
          </p:cNvSpPr>
          <p:nvPr>
            <p:ph idx="1"/>
          </p:nvPr>
        </p:nvSpPr>
        <p:spPr>
          <a:xfrm>
            <a:off x="381000" y="1548170"/>
            <a:ext cx="8229600" cy="4625609"/>
          </a:xfrm>
        </p:spPr>
        <p:txBody>
          <a:bodyPr>
            <a:noAutofit/>
          </a:bodyPr>
          <a:lstStyle/>
          <a:p>
            <a:r>
              <a:rPr lang="en-US" sz="1900" dirty="0">
                <a:latin typeface="Times New Roman" panose="02020603050405020304" pitchFamily="18" charset="0"/>
                <a:cs typeface="Times New Roman" panose="02020603050405020304" pitchFamily="18" charset="0"/>
              </a:rPr>
              <a:t>At 1;4 (5) Laurent is seated before a table and I place a bread crust in front of him, out of reach. Also, to the right of the child I place a stick about 25 cm. long. At first Laurent tries to grasp the bread without paying attention to the instrument, and then he gives up. I then put the stick between him and the bread; it does not touch the objective but nevertheless carries with it an undeniable visual suggestion. Laurent again looks at the bread, without moving, looks very briefly at the stick, then suddenly grasps it and directs it toward the bread. But he grasped it toward the middle and not at one of its ends so that it is too short to attain the objective. </a:t>
            </a:r>
          </a:p>
          <a:p>
            <a:r>
              <a:rPr lang="en-US" sz="1900" dirty="0">
                <a:latin typeface="Times New Roman" panose="02020603050405020304" pitchFamily="18" charset="0"/>
                <a:cs typeface="Times New Roman" panose="02020603050405020304" pitchFamily="18" charset="0"/>
              </a:rPr>
              <a:t>Laurent then puts it down and resumes stretching out his hand toward the bread. Then, without spending much time on this movement, he takes up the stick again, this time at one of its ends (chance or intention?), and draws the bread to him. He begins by simply touching it, as though contact of the stick with the objective were sufficient to set the latter in motion, but after one or two seconds at most he pushes the crust with real intention. He displaces it gently to the right, then draws it to him without difficulty. Two successive attempts yield the same result.</a:t>
            </a:r>
          </a:p>
        </p:txBody>
      </p:sp>
      <p:sp>
        <p:nvSpPr>
          <p:cNvPr id="2" name="Rectangle 1"/>
          <p:cNvSpPr/>
          <p:nvPr/>
        </p:nvSpPr>
        <p:spPr>
          <a:xfrm>
            <a:off x="3843749" y="6389172"/>
            <a:ext cx="1031051" cy="369332"/>
          </a:xfrm>
          <a:prstGeom prst="rect">
            <a:avLst/>
          </a:prstGeom>
        </p:spPr>
        <p:txBody>
          <a:bodyPr wrap="none">
            <a:spAutoFit/>
          </a:bodyPr>
          <a:lstStyle/>
          <a:p>
            <a:r>
              <a:rPr lang="en-US" dirty="0"/>
              <a:t> Piaget. </a:t>
            </a:r>
          </a:p>
        </p:txBody>
      </p:sp>
    </p:spTree>
    <p:extLst>
      <p:ext uri="{BB962C8B-B14F-4D97-AF65-F5344CB8AC3E}">
        <p14:creationId xmlns:p14="http://schemas.microsoft.com/office/powerpoint/2010/main" val="856329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The origins of intelligence in children</a:t>
            </a:r>
          </a:p>
        </p:txBody>
      </p:sp>
      <p:sp>
        <p:nvSpPr>
          <p:cNvPr id="5" name="Content Placeholder 4"/>
          <p:cNvSpPr>
            <a:spLocks noGrp="1"/>
          </p:cNvSpPr>
          <p:nvPr>
            <p:ph idx="1"/>
          </p:nvPr>
        </p:nvSpPr>
        <p:spPr>
          <a:xfrm>
            <a:off x="117800" y="2030918"/>
            <a:ext cx="8940411" cy="4293682"/>
          </a:xfrm>
        </p:spPr>
        <p:txBody>
          <a:bodyPr>
            <a:normAutofit fontScale="92500" lnSpcReduction="10000"/>
          </a:bodyPr>
          <a:lstStyle/>
          <a:p>
            <a:r>
              <a:rPr lang="en-US" sz="2400" dirty="0"/>
              <a:t>Laurent tries to grasp the bread without paying attention to the stick, &amp; gives up. </a:t>
            </a:r>
          </a:p>
          <a:p>
            <a:r>
              <a:rPr lang="en-US" sz="2400" dirty="0"/>
              <a:t>I put the stick between him and the bread… an undeniable visual suggestion. </a:t>
            </a:r>
          </a:p>
          <a:p>
            <a:r>
              <a:rPr lang="en-US" sz="2400" dirty="0"/>
              <a:t>Laurent again looks at the bread, without moving, looks very briefly at the stick, </a:t>
            </a:r>
          </a:p>
          <a:p>
            <a:r>
              <a:rPr lang="en-US" sz="2400" dirty="0"/>
              <a:t>Then he suddenly grasps it and directs it toward the bread. </a:t>
            </a:r>
          </a:p>
          <a:p>
            <a:r>
              <a:rPr lang="en-US" sz="2400" dirty="0"/>
              <a:t>But he grasped it toward the middle … too short to attain the objective. </a:t>
            </a:r>
          </a:p>
          <a:p>
            <a:r>
              <a:rPr lang="en-US" sz="2400" dirty="0"/>
              <a:t>He takes up the stick again—at one of its ends—and draws the bread to him. </a:t>
            </a:r>
          </a:p>
          <a:p>
            <a:r>
              <a:rPr lang="en-US" sz="2400" dirty="0"/>
              <a:t>He begins by simply touching it but then pushes the crust with real intention. </a:t>
            </a:r>
          </a:p>
          <a:p>
            <a:r>
              <a:rPr lang="en-US" sz="2400" dirty="0"/>
              <a:t>Two successive attempts yield the same result.</a:t>
            </a:r>
          </a:p>
        </p:txBody>
      </p:sp>
      <p:sp>
        <p:nvSpPr>
          <p:cNvPr id="3" name="TextBox 2">
            <a:extLst>
              <a:ext uri="{FF2B5EF4-FFF2-40B4-BE49-F238E27FC236}">
                <a16:creationId xmlns:a16="http://schemas.microsoft.com/office/drawing/2014/main" id="{D6453B41-4CFA-D3E1-A4FC-E96C05055B80}"/>
              </a:ext>
            </a:extLst>
          </p:cNvPr>
          <p:cNvSpPr txBox="1"/>
          <p:nvPr/>
        </p:nvSpPr>
        <p:spPr>
          <a:xfrm>
            <a:off x="10288178" y="5455445"/>
            <a:ext cx="5143500" cy="369332"/>
          </a:xfrm>
          <a:prstGeom prst="rect">
            <a:avLst/>
          </a:prstGeom>
          <a:noFill/>
        </p:spPr>
        <p:txBody>
          <a:bodyPr wrap="square">
            <a:spAutoFit/>
          </a:bodyPr>
          <a:lstStyle/>
          <a:p>
            <a:r>
              <a:rPr lang="en-US" b="1" dirty="0"/>
              <a:t>The Origins of Intelligence in Children (1952)</a:t>
            </a:r>
          </a:p>
        </p:txBody>
      </p:sp>
      <p:pic>
        <p:nvPicPr>
          <p:cNvPr id="6" name="Picture 5" descr="A child pointing at a wand on a table&#10;&#10;Description automatically generated">
            <a:extLst>
              <a:ext uri="{FF2B5EF4-FFF2-40B4-BE49-F238E27FC236}">
                <a16:creationId xmlns:a16="http://schemas.microsoft.com/office/drawing/2014/main" id="{B2492D53-6B1B-8ABE-C205-F4784A09812F}"/>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l="14564" r="21101"/>
          <a:stretch/>
        </p:blipFill>
        <p:spPr>
          <a:xfrm>
            <a:off x="5834923" y="931793"/>
            <a:ext cx="3309077" cy="5143500"/>
          </a:xfrm>
          <a:prstGeom prst="rect">
            <a:avLst/>
          </a:prstGeom>
        </p:spPr>
      </p:pic>
      <p:sp>
        <p:nvSpPr>
          <p:cNvPr id="2" name="TextBox 1">
            <a:extLst>
              <a:ext uri="{FF2B5EF4-FFF2-40B4-BE49-F238E27FC236}">
                <a16:creationId xmlns:a16="http://schemas.microsoft.com/office/drawing/2014/main" id="{BB475C19-CD69-9AF2-3B67-4F4158F3AE13}"/>
              </a:ext>
            </a:extLst>
          </p:cNvPr>
          <p:cNvSpPr txBox="1"/>
          <p:nvPr/>
        </p:nvSpPr>
        <p:spPr>
          <a:xfrm>
            <a:off x="2823708" y="6075293"/>
            <a:ext cx="6234503" cy="646331"/>
          </a:xfrm>
          <a:prstGeom prst="rect">
            <a:avLst/>
          </a:prstGeom>
          <a:noFill/>
        </p:spPr>
        <p:txBody>
          <a:bodyPr wrap="square">
            <a:spAutoFit/>
          </a:bodyPr>
          <a:lstStyle/>
          <a:p>
            <a:r>
              <a:rPr lang="en-US" b="1" dirty="0"/>
              <a:t>Piaget’s son Laurent (16 months) in The Origins of Intelligence in Children (1952)</a:t>
            </a:r>
          </a:p>
        </p:txBody>
      </p:sp>
    </p:spTree>
    <p:extLst>
      <p:ext uri="{BB962C8B-B14F-4D97-AF65-F5344CB8AC3E}">
        <p14:creationId xmlns:p14="http://schemas.microsoft.com/office/powerpoint/2010/main" val="33104956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r>
              <a:rPr lang="en-US"/>
              <a:t>Sensorimotor Substages</a:t>
            </a:r>
          </a:p>
        </p:txBody>
      </p:sp>
      <p:graphicFrame>
        <p:nvGraphicFramePr>
          <p:cNvPr id="349187" name="Group 3"/>
          <p:cNvGraphicFramePr>
            <a:graphicFrameLocks noGrp="1"/>
          </p:cNvGraphicFramePr>
          <p:nvPr>
            <p:ph type="tbl" idx="1"/>
            <p:extLst>
              <p:ext uri="{D42A27DB-BD31-4B8C-83A1-F6EECF244321}">
                <p14:modId xmlns:p14="http://schemas.microsoft.com/office/powerpoint/2010/main" val="2978688391"/>
              </p:ext>
            </p:extLst>
          </p:nvPr>
        </p:nvGraphicFramePr>
        <p:xfrm>
          <a:off x="381000" y="1752600"/>
          <a:ext cx="8208963" cy="4453573"/>
        </p:xfrm>
        <a:graphic>
          <a:graphicData uri="http://schemas.openxmlformats.org/drawingml/2006/table">
            <a:tbl>
              <a:tblPr/>
              <a:tblGrid>
                <a:gridCol w="25146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4094163">
                  <a:extLst>
                    <a:ext uri="{9D8B030D-6E8A-4147-A177-3AD203B41FA5}">
                      <a16:colId xmlns:a16="http://schemas.microsoft.com/office/drawing/2014/main" val="20002"/>
                    </a:ext>
                  </a:extLst>
                </a:gridCol>
              </a:tblGrid>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800" b="1" i="0" u="none" strike="noStrike" cap="none" normalizeH="0" baseline="0" dirty="0">
                          <a:ln>
                            <a:noFill/>
                          </a:ln>
                          <a:solidFill>
                            <a:schemeClr val="tx1"/>
                          </a:solidFill>
                          <a:effectLst/>
                          <a:latin typeface="Arial" charset="0"/>
                        </a:rPr>
                        <a:t>Reflexive Schemes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Birth –1 month</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Newborn reflexes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800" b="1" i="0" u="none" strike="noStrike" cap="none" normalizeH="0" baseline="0" dirty="0">
                          <a:ln>
                            <a:noFill/>
                          </a:ln>
                          <a:solidFill>
                            <a:schemeClr val="tx1"/>
                          </a:solidFill>
                          <a:effectLst/>
                          <a:latin typeface="Arial" charset="0"/>
                        </a:rPr>
                        <a:t>Primary Circular Reactions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1 – 4 months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Simple motor habits centered around own body</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800" b="1" i="0" u="none" strike="noStrike" cap="none" normalizeH="0" baseline="0">
                          <a:ln>
                            <a:noFill/>
                          </a:ln>
                          <a:solidFill>
                            <a:schemeClr val="tx1"/>
                          </a:solidFill>
                          <a:effectLst/>
                          <a:latin typeface="Arial" charset="0"/>
                        </a:rPr>
                        <a:t>Secondary Circular Reactions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dirty="0">
                          <a:ln>
                            <a:noFill/>
                          </a:ln>
                          <a:solidFill>
                            <a:schemeClr val="tx1"/>
                          </a:solidFill>
                          <a:effectLst/>
                          <a:latin typeface="Arial" charset="0"/>
                        </a:rPr>
                        <a:t>4 – 8 months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Repeat interesting effects in soundings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800" b="1" i="0" u="none" strike="noStrike" cap="none" normalizeH="0" baseline="0">
                          <a:ln>
                            <a:noFill/>
                          </a:ln>
                          <a:solidFill>
                            <a:schemeClr val="tx1"/>
                          </a:solidFill>
                          <a:effectLst/>
                          <a:latin typeface="Arial" charset="0"/>
                        </a:rPr>
                        <a:t>Coordination of Secondary Circular Reactions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dirty="0">
                          <a:ln>
                            <a:noFill/>
                          </a:ln>
                          <a:solidFill>
                            <a:schemeClr val="tx1"/>
                          </a:solidFill>
                          <a:effectLst/>
                          <a:latin typeface="Arial" charset="0"/>
                        </a:rPr>
                        <a:t>8 – 12 months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dirty="0">
                          <a:ln>
                            <a:noFill/>
                          </a:ln>
                          <a:solidFill>
                            <a:schemeClr val="tx1"/>
                          </a:solidFill>
                          <a:effectLst/>
                          <a:latin typeface="Arial" charset="0"/>
                        </a:rPr>
                        <a:t>Intentional, goal-directed behavior; object permanence</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7350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800" b="1" i="0" u="none" strike="noStrike" cap="none" normalizeH="0" baseline="0">
                          <a:ln>
                            <a:noFill/>
                          </a:ln>
                          <a:solidFill>
                            <a:schemeClr val="tx1"/>
                          </a:solidFill>
                          <a:effectLst/>
                          <a:latin typeface="Arial" charset="0"/>
                        </a:rPr>
                        <a:t>Tertiary Circular Reactions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12 – 18 months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dirty="0">
                          <a:ln>
                            <a:noFill/>
                          </a:ln>
                          <a:solidFill>
                            <a:schemeClr val="tx1"/>
                          </a:solidFill>
                          <a:effectLst/>
                          <a:latin typeface="Arial" charset="0"/>
                        </a:rPr>
                        <a:t>Explore properties of objects through novel actions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1800" b="1" i="0" u="none" strike="noStrike" cap="none" normalizeH="0" baseline="0">
                          <a:ln>
                            <a:noFill/>
                          </a:ln>
                          <a:solidFill>
                            <a:schemeClr val="tx1"/>
                          </a:solidFill>
                          <a:effectLst/>
                          <a:latin typeface="Arial" charset="0"/>
                        </a:rPr>
                        <a:t>Mental Representations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a:ln>
                            <a:noFill/>
                          </a:ln>
                          <a:solidFill>
                            <a:schemeClr val="tx1"/>
                          </a:solidFill>
                          <a:effectLst/>
                          <a:latin typeface="Arial" charset="0"/>
                        </a:rPr>
                        <a:t>12 months – 2 years</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0" u="none" strike="noStrike" cap="none" normalizeH="0" baseline="0" dirty="0">
                          <a:ln>
                            <a:noFill/>
                          </a:ln>
                          <a:solidFill>
                            <a:schemeClr val="tx1"/>
                          </a:solidFill>
                          <a:effectLst/>
                          <a:latin typeface="Arial" charset="0"/>
                        </a:rPr>
                        <a:t>Internal depictions of objects or events; deferred imitation</a:t>
                      </a:r>
                    </a:p>
                  </a:txBody>
                  <a:tcPr horzOverflow="overflow">
                    <a:lnL w="38100" cap="flat" cmpd="sng" algn="ctr">
                      <a:solidFill>
                        <a:schemeClr val="hlink"/>
                      </a:solidFill>
                      <a:prstDash val="solid"/>
                      <a:round/>
                      <a:headEnd type="none" w="med" len="med"/>
                      <a:tailEnd type="none" w="med" len="med"/>
                    </a:lnL>
                    <a:lnR w="38100" cap="flat" cmpd="sng" algn="ctr">
                      <a:solidFill>
                        <a:schemeClr val="hlink"/>
                      </a:solidFill>
                      <a:prstDash val="solid"/>
                      <a:round/>
                      <a:headEnd type="none" w="med" len="med"/>
                      <a:tailEnd type="none" w="med" len="med"/>
                    </a:lnR>
                    <a:lnT w="38100" cap="flat" cmpd="sng" algn="ctr">
                      <a:solidFill>
                        <a:schemeClr val="hlink"/>
                      </a:solidFill>
                      <a:prstDash val="solid"/>
                      <a:round/>
                      <a:headEnd type="none" w="med" len="med"/>
                      <a:tailEnd type="none" w="med" len="med"/>
                    </a:lnT>
                    <a:lnB w="38100" cap="flat" cmpd="sng" algn="ctr">
                      <a:solidFill>
                        <a:schemeClr val="hlink"/>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bl>
          </a:graphicData>
        </a:graphic>
      </p:graphicFrame>
      <p:sp>
        <p:nvSpPr>
          <p:cNvPr id="2" name="Rectangle 1"/>
          <p:cNvSpPr/>
          <p:nvPr/>
        </p:nvSpPr>
        <p:spPr>
          <a:xfrm>
            <a:off x="457200" y="7696200"/>
            <a:ext cx="8458200" cy="261610"/>
          </a:xfrm>
          <a:prstGeom prst="rect">
            <a:avLst/>
          </a:prstGeom>
        </p:spPr>
        <p:txBody>
          <a:bodyPr wrap="square">
            <a:spAutoFit/>
          </a:bodyPr>
          <a:lstStyle/>
          <a:p>
            <a:r>
              <a:rPr lang="en-US" sz="1100" dirty="0">
                <a:hlinkClick r:id="rId3"/>
              </a:rPr>
              <a:t>https://www.youtube.com/watch?v=5aSSM89ivJw</a:t>
            </a:r>
            <a:r>
              <a:rPr lang="en-US" sz="1100" dirty="0"/>
              <a:t> </a:t>
            </a:r>
            <a:r>
              <a:rPr lang="en-US" sz="1100" dirty="0" err="1"/>
              <a:t>Rovee</a:t>
            </a:r>
            <a:r>
              <a:rPr lang="en-US" sz="1100" dirty="0"/>
              <a:t>-Collier</a:t>
            </a:r>
          </a:p>
        </p:txBody>
      </p:sp>
      <p:sp>
        <p:nvSpPr>
          <p:cNvPr id="5" name="Rectangle 4"/>
          <p:cNvSpPr/>
          <p:nvPr/>
        </p:nvSpPr>
        <p:spPr>
          <a:xfrm>
            <a:off x="304800" y="6522674"/>
            <a:ext cx="6858000" cy="276999"/>
          </a:xfrm>
          <a:prstGeom prst="rect">
            <a:avLst/>
          </a:prstGeom>
        </p:spPr>
        <p:txBody>
          <a:bodyPr wrap="square">
            <a:spAutoFit/>
          </a:bodyPr>
          <a:lstStyle/>
          <a:p>
            <a:r>
              <a:rPr lang="en-US" sz="1200" dirty="0">
                <a:hlinkClick r:id="rId4"/>
              </a:rPr>
              <a:t>http://www.youtube.com/watch?v=ue8y-JVhjS0&amp;feature=related</a:t>
            </a:r>
            <a:r>
              <a:rPr lang="en-US" sz="1200" dirty="0"/>
              <a:t> Object permanence</a:t>
            </a:r>
          </a:p>
        </p:txBody>
      </p:sp>
    </p:spTree>
    <p:extLst>
      <p:ext uri="{BB962C8B-B14F-4D97-AF65-F5344CB8AC3E}">
        <p14:creationId xmlns:p14="http://schemas.microsoft.com/office/powerpoint/2010/main" val="27856563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normAutofit fontScale="90000"/>
          </a:bodyPr>
          <a:lstStyle/>
          <a:p>
            <a:pPr algn="ctr"/>
            <a:r>
              <a:rPr lang="en-US" sz="4000" dirty="0"/>
              <a:t>Piaget’s Theory of Cognitive      Development (cont)</a:t>
            </a:r>
          </a:p>
        </p:txBody>
      </p:sp>
      <p:sp>
        <p:nvSpPr>
          <p:cNvPr id="342019" name="Rectangle 3"/>
          <p:cNvSpPr>
            <a:spLocks noGrp="1" noChangeArrowheads="1"/>
          </p:cNvSpPr>
          <p:nvPr>
            <p:ph type="body" idx="4294967295"/>
          </p:nvPr>
        </p:nvSpPr>
        <p:spPr>
          <a:xfrm>
            <a:off x="457200" y="1646237"/>
            <a:ext cx="8229600" cy="4526280"/>
          </a:xfrm>
          <a:prstGeom prst="rect">
            <a:avLst/>
          </a:prstGeom>
        </p:spPr>
        <p:txBody>
          <a:bodyPr/>
          <a:lstStyle/>
          <a:p>
            <a:r>
              <a:rPr lang="en-US" sz="2800" dirty="0"/>
              <a:t>Constellation of similar schemes at a developmental time point = </a:t>
            </a:r>
            <a:r>
              <a:rPr lang="en-US" sz="2800" i="1" dirty="0"/>
              <a:t>STAGE</a:t>
            </a:r>
          </a:p>
          <a:p>
            <a:endParaRPr lang="en-US" i="1" dirty="0"/>
          </a:p>
          <a:p>
            <a:r>
              <a:rPr lang="en-US" i="1" dirty="0"/>
              <a:t>Sensorimotor (birth – 2 years)</a:t>
            </a:r>
          </a:p>
          <a:p>
            <a:r>
              <a:rPr lang="en-US" i="1" dirty="0"/>
              <a:t>Preoperational (2 – 7 years)</a:t>
            </a:r>
          </a:p>
          <a:p>
            <a:r>
              <a:rPr lang="en-US" i="1" dirty="0"/>
              <a:t>Concrete-Operations (7 – 11 years)</a:t>
            </a:r>
          </a:p>
          <a:p>
            <a:r>
              <a:rPr lang="en-US" i="1" dirty="0"/>
              <a:t>Formal-Operations (11+ years)</a:t>
            </a:r>
          </a:p>
        </p:txBody>
      </p:sp>
    </p:spTree>
    <p:extLst>
      <p:ext uri="{BB962C8B-B14F-4D97-AF65-F5344CB8AC3E}">
        <p14:creationId xmlns:p14="http://schemas.microsoft.com/office/powerpoint/2010/main" val="5192355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p:txBody>
          <a:bodyPr>
            <a:normAutofit fontScale="90000"/>
          </a:bodyPr>
          <a:lstStyle/>
          <a:p>
            <a:pPr algn="ctr"/>
            <a:r>
              <a:rPr lang="en-US" sz="4000" dirty="0" err="1"/>
              <a:t>Sensorimotor</a:t>
            </a:r>
            <a:r>
              <a:rPr lang="en-US" sz="4000" dirty="0"/>
              <a:t> Stage</a:t>
            </a:r>
            <a:br>
              <a:rPr lang="en-US" sz="4000" dirty="0"/>
            </a:br>
            <a:r>
              <a:rPr lang="en-US" sz="4000" dirty="0"/>
              <a:t>(birth – 2 years)</a:t>
            </a:r>
          </a:p>
        </p:txBody>
      </p:sp>
      <p:sp>
        <p:nvSpPr>
          <p:cNvPr id="347139" name="Rectangle 3"/>
          <p:cNvSpPr>
            <a:spLocks noGrp="1" noChangeArrowheads="1"/>
          </p:cNvSpPr>
          <p:nvPr>
            <p:ph type="body" idx="4294967295"/>
          </p:nvPr>
        </p:nvSpPr>
        <p:spPr>
          <a:xfrm>
            <a:off x="457200" y="1646237"/>
            <a:ext cx="8229600" cy="4526280"/>
          </a:xfrm>
          <a:prstGeom prst="rect">
            <a:avLst/>
          </a:prstGeom>
        </p:spPr>
        <p:txBody>
          <a:bodyPr>
            <a:normAutofit/>
          </a:bodyPr>
          <a:lstStyle/>
          <a:p>
            <a:r>
              <a:rPr lang="en-US" sz="2800" dirty="0" err="1"/>
              <a:t>Sensorimotor</a:t>
            </a:r>
            <a:r>
              <a:rPr lang="en-US" sz="2800" dirty="0"/>
              <a:t> Stage (birth – 2 yrs)</a:t>
            </a:r>
          </a:p>
          <a:p>
            <a:pPr lvl="2"/>
            <a:r>
              <a:rPr lang="en-US" sz="2000" dirty="0"/>
              <a:t>Infants </a:t>
            </a:r>
            <a:r>
              <a:rPr lang="en-US" sz="2000" i="1" dirty="0"/>
              <a:t>think </a:t>
            </a:r>
            <a:r>
              <a:rPr lang="en-US" sz="2000" dirty="0"/>
              <a:t>with their eyes, ears, hands, feet etc.</a:t>
            </a:r>
          </a:p>
          <a:p>
            <a:pPr lvl="2"/>
            <a:r>
              <a:rPr lang="en-US" sz="2000" dirty="0"/>
              <a:t>Action-based learning</a:t>
            </a:r>
          </a:p>
          <a:p>
            <a:pPr lvl="2">
              <a:buFont typeface="Wingdings" pitchFamily="2" charset="2"/>
              <a:buNone/>
            </a:pPr>
            <a:endParaRPr lang="en-US" i="1" dirty="0"/>
          </a:p>
          <a:p>
            <a:r>
              <a:rPr lang="en-US" sz="2800" dirty="0"/>
              <a:t>6 </a:t>
            </a:r>
            <a:r>
              <a:rPr lang="en-US" sz="2800" dirty="0" err="1"/>
              <a:t>substages</a:t>
            </a:r>
            <a:r>
              <a:rPr lang="en-US" sz="2800" dirty="0"/>
              <a:t> of </a:t>
            </a:r>
            <a:r>
              <a:rPr lang="en-US" sz="2800" dirty="0" err="1"/>
              <a:t>sensorimotor</a:t>
            </a:r>
            <a:r>
              <a:rPr lang="en-US" sz="2800" dirty="0"/>
              <a:t> stage</a:t>
            </a:r>
          </a:p>
          <a:p>
            <a:pPr lvl="1"/>
            <a:r>
              <a:rPr lang="en-US" dirty="0"/>
              <a:t>Primary, secondary &amp; tertiary circular reactions</a:t>
            </a:r>
          </a:p>
          <a:p>
            <a:pPr lvl="4"/>
            <a:r>
              <a:rPr lang="en-US" sz="2000" dirty="0"/>
              <a:t>What changes? How are they different?</a:t>
            </a:r>
          </a:p>
          <a:p>
            <a:pPr lvl="4"/>
            <a:endParaRPr lang="en-US" sz="2800" dirty="0"/>
          </a:p>
          <a:p>
            <a:r>
              <a:rPr lang="en-US" sz="2800" dirty="0"/>
              <a:t>Play and imitation</a:t>
            </a:r>
          </a:p>
          <a:p>
            <a:pPr lvl="1"/>
            <a:r>
              <a:rPr lang="en-US" dirty="0"/>
              <a:t>Relations to schema development?</a:t>
            </a:r>
          </a:p>
        </p:txBody>
      </p:sp>
    </p:spTree>
    <p:extLst>
      <p:ext uri="{BB962C8B-B14F-4D97-AF65-F5344CB8AC3E}">
        <p14:creationId xmlns:p14="http://schemas.microsoft.com/office/powerpoint/2010/main" val="28731766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457200" y="152400"/>
            <a:ext cx="8229600" cy="1143000"/>
          </a:xfrm>
        </p:spPr>
        <p:txBody>
          <a:bodyPr>
            <a:noAutofit/>
          </a:bodyPr>
          <a:lstStyle/>
          <a:p>
            <a:pPr algn="ctr"/>
            <a:r>
              <a:rPr lang="en-US" sz="3600" dirty="0"/>
              <a:t>Preoperational Stage </a:t>
            </a:r>
            <a:br>
              <a:rPr lang="en-US" sz="3600" dirty="0"/>
            </a:br>
            <a:r>
              <a:rPr lang="en-US" sz="3600" dirty="0"/>
              <a:t>(2 – 7 years)</a:t>
            </a:r>
          </a:p>
        </p:txBody>
      </p:sp>
      <p:sp>
        <p:nvSpPr>
          <p:cNvPr id="360451" name="Rectangle 3"/>
          <p:cNvSpPr>
            <a:spLocks noGrp="1" noChangeArrowheads="1"/>
          </p:cNvSpPr>
          <p:nvPr>
            <p:ph type="body" sz="half" idx="1"/>
          </p:nvPr>
        </p:nvSpPr>
        <p:spPr>
          <a:xfrm>
            <a:off x="457200" y="1600200"/>
            <a:ext cx="4724400" cy="4530725"/>
          </a:xfrm>
        </p:spPr>
        <p:txBody>
          <a:bodyPr/>
          <a:lstStyle/>
          <a:p>
            <a:pPr>
              <a:lnSpc>
                <a:spcPct val="90000"/>
              </a:lnSpc>
            </a:pPr>
            <a:r>
              <a:rPr lang="en-US" sz="2800" dirty="0"/>
              <a:t>Rapid increase in             </a:t>
            </a:r>
            <a:r>
              <a:rPr lang="en-US" sz="2800" b="1" i="1" dirty="0"/>
              <a:t>representational</a:t>
            </a:r>
            <a:r>
              <a:rPr lang="en-US" sz="2800" dirty="0"/>
              <a:t> abilities </a:t>
            </a:r>
            <a:endParaRPr lang="en-US" sz="2800" i="1" dirty="0"/>
          </a:p>
          <a:p>
            <a:pPr lvl="1">
              <a:lnSpc>
                <a:spcPct val="90000"/>
              </a:lnSpc>
            </a:pPr>
            <a:r>
              <a:rPr lang="en-US" sz="2400" dirty="0"/>
              <a:t>Language</a:t>
            </a:r>
          </a:p>
          <a:p>
            <a:pPr lvl="1">
              <a:lnSpc>
                <a:spcPct val="90000"/>
              </a:lnSpc>
            </a:pPr>
            <a:r>
              <a:rPr lang="en-US" sz="2400" dirty="0"/>
              <a:t>Pretend Play</a:t>
            </a:r>
          </a:p>
          <a:p>
            <a:pPr lvl="2">
              <a:lnSpc>
                <a:spcPct val="90000"/>
              </a:lnSpc>
            </a:pPr>
            <a:r>
              <a:rPr lang="en-US" sz="2000" dirty="0"/>
              <a:t>Changes with development?</a:t>
            </a:r>
          </a:p>
          <a:p>
            <a:pPr>
              <a:lnSpc>
                <a:spcPct val="90000"/>
              </a:lnSpc>
              <a:buFont typeface="Wingdings" pitchFamily="2" charset="2"/>
              <a:buNone/>
            </a:pPr>
            <a:endParaRPr lang="en-US" sz="2800" dirty="0"/>
          </a:p>
          <a:p>
            <a:pPr>
              <a:lnSpc>
                <a:spcPct val="90000"/>
              </a:lnSpc>
            </a:pPr>
            <a:r>
              <a:rPr lang="en-US" sz="2800" dirty="0"/>
              <a:t>Thinking and reasoning is still rigid and </a:t>
            </a:r>
            <a:r>
              <a:rPr lang="en-US" sz="2800" i="1" dirty="0"/>
              <a:t>egocentric</a:t>
            </a:r>
          </a:p>
        </p:txBody>
      </p:sp>
      <p:pic>
        <p:nvPicPr>
          <p:cNvPr id="360452" name="Picture 4" descr="fig 9_1rev"/>
          <p:cNvPicPr>
            <a:picLocks noGrp="1" noChangeAspect="1" noChangeArrowheads="1"/>
          </p:cNvPicPr>
          <p:nvPr>
            <p:ph sz="quarter" idx="2"/>
          </p:nvPr>
        </p:nvPicPr>
        <p:blipFill>
          <a:blip r:embed="rId3" cstate="print"/>
          <a:srcRect/>
          <a:stretch>
            <a:fillRect/>
          </a:stretch>
        </p:blipFill>
        <p:spPr>
          <a:xfrm>
            <a:off x="6019800" y="4419600"/>
            <a:ext cx="2649538" cy="2189163"/>
          </a:xfrm>
          <a:noFill/>
          <a:ln/>
        </p:spPr>
      </p:pic>
      <p:pic>
        <p:nvPicPr>
          <p:cNvPr id="360454" name="Picture 6"/>
          <p:cNvPicPr>
            <a:picLocks noGrp="1" noChangeAspect="1" noChangeArrowheads="1"/>
          </p:cNvPicPr>
          <p:nvPr>
            <p:ph sz="quarter" idx="3"/>
          </p:nvPr>
        </p:nvPicPr>
        <p:blipFill>
          <a:blip r:embed="rId4" cstate="print"/>
          <a:srcRect l="8333"/>
          <a:stretch>
            <a:fillRect/>
          </a:stretch>
        </p:blipFill>
        <p:spPr>
          <a:xfrm>
            <a:off x="6019800" y="1752600"/>
            <a:ext cx="2743200" cy="2120900"/>
          </a:xfrm>
          <a:noFill/>
          <a:ln/>
        </p:spPr>
      </p:pic>
      <p:sp>
        <p:nvSpPr>
          <p:cNvPr id="2" name="Rectangle 1"/>
          <p:cNvSpPr/>
          <p:nvPr/>
        </p:nvSpPr>
        <p:spPr>
          <a:xfrm>
            <a:off x="762000" y="5029200"/>
            <a:ext cx="4572000" cy="276999"/>
          </a:xfrm>
          <a:prstGeom prst="rect">
            <a:avLst/>
          </a:prstGeom>
        </p:spPr>
        <p:txBody>
          <a:bodyPr>
            <a:spAutoFit/>
          </a:bodyPr>
          <a:lstStyle/>
          <a:p>
            <a:r>
              <a:rPr lang="en-US" sz="1200" dirty="0">
                <a:hlinkClick r:id="rId5"/>
              </a:rPr>
              <a:t>http://www.youtube.com/watch?v=OinqFgsIbh0&amp;feature=related</a:t>
            </a:r>
            <a:endParaRPr lang="en-US" sz="1200" dirty="0"/>
          </a:p>
        </p:txBody>
      </p:sp>
    </p:spTree>
    <p:extLst>
      <p:ext uri="{BB962C8B-B14F-4D97-AF65-F5344CB8AC3E}">
        <p14:creationId xmlns:p14="http://schemas.microsoft.com/office/powerpoint/2010/main" val="7411830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3523" name="Rectangle 3"/>
          <p:cNvSpPr>
            <a:spLocks noGrp="1" noChangeArrowheads="1"/>
          </p:cNvSpPr>
          <p:nvPr>
            <p:ph type="body" idx="4294967295"/>
          </p:nvPr>
        </p:nvSpPr>
        <p:spPr>
          <a:xfrm>
            <a:off x="457200" y="1717675"/>
            <a:ext cx="8229600" cy="4530725"/>
          </a:xfrm>
          <a:prstGeom prst="rect">
            <a:avLst/>
          </a:prstGeom>
        </p:spPr>
        <p:txBody>
          <a:bodyPr/>
          <a:lstStyle/>
          <a:p>
            <a:endParaRPr lang="en-US" dirty="0"/>
          </a:p>
        </p:txBody>
      </p:sp>
      <p:pic>
        <p:nvPicPr>
          <p:cNvPr id="363524" name="Picture 4" descr="fig 9_2rev70"/>
          <p:cNvPicPr>
            <a:picLocks noChangeAspect="1" noChangeArrowheads="1"/>
          </p:cNvPicPr>
          <p:nvPr/>
        </p:nvPicPr>
        <p:blipFill>
          <a:blip r:embed="rId3" cstate="print"/>
          <a:srcRect/>
          <a:stretch>
            <a:fillRect/>
          </a:stretch>
        </p:blipFill>
        <p:spPr bwMode="auto">
          <a:xfrm>
            <a:off x="0" y="39759"/>
            <a:ext cx="9144000" cy="6818241"/>
          </a:xfrm>
          <a:prstGeom prst="rect">
            <a:avLst/>
          </a:prstGeom>
          <a:noFill/>
          <a:ln w="9525">
            <a:noFill/>
            <a:miter lim="800000"/>
            <a:headEnd/>
            <a:tailEnd/>
          </a:ln>
        </p:spPr>
      </p:pic>
      <p:sp>
        <p:nvSpPr>
          <p:cNvPr id="363526" name="Rectangle 6"/>
          <p:cNvSpPr>
            <a:spLocks noGrp="1" noChangeArrowheads="1"/>
          </p:cNvSpPr>
          <p:nvPr>
            <p:ph type="title"/>
          </p:nvPr>
        </p:nvSpPr>
        <p:spPr>
          <a:xfrm rot="17918720">
            <a:off x="-194184" y="726016"/>
            <a:ext cx="3886200" cy="2383809"/>
          </a:xfrm>
          <a:noFill/>
          <a:ln/>
        </p:spPr>
        <p:txBody>
          <a:bodyPr>
            <a:normAutofit/>
          </a:bodyPr>
          <a:lstStyle/>
          <a:p>
            <a:pPr algn="ctr"/>
            <a:r>
              <a:rPr lang="en-US" dirty="0"/>
              <a:t>Conservation </a:t>
            </a:r>
            <a:br>
              <a:rPr lang="en-US" dirty="0"/>
            </a:br>
            <a:endParaRPr lang="en-US" dirty="0"/>
          </a:p>
        </p:txBody>
      </p:sp>
      <p:sp>
        <p:nvSpPr>
          <p:cNvPr id="2" name="Rectangle 1"/>
          <p:cNvSpPr/>
          <p:nvPr/>
        </p:nvSpPr>
        <p:spPr>
          <a:xfrm>
            <a:off x="300882" y="4416219"/>
            <a:ext cx="1441938" cy="2123658"/>
          </a:xfrm>
          <a:prstGeom prst="rect">
            <a:avLst/>
          </a:prstGeom>
        </p:spPr>
        <p:txBody>
          <a:bodyPr wrap="square">
            <a:spAutoFit/>
          </a:bodyPr>
          <a:lstStyle/>
          <a:p>
            <a:r>
              <a:rPr lang="en-US" sz="1200" dirty="0">
                <a:hlinkClick r:id="rId4"/>
              </a:rPr>
              <a:t>http://www.youtube.com/watch?v=B65EJ6gMmA4&amp;playnext=1&amp;list=PL62740F6BA40AC105</a:t>
            </a:r>
            <a:endParaRPr lang="en-US" sz="1200" dirty="0"/>
          </a:p>
          <a:p>
            <a:endParaRPr lang="en-US" sz="1200" dirty="0"/>
          </a:p>
          <a:p>
            <a:r>
              <a:rPr lang="en-US" sz="1200" dirty="0">
                <a:hlinkClick r:id="rId5"/>
              </a:rPr>
              <a:t>https://www.youtube.com/watch?v=YtLEWVu815o</a:t>
            </a:r>
            <a:endParaRPr lang="en-US" sz="1200" dirty="0"/>
          </a:p>
          <a:p>
            <a:endParaRPr lang="en-US" sz="1200" dirty="0"/>
          </a:p>
        </p:txBody>
      </p:sp>
    </p:spTree>
    <p:extLst>
      <p:ext uri="{BB962C8B-B14F-4D97-AF65-F5344CB8AC3E}">
        <p14:creationId xmlns:p14="http://schemas.microsoft.com/office/powerpoint/2010/main" val="17886650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noAutofit/>
          </a:bodyPr>
          <a:lstStyle/>
          <a:p>
            <a:pPr algn="ctr"/>
            <a:r>
              <a:rPr lang="en-US" sz="3600" dirty="0"/>
              <a:t>Concrete-Operational Stage </a:t>
            </a:r>
            <a:br>
              <a:rPr lang="en-US" sz="3600" dirty="0"/>
            </a:br>
            <a:r>
              <a:rPr lang="en-US" sz="3600" dirty="0"/>
              <a:t>(7 - 11 years)</a:t>
            </a:r>
          </a:p>
        </p:txBody>
      </p:sp>
      <p:sp>
        <p:nvSpPr>
          <p:cNvPr id="361475" name="Rectangle 3"/>
          <p:cNvSpPr>
            <a:spLocks noGrp="1" noChangeArrowheads="1"/>
          </p:cNvSpPr>
          <p:nvPr>
            <p:ph type="body" idx="4294967295"/>
          </p:nvPr>
        </p:nvSpPr>
        <p:spPr>
          <a:xfrm>
            <a:off x="457200" y="1646237"/>
            <a:ext cx="8229600" cy="4526280"/>
          </a:xfrm>
          <a:prstGeom prst="rect">
            <a:avLst/>
          </a:prstGeom>
        </p:spPr>
        <p:txBody>
          <a:bodyPr>
            <a:normAutofit/>
          </a:bodyPr>
          <a:lstStyle/>
          <a:p>
            <a:pPr>
              <a:lnSpc>
                <a:spcPct val="90000"/>
              </a:lnSpc>
            </a:pPr>
            <a:r>
              <a:rPr lang="en-US" sz="2800" dirty="0"/>
              <a:t>Thinking and reasoning becomes more flexible,  logical, &amp; organized</a:t>
            </a:r>
          </a:p>
          <a:p>
            <a:pPr>
              <a:lnSpc>
                <a:spcPct val="90000"/>
              </a:lnSpc>
              <a:buFont typeface="Wingdings" pitchFamily="2" charset="2"/>
              <a:buNone/>
            </a:pPr>
            <a:endParaRPr lang="en-US" sz="2800" dirty="0"/>
          </a:p>
          <a:p>
            <a:pPr>
              <a:lnSpc>
                <a:spcPct val="90000"/>
              </a:lnSpc>
            </a:pPr>
            <a:r>
              <a:rPr lang="en-US" sz="2800" dirty="0"/>
              <a:t>Ability to </a:t>
            </a:r>
            <a:r>
              <a:rPr lang="en-US" sz="2800" i="1" dirty="0"/>
              <a:t>internally manipulate</a:t>
            </a:r>
            <a:r>
              <a:rPr lang="en-US" sz="2800" dirty="0"/>
              <a:t> mental                   representations</a:t>
            </a:r>
          </a:p>
          <a:p>
            <a:pPr lvl="1">
              <a:lnSpc>
                <a:spcPct val="90000"/>
              </a:lnSpc>
            </a:pPr>
            <a:r>
              <a:rPr lang="en-US" sz="2400" dirty="0"/>
              <a:t>E.g., perspective taking</a:t>
            </a:r>
          </a:p>
          <a:p>
            <a:pPr lvl="1">
              <a:lnSpc>
                <a:spcPct val="90000"/>
              </a:lnSpc>
            </a:pPr>
            <a:r>
              <a:rPr lang="en-US" sz="2400" dirty="0"/>
              <a:t>E.g., conservation </a:t>
            </a:r>
          </a:p>
          <a:p>
            <a:pPr>
              <a:lnSpc>
                <a:spcPct val="90000"/>
              </a:lnSpc>
            </a:pPr>
            <a:endParaRPr lang="en-US" sz="2800" dirty="0"/>
          </a:p>
          <a:p>
            <a:pPr>
              <a:lnSpc>
                <a:spcPct val="90000"/>
              </a:lnSpc>
            </a:pPr>
            <a:r>
              <a:rPr lang="en-US" sz="2800" dirty="0"/>
              <a:t>Thinking/reasoning dependent on concrete information</a:t>
            </a:r>
          </a:p>
          <a:p>
            <a:pPr lvl="1">
              <a:lnSpc>
                <a:spcPct val="90000"/>
              </a:lnSpc>
            </a:pPr>
            <a:r>
              <a:rPr lang="en-US" sz="2400" dirty="0"/>
              <a:t>not yet extended to abstract information</a:t>
            </a:r>
          </a:p>
        </p:txBody>
      </p:sp>
    </p:spTree>
    <p:extLst>
      <p:ext uri="{BB962C8B-B14F-4D97-AF65-F5344CB8AC3E}">
        <p14:creationId xmlns:p14="http://schemas.microsoft.com/office/powerpoint/2010/main" val="284792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the weights balance?</a:t>
            </a: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986" b="43384"/>
          <a:stretch/>
        </p:blipFill>
        <p:spPr bwMode="auto">
          <a:xfrm>
            <a:off x="1066800" y="3124199"/>
            <a:ext cx="6934200" cy="1295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87782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the weights balance?</a:t>
            </a: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57943"/>
            <a:ext cx="6934200" cy="4524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8518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noAutofit/>
          </a:bodyPr>
          <a:lstStyle/>
          <a:p>
            <a:pPr algn="ctr"/>
            <a:r>
              <a:rPr lang="en-US" sz="3600" dirty="0"/>
              <a:t>Formal-operational Stage </a:t>
            </a:r>
            <a:br>
              <a:rPr lang="en-US" sz="3600" dirty="0"/>
            </a:br>
            <a:r>
              <a:rPr lang="en-US" sz="3600" dirty="0"/>
              <a:t>(11+  years)</a:t>
            </a:r>
          </a:p>
        </p:txBody>
      </p:sp>
      <p:sp>
        <p:nvSpPr>
          <p:cNvPr id="365571" name="Rectangle 3"/>
          <p:cNvSpPr>
            <a:spLocks noGrp="1" noChangeArrowheads="1"/>
          </p:cNvSpPr>
          <p:nvPr>
            <p:ph type="body" idx="4294967295"/>
          </p:nvPr>
        </p:nvSpPr>
        <p:spPr>
          <a:xfrm>
            <a:off x="457200" y="1646237"/>
            <a:ext cx="8229600" cy="4526280"/>
          </a:xfrm>
          <a:prstGeom prst="rect">
            <a:avLst/>
          </a:prstGeom>
        </p:spPr>
        <p:txBody>
          <a:bodyPr/>
          <a:lstStyle/>
          <a:p>
            <a:pPr>
              <a:lnSpc>
                <a:spcPct val="80000"/>
              </a:lnSpc>
            </a:pPr>
            <a:r>
              <a:rPr lang="en-US" sz="2800" dirty="0"/>
              <a:t>Capacity for abstract, scientific thinking</a:t>
            </a:r>
          </a:p>
          <a:p>
            <a:pPr lvl="1">
              <a:lnSpc>
                <a:spcPct val="80000"/>
              </a:lnSpc>
            </a:pPr>
            <a:r>
              <a:rPr lang="en-US" sz="2400" dirty="0"/>
              <a:t>Ability to operate on operations</a:t>
            </a:r>
          </a:p>
          <a:p>
            <a:pPr>
              <a:lnSpc>
                <a:spcPct val="80000"/>
              </a:lnSpc>
            </a:pPr>
            <a:endParaRPr lang="en-US" sz="2800" dirty="0"/>
          </a:p>
          <a:p>
            <a:pPr>
              <a:lnSpc>
                <a:spcPct val="80000"/>
              </a:lnSpc>
            </a:pPr>
            <a:r>
              <a:rPr lang="en-US" sz="2800" dirty="0"/>
              <a:t>Characterized by</a:t>
            </a:r>
          </a:p>
          <a:p>
            <a:pPr lvl="1">
              <a:lnSpc>
                <a:spcPct val="80000"/>
              </a:lnSpc>
            </a:pPr>
            <a:r>
              <a:rPr lang="en-US" sz="2400" dirty="0" err="1"/>
              <a:t>Hypothetico</a:t>
            </a:r>
            <a:r>
              <a:rPr lang="en-US" sz="2400" dirty="0"/>
              <a:t>-deductive reasoning</a:t>
            </a:r>
          </a:p>
          <a:p>
            <a:pPr lvl="1">
              <a:lnSpc>
                <a:spcPct val="80000"/>
              </a:lnSpc>
            </a:pPr>
            <a:r>
              <a:rPr lang="en-US" sz="2400" dirty="0"/>
              <a:t>Propositional thought</a:t>
            </a:r>
          </a:p>
          <a:p>
            <a:pPr lvl="1">
              <a:lnSpc>
                <a:spcPct val="80000"/>
              </a:lnSpc>
            </a:pPr>
            <a:endParaRPr lang="en-US" sz="2400" dirty="0"/>
          </a:p>
          <a:p>
            <a:pPr>
              <a:lnSpc>
                <a:spcPct val="80000"/>
              </a:lnSpc>
            </a:pPr>
            <a:r>
              <a:rPr lang="en-US" sz="2800" dirty="0"/>
              <a:t>May not be a universal stage like previous stages</a:t>
            </a:r>
          </a:p>
          <a:p>
            <a:pPr lvl="1">
              <a:lnSpc>
                <a:spcPct val="80000"/>
              </a:lnSpc>
            </a:pPr>
            <a:r>
              <a:rPr lang="en-US" sz="2400" dirty="0"/>
              <a:t>Many (well-educated) people do not reach this stage</a:t>
            </a:r>
          </a:p>
          <a:p>
            <a:pPr lvl="1">
              <a:lnSpc>
                <a:spcPct val="80000"/>
              </a:lnSpc>
            </a:pPr>
            <a:r>
              <a:rPr lang="en-US" sz="2400" dirty="0"/>
              <a:t>Domain specificity based on expertise</a:t>
            </a:r>
          </a:p>
          <a:p>
            <a:pPr lvl="1">
              <a:lnSpc>
                <a:spcPct val="80000"/>
              </a:lnSpc>
            </a:pPr>
            <a:r>
              <a:rPr lang="en-US" sz="2400" dirty="0"/>
              <a:t>Map examples? Computation examples? Others?</a:t>
            </a:r>
          </a:p>
        </p:txBody>
      </p:sp>
    </p:spTree>
    <p:extLst>
      <p:ext uri="{BB962C8B-B14F-4D97-AF65-F5344CB8AC3E}">
        <p14:creationId xmlns:p14="http://schemas.microsoft.com/office/powerpoint/2010/main" val="1613823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context</a:t>
            </a:r>
          </a:p>
        </p:txBody>
      </p:sp>
      <p:pic>
        <p:nvPicPr>
          <p:cNvPr id="4" name="Content Placeholder 3"/>
          <p:cNvPicPr>
            <a:picLocks noGrp="1" noChangeAspect="1"/>
          </p:cNvPicPr>
          <p:nvPr>
            <p:ph idx="1"/>
          </p:nvPr>
        </p:nvPicPr>
        <p:blipFill>
          <a:blip r:embed="rId2"/>
          <a:stretch>
            <a:fillRect/>
          </a:stretch>
        </p:blipFill>
        <p:spPr>
          <a:xfrm>
            <a:off x="1695084" y="1774825"/>
            <a:ext cx="5753831" cy="4625975"/>
          </a:xfrm>
          <a:prstGeom prst="rect">
            <a:avLst/>
          </a:prstGeom>
        </p:spPr>
      </p:pic>
    </p:spTree>
    <p:extLst>
      <p:ext uri="{BB962C8B-B14F-4D97-AF65-F5344CB8AC3E}">
        <p14:creationId xmlns:p14="http://schemas.microsoft.com/office/powerpoint/2010/main" val="16971864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analysis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44205"/>
            <a:ext cx="649098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23624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838200" y="228600"/>
            <a:ext cx="7793038" cy="1143000"/>
          </a:xfrm>
        </p:spPr>
        <p:txBody>
          <a:bodyPr>
            <a:normAutofit fontScale="90000"/>
          </a:bodyPr>
          <a:lstStyle/>
          <a:p>
            <a:pPr algn="ctr"/>
            <a:r>
              <a:rPr lang="en-US" dirty="0"/>
              <a:t>The social basis of cognition – </a:t>
            </a:r>
            <a:r>
              <a:rPr lang="en-US" dirty="0" err="1"/>
              <a:t>Vygotsky</a:t>
            </a:r>
            <a:endParaRPr lang="en-US" dirty="0"/>
          </a:p>
        </p:txBody>
      </p:sp>
      <p:sp>
        <p:nvSpPr>
          <p:cNvPr id="366595" name="Rectangle 3"/>
          <p:cNvSpPr>
            <a:spLocks noGrp="1" noChangeArrowheads="1"/>
          </p:cNvSpPr>
          <p:nvPr>
            <p:ph type="body" idx="4294967295"/>
          </p:nvPr>
        </p:nvSpPr>
        <p:spPr>
          <a:xfrm>
            <a:off x="457200" y="1793875"/>
            <a:ext cx="8229600" cy="4530725"/>
          </a:xfrm>
          <a:prstGeom prst="rect">
            <a:avLst/>
          </a:prstGeom>
        </p:spPr>
        <p:txBody>
          <a:bodyPr>
            <a:normAutofit fontScale="92500" lnSpcReduction="20000"/>
          </a:bodyPr>
          <a:lstStyle/>
          <a:p>
            <a:r>
              <a:rPr lang="en-US" sz="2800" dirty="0"/>
              <a:t>Cognition originates in </a:t>
            </a:r>
            <a:r>
              <a:rPr lang="en-US" sz="2800" i="1" dirty="0"/>
              <a:t>social interaction</a:t>
            </a:r>
          </a:p>
          <a:p>
            <a:pPr lvl="1"/>
            <a:r>
              <a:rPr lang="en-US" sz="2400" dirty="0"/>
              <a:t>Development facilitated by social interaction and collaboration</a:t>
            </a:r>
          </a:p>
          <a:p>
            <a:pPr lvl="2"/>
            <a:endParaRPr lang="en-US" sz="2000" dirty="0"/>
          </a:p>
          <a:p>
            <a:pPr lvl="2"/>
            <a:r>
              <a:rPr lang="en-US" sz="2000" dirty="0" err="1"/>
              <a:t>Vygotstky’s</a:t>
            </a:r>
            <a:r>
              <a:rPr lang="en-US" sz="2000" dirty="0"/>
              <a:t> point</a:t>
            </a:r>
          </a:p>
          <a:p>
            <a:pPr lvl="1"/>
            <a:endParaRPr lang="en-US" sz="2400" dirty="0"/>
          </a:p>
          <a:p>
            <a:pPr lvl="1">
              <a:buFontTx/>
              <a:buNone/>
            </a:pPr>
            <a:r>
              <a:rPr lang="en-US" sz="2400" dirty="0"/>
              <a:t>		</a:t>
            </a:r>
            <a:r>
              <a:rPr lang="en-US" sz="2400" dirty="0" err="1"/>
              <a:t>Intersubjectivity</a:t>
            </a:r>
            <a:r>
              <a:rPr lang="en-US" sz="2400" dirty="0"/>
              <a:t> =</a:t>
            </a:r>
          </a:p>
          <a:p>
            <a:pPr lvl="2">
              <a:buFont typeface="Wingdings" pitchFamily="2" charset="2"/>
              <a:buNone/>
            </a:pPr>
            <a:endParaRPr lang="en-US" sz="2000" dirty="0"/>
          </a:p>
          <a:p>
            <a:pPr lvl="1">
              <a:buFontTx/>
              <a:buNone/>
            </a:pPr>
            <a:r>
              <a:rPr lang="en-US" sz="2400" dirty="0"/>
              <a:t>		Zone of proximal development =</a:t>
            </a:r>
          </a:p>
          <a:p>
            <a:pPr lvl="1">
              <a:buFontTx/>
              <a:buNone/>
            </a:pPr>
            <a:endParaRPr lang="en-US" sz="2400" dirty="0"/>
          </a:p>
          <a:p>
            <a:pPr lvl="1">
              <a:buFontTx/>
              <a:buNone/>
            </a:pPr>
            <a:r>
              <a:rPr lang="en-US" sz="2400" dirty="0"/>
              <a:t>		Scaffolding =</a:t>
            </a:r>
          </a:p>
          <a:p>
            <a:pPr lvl="1">
              <a:buFontTx/>
              <a:buNone/>
            </a:pPr>
            <a:endParaRPr lang="en-US" sz="2400" dirty="0"/>
          </a:p>
          <a:p>
            <a:pPr lvl="2"/>
            <a:r>
              <a:rPr lang="en-US" sz="2000" dirty="0"/>
              <a:t>How should nature and degree of guidance </a:t>
            </a:r>
            <a:r>
              <a:rPr lang="en-US" sz="2000" i="1" dirty="0"/>
              <a:t>change </a:t>
            </a:r>
            <a:r>
              <a:rPr lang="en-US" sz="2000" dirty="0"/>
              <a:t>over course of learning task? </a:t>
            </a:r>
            <a:endParaRPr lang="en-US" sz="2000" i="1" dirty="0"/>
          </a:p>
          <a:p>
            <a:pPr lvl="1">
              <a:buFontTx/>
              <a:buNone/>
            </a:pPr>
            <a:endParaRPr lang="en-US" sz="2400" dirty="0"/>
          </a:p>
        </p:txBody>
      </p:sp>
    </p:spTree>
    <p:extLst>
      <p:ext uri="{BB962C8B-B14F-4D97-AF65-F5344CB8AC3E}">
        <p14:creationId xmlns:p14="http://schemas.microsoft.com/office/powerpoint/2010/main" val="28894670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p:txBody>
          <a:bodyPr/>
          <a:lstStyle/>
          <a:p>
            <a:r>
              <a:rPr lang="en-US" altLang="en-US"/>
              <a:t>Natural Pedagogy</a:t>
            </a:r>
            <a:br>
              <a:rPr lang="en-US" altLang="en-US"/>
            </a:br>
            <a:r>
              <a:rPr lang="en-US" altLang="en-US" sz="1600"/>
              <a:t>Gergely Csibra and Gyorgy Gergely</a:t>
            </a:r>
            <a:endParaRPr lang="en-US" altLang="en-US"/>
          </a:p>
        </p:txBody>
      </p:sp>
      <p:sp>
        <p:nvSpPr>
          <p:cNvPr id="5" name="Content Placeholder 4"/>
          <p:cNvSpPr>
            <a:spLocks noGrp="1"/>
          </p:cNvSpPr>
          <p:nvPr>
            <p:ph idx="1"/>
          </p:nvPr>
        </p:nvSpPr>
        <p:spPr/>
        <p:txBody>
          <a:bodyPr>
            <a:normAutofit/>
          </a:bodyPr>
          <a:lstStyle/>
          <a:p>
            <a:pPr>
              <a:defRPr/>
            </a:pPr>
            <a:r>
              <a:rPr lang="en-US" dirty="0"/>
              <a:t>The specific aspects of human communication that allow and facilitate transfer of generic knowledge</a:t>
            </a:r>
          </a:p>
          <a:p>
            <a:pPr lvl="1">
              <a:defRPr/>
            </a:pPr>
            <a:r>
              <a:rPr lang="en-US" dirty="0"/>
              <a:t>We use specific, episodic information to form generalized knowledge</a:t>
            </a:r>
          </a:p>
          <a:p>
            <a:pPr>
              <a:defRPr/>
            </a:pPr>
            <a:r>
              <a:rPr lang="en-US" dirty="0"/>
              <a:t>Human communication is specifically adapted to fulfill the function of transmitting generic knowledge</a:t>
            </a:r>
          </a:p>
          <a:p>
            <a:pPr lvl="1">
              <a:defRPr/>
            </a:pPr>
            <a:endParaRPr lang="en-US" dirty="0"/>
          </a:p>
          <a:p>
            <a:pPr>
              <a:defRPr/>
            </a:pPr>
            <a:endParaRPr lang="en-US" dirty="0"/>
          </a:p>
        </p:txBody>
      </p:sp>
      <p:sp>
        <p:nvSpPr>
          <p:cNvPr id="61444"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r>
              <a:rPr lang="en-US" altLang="en-US" sz="1400"/>
              <a:t>Nayfeld</a:t>
            </a:r>
          </a:p>
        </p:txBody>
      </p:sp>
      <p:sp>
        <p:nvSpPr>
          <p:cNvPr id="6" name="Title 1">
            <a:extLst>
              <a:ext uri="{FF2B5EF4-FFF2-40B4-BE49-F238E27FC236}">
                <a16:creationId xmlns:a16="http://schemas.microsoft.com/office/drawing/2014/main" id="{C0407CFD-CAD0-4333-B486-EA7EE1CC1929}"/>
              </a:ext>
            </a:extLst>
          </p:cNvPr>
          <p:cNvSpPr txBox="1">
            <a:spLocks/>
          </p:cNvSpPr>
          <p:nvPr/>
        </p:nvSpPr>
        <p:spPr>
          <a:xfrm>
            <a:off x="1510035" y="5725040"/>
            <a:ext cx="6109965"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sz="2400" dirty="0"/>
              <a:t>Nativist or constructivist?</a:t>
            </a:r>
          </a:p>
        </p:txBody>
      </p:sp>
    </p:spTree>
    <p:extLst>
      <p:ext uri="{BB962C8B-B14F-4D97-AF65-F5344CB8AC3E}">
        <p14:creationId xmlns:p14="http://schemas.microsoft.com/office/powerpoint/2010/main" val="16542430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a:t>Evidence for natural pedagogy</a:t>
            </a:r>
          </a:p>
        </p:txBody>
      </p:sp>
      <p:sp>
        <p:nvSpPr>
          <p:cNvPr id="3" name="Content Placeholder 2"/>
          <p:cNvSpPr>
            <a:spLocks noGrp="1"/>
          </p:cNvSpPr>
          <p:nvPr>
            <p:ph idx="1"/>
          </p:nvPr>
        </p:nvSpPr>
        <p:spPr/>
        <p:txBody>
          <a:bodyPr>
            <a:normAutofit fontScale="62500" lnSpcReduction="20000"/>
          </a:bodyPr>
          <a:lstStyle/>
          <a:p>
            <a:pPr>
              <a:defRPr/>
            </a:pPr>
            <a:r>
              <a:rPr lang="en-US" dirty="0"/>
              <a:t>Preferential attention for sources of signals</a:t>
            </a:r>
          </a:p>
          <a:p>
            <a:pPr lvl="1">
              <a:defRPr/>
            </a:pPr>
            <a:r>
              <a:rPr lang="en-US" dirty="0"/>
              <a:t>Faces with direct gaze</a:t>
            </a:r>
          </a:p>
          <a:p>
            <a:pPr lvl="1">
              <a:defRPr/>
            </a:pPr>
            <a:r>
              <a:rPr lang="en-US" dirty="0"/>
              <a:t>Preference for “</a:t>
            </a:r>
            <a:r>
              <a:rPr lang="en-US" dirty="0" err="1"/>
              <a:t>motherese</a:t>
            </a:r>
            <a:r>
              <a:rPr lang="en-US" dirty="0"/>
              <a:t>” and “</a:t>
            </a:r>
            <a:r>
              <a:rPr lang="en-US" dirty="0" err="1"/>
              <a:t>motionese</a:t>
            </a:r>
            <a:r>
              <a:rPr lang="en-US" dirty="0"/>
              <a:t>”</a:t>
            </a:r>
          </a:p>
          <a:p>
            <a:pPr>
              <a:defRPr/>
            </a:pPr>
            <a:r>
              <a:rPr lang="en-US" dirty="0"/>
              <a:t>Referential Expectation</a:t>
            </a:r>
          </a:p>
          <a:p>
            <a:pPr lvl="1">
              <a:defRPr/>
            </a:pPr>
            <a:r>
              <a:rPr lang="en-US" dirty="0"/>
              <a:t>Gaze-following as communication</a:t>
            </a:r>
          </a:p>
          <a:p>
            <a:pPr lvl="2">
              <a:defRPr/>
            </a:pPr>
            <a:r>
              <a:rPr lang="en-US" dirty="0"/>
              <a:t>Only follow gaze-shifts when preceded by eye-contact or greeting</a:t>
            </a:r>
          </a:p>
          <a:p>
            <a:pPr lvl="2">
              <a:defRPr/>
            </a:pPr>
            <a:r>
              <a:rPr lang="en-US" dirty="0"/>
              <a:t>Expectation to find referent/object</a:t>
            </a:r>
          </a:p>
          <a:p>
            <a:pPr>
              <a:defRPr/>
            </a:pPr>
            <a:r>
              <a:rPr lang="en-US" dirty="0"/>
              <a:t>Interpretation bias for generalizability</a:t>
            </a:r>
          </a:p>
          <a:p>
            <a:pPr lvl="1">
              <a:defRPr/>
            </a:pPr>
            <a:r>
              <a:rPr lang="en-US" dirty="0"/>
              <a:t>Expectation to learn something generalizable</a:t>
            </a:r>
          </a:p>
          <a:p>
            <a:pPr lvl="2">
              <a:defRPr/>
            </a:pPr>
            <a:r>
              <a:rPr lang="en-US" dirty="0"/>
              <a:t>Emotions towards object as information about the object</a:t>
            </a:r>
          </a:p>
          <a:p>
            <a:pPr lvl="3">
              <a:defRPr/>
            </a:pPr>
            <a:r>
              <a:rPr lang="en-US" dirty="0"/>
              <a:t>When communicated ostensively</a:t>
            </a:r>
          </a:p>
          <a:p>
            <a:pPr lvl="1">
              <a:defRPr/>
            </a:pPr>
            <a:r>
              <a:rPr lang="en-US" dirty="0"/>
              <a:t>Permanent v. transient features</a:t>
            </a:r>
          </a:p>
          <a:p>
            <a:pPr lvl="2">
              <a:defRPr/>
            </a:pPr>
            <a:r>
              <a:rPr lang="en-US" dirty="0"/>
              <a:t>Attend to features that allows identification of other objects of same kind</a:t>
            </a:r>
          </a:p>
          <a:p>
            <a:pPr lvl="2">
              <a:defRPr/>
            </a:pPr>
            <a:r>
              <a:rPr lang="en-US" dirty="0"/>
              <a:t>Neglect information about location (transient)</a:t>
            </a:r>
          </a:p>
          <a:p>
            <a:pPr lvl="3">
              <a:defRPr/>
            </a:pPr>
            <a:r>
              <a:rPr lang="en-US" dirty="0"/>
              <a:t>When communicated ostensively</a:t>
            </a:r>
          </a:p>
          <a:p>
            <a:pPr lvl="1">
              <a:defRPr/>
            </a:pPr>
            <a:r>
              <a:rPr lang="en-US" dirty="0"/>
              <a:t>A-not-B task </a:t>
            </a:r>
          </a:p>
          <a:p>
            <a:pPr lvl="2">
              <a:defRPr/>
            </a:pPr>
            <a:r>
              <a:rPr lang="en-US" dirty="0"/>
              <a:t>Error due to expectation of generalizable information</a:t>
            </a:r>
          </a:p>
        </p:txBody>
      </p:sp>
      <p:pic>
        <p:nvPicPr>
          <p:cNvPr id="624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209800"/>
            <a:ext cx="202565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4648200"/>
            <a:ext cx="2185988"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r>
              <a:rPr lang="en-US" altLang="en-US" sz="1400"/>
              <a:t>Nayfeld</a:t>
            </a:r>
          </a:p>
        </p:txBody>
      </p:sp>
      <p:sp>
        <p:nvSpPr>
          <p:cNvPr id="2" name="Rectangle 1"/>
          <p:cNvSpPr/>
          <p:nvPr/>
        </p:nvSpPr>
        <p:spPr>
          <a:xfrm>
            <a:off x="96838" y="7440910"/>
            <a:ext cx="4572000" cy="923330"/>
          </a:xfrm>
          <a:prstGeom prst="rect">
            <a:avLst/>
          </a:prstGeom>
        </p:spPr>
        <p:txBody>
          <a:bodyPr>
            <a:spAutoFit/>
          </a:bodyPr>
          <a:lstStyle/>
          <a:p>
            <a:pPr>
              <a:defRPr/>
            </a:pPr>
            <a:r>
              <a:rPr lang="en-US" dirty="0"/>
              <a:t>Infants display receptivity to ostensive communication before they show evidence of learning</a:t>
            </a:r>
          </a:p>
        </p:txBody>
      </p:sp>
    </p:spTree>
    <p:extLst>
      <p:ext uri="{BB962C8B-B14F-4D97-AF65-F5344CB8AC3E}">
        <p14:creationId xmlns:p14="http://schemas.microsoft.com/office/powerpoint/2010/main" val="3629316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81000" y="342900"/>
            <a:ext cx="8458200" cy="1104900"/>
          </a:xfrm>
        </p:spPr>
        <p:txBody>
          <a:bodyPr>
            <a:normAutofit fontScale="90000"/>
          </a:bodyPr>
          <a:lstStyle/>
          <a:p>
            <a:r>
              <a:rPr lang="en-US" altLang="en-US"/>
              <a:t>Ostensive signals </a:t>
            </a:r>
            <a:r>
              <a:rPr lang="en-US" altLang="en-US">
                <a:sym typeface="Wingdings" panose="05000000000000000000" pitchFamily="2" charset="2"/>
              </a:rPr>
              <a:t> Gaze following</a:t>
            </a:r>
            <a:endParaRPr lang="en-US" altLang="en-US"/>
          </a:p>
        </p:txBody>
      </p:sp>
      <p:sp>
        <p:nvSpPr>
          <p:cNvPr id="6349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5EA1F5C0-DC3A-418F-894B-8EEDC6EF2130}" type="slidenum">
              <a:rPr lang="en-US" altLang="en-US" sz="1400"/>
              <a:pPr/>
              <a:t>93</a:t>
            </a:fld>
            <a:endParaRPr lang="en-US" altLang="en-US" sz="1400"/>
          </a:p>
        </p:txBody>
      </p:sp>
      <p:pic>
        <p:nvPicPr>
          <p:cNvPr id="6349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8053" y="1651877"/>
            <a:ext cx="8966506" cy="3140075"/>
          </a:xfrm>
          <a:noFill/>
        </p:spPr>
      </p:pic>
      <p:pic>
        <p:nvPicPr>
          <p:cNvPr id="6349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967" y="4953000"/>
            <a:ext cx="885067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385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0" y="232156"/>
            <a:ext cx="4267200" cy="1520443"/>
          </a:xfrm>
          <a:solidFill>
            <a:schemeClr val="tx1"/>
          </a:solidFill>
        </p:spPr>
        <p:txBody>
          <a:bodyPr>
            <a:normAutofit fontScale="90000"/>
          </a:bodyPr>
          <a:lstStyle/>
          <a:p>
            <a:r>
              <a:rPr lang="en-US" altLang="en-US" sz="4000" dirty="0"/>
              <a:t>Ostensive signal </a:t>
            </a:r>
            <a:r>
              <a:rPr lang="en-US" altLang="en-US" sz="4000" dirty="0">
                <a:sym typeface="Wingdings" panose="05000000000000000000" pitchFamily="2" charset="2"/>
              </a:rPr>
              <a:t> Encode object </a:t>
            </a:r>
            <a:r>
              <a:rPr lang="en-US" altLang="en-US" sz="4000" i="1" dirty="0">
                <a:sym typeface="Wingdings" panose="05000000000000000000" pitchFamily="2" charset="2"/>
              </a:rPr>
              <a:t>identity</a:t>
            </a:r>
            <a:endParaRPr lang="en-US" altLang="en-US" sz="4000" i="1" dirty="0"/>
          </a:p>
        </p:txBody>
      </p:sp>
      <p:sp>
        <p:nvSpPr>
          <p:cNvPr id="6451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35BEC079-EE68-4892-B4E3-484BE2B7DBCA}" type="slidenum">
              <a:rPr lang="en-US" altLang="en-US" sz="1400"/>
              <a:pPr/>
              <a:t>94</a:t>
            </a:fld>
            <a:endParaRPr lang="en-US" altLang="en-US" sz="1400"/>
          </a:p>
        </p:txBody>
      </p:sp>
      <p:pic>
        <p:nvPicPr>
          <p:cNvPr id="64517" name="Picture 2"/>
          <p:cNvPicPr>
            <a:picLocks noChangeAspect="1" noChangeArrowheads="1"/>
          </p:cNvPicPr>
          <p:nvPr/>
        </p:nvPicPr>
        <p:blipFill>
          <a:blip r:embed="rId3">
            <a:extLst>
              <a:ext uri="{28A0092B-C50C-407E-A947-70E740481C1C}">
                <a14:useLocalDpi xmlns:a14="http://schemas.microsoft.com/office/drawing/2010/main" val="0"/>
              </a:ext>
            </a:extLst>
          </a:blip>
          <a:srcRect t="78397"/>
          <a:stretch>
            <a:fillRect/>
          </a:stretch>
        </p:blipFill>
        <p:spPr bwMode="auto">
          <a:xfrm rot="18096627">
            <a:off x="-57873" y="2918743"/>
            <a:ext cx="4999872" cy="244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3999" b="21603"/>
          <a:stretch>
            <a:fillRect/>
          </a:stretch>
        </p:blipFill>
        <p:spPr>
          <a:xfrm>
            <a:off x="4267200" y="-74557"/>
            <a:ext cx="5052354" cy="5844468"/>
          </a:xfrm>
          <a:noFill/>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322" t="54088" r="3999" b="21603"/>
          <a:stretch/>
        </p:blipFill>
        <p:spPr>
          <a:xfrm>
            <a:off x="4361334" y="3895946"/>
            <a:ext cx="4958220" cy="2917960"/>
          </a:xfrm>
          <a:prstGeom prst="rect">
            <a:avLst/>
          </a:prstGeom>
          <a:noFill/>
        </p:spPr>
      </p:pic>
    </p:spTree>
    <p:extLst>
      <p:ext uri="{BB962C8B-B14F-4D97-AF65-F5344CB8AC3E}">
        <p14:creationId xmlns:p14="http://schemas.microsoft.com/office/powerpoint/2010/main" val="15896059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a:t>Uniquely human?</a:t>
            </a:r>
          </a:p>
        </p:txBody>
      </p:sp>
      <p:sp>
        <p:nvSpPr>
          <p:cNvPr id="66563" name="Content Placeholder 2"/>
          <p:cNvSpPr>
            <a:spLocks noGrp="1"/>
          </p:cNvSpPr>
          <p:nvPr>
            <p:ph idx="1"/>
          </p:nvPr>
        </p:nvSpPr>
        <p:spPr/>
        <p:txBody>
          <a:bodyPr/>
          <a:lstStyle/>
          <a:p>
            <a:r>
              <a:rPr lang="en-US" altLang="en-US" dirty="0"/>
              <a:t>‘Seven long-tailed macaques cleaning the spaces between their teeth in the same manner as humans. </a:t>
            </a:r>
          </a:p>
          <a:p>
            <a:r>
              <a:rPr lang="en-US" altLang="en-US" dirty="0"/>
              <a:t>They spent double the amount of time flossing when they were being watched by their infants.’ </a:t>
            </a:r>
          </a:p>
          <a:p>
            <a:pPr lvl="3"/>
            <a:r>
              <a:rPr lang="en-US" altLang="en-US" dirty="0">
                <a:hlinkClick r:id="rId3"/>
              </a:rPr>
              <a:t>https://www.ncbi.nlm.nih.gov/pubmed/17253621</a:t>
            </a:r>
            <a:endParaRPr lang="en-US" altLang="en-US" dirty="0"/>
          </a:p>
          <a:p>
            <a:endParaRPr lang="en-US" altLang="en-US" dirty="0"/>
          </a:p>
        </p:txBody>
      </p:sp>
      <p:sp>
        <p:nvSpPr>
          <p:cNvPr id="6656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02FA1912-0FF0-497E-AD4E-B7E28814EA1A}" type="slidenum">
              <a:rPr lang="en-US" altLang="en-US" sz="1400"/>
              <a:pPr/>
              <a:t>95</a:t>
            </a:fld>
            <a:endParaRPr lang="en-US" altLang="en-US" sz="1400"/>
          </a:p>
        </p:txBody>
      </p:sp>
      <p:sp>
        <p:nvSpPr>
          <p:cNvPr id="2" name="Rectangle 1"/>
          <p:cNvSpPr/>
          <p:nvPr/>
        </p:nvSpPr>
        <p:spPr>
          <a:xfrm>
            <a:off x="9156032" y="4876800"/>
            <a:ext cx="4572000" cy="646331"/>
          </a:xfrm>
          <a:prstGeom prst="rect">
            <a:avLst/>
          </a:prstGeom>
        </p:spPr>
        <p:txBody>
          <a:bodyPr>
            <a:spAutoFit/>
          </a:bodyPr>
          <a:lstStyle/>
          <a:p>
            <a:r>
              <a:rPr lang="en-US" altLang="en-US" dirty="0">
                <a:hlinkClick r:id="rId4"/>
              </a:rPr>
              <a:t>http://news.bbc.co.uk/2/hi/asia-pacific/7940052.stm</a:t>
            </a:r>
            <a:endParaRPr lang="en-US" altLang="en-US" dirty="0"/>
          </a:p>
        </p:txBody>
      </p:sp>
    </p:spTree>
    <p:extLst>
      <p:ext uri="{BB962C8B-B14F-4D97-AF65-F5344CB8AC3E}">
        <p14:creationId xmlns:p14="http://schemas.microsoft.com/office/powerpoint/2010/main" val="11921928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normAutofit fontScale="90000"/>
          </a:bodyPr>
          <a:lstStyle/>
          <a:p>
            <a:pPr algn="ctr"/>
            <a:r>
              <a:rPr lang="en-US" sz="4000" dirty="0"/>
              <a:t>The Psychometric Approach to  Defining Intelligence</a:t>
            </a:r>
          </a:p>
        </p:txBody>
      </p:sp>
      <p:sp>
        <p:nvSpPr>
          <p:cNvPr id="394243" name="Rectangle 3"/>
          <p:cNvSpPr>
            <a:spLocks noGrp="1" noChangeArrowheads="1"/>
          </p:cNvSpPr>
          <p:nvPr>
            <p:ph type="body" idx="4294967295"/>
          </p:nvPr>
        </p:nvSpPr>
        <p:spPr>
          <a:xfrm>
            <a:off x="457200" y="1600200"/>
            <a:ext cx="8382000" cy="4525963"/>
          </a:xfrm>
          <a:prstGeom prst="rect">
            <a:avLst/>
          </a:prstGeom>
        </p:spPr>
        <p:txBody>
          <a:bodyPr/>
          <a:lstStyle/>
          <a:p>
            <a:pPr>
              <a:lnSpc>
                <a:spcPct val="90000"/>
              </a:lnSpc>
            </a:pPr>
            <a:r>
              <a:rPr lang="en-US" sz="2400" dirty="0"/>
              <a:t>Intelligence as ability to adapt successfully to one’s          environment</a:t>
            </a:r>
          </a:p>
          <a:p>
            <a:pPr>
              <a:lnSpc>
                <a:spcPct val="90000"/>
              </a:lnSpc>
              <a:buFont typeface="Wingdings" pitchFamily="2" charset="2"/>
              <a:buNone/>
            </a:pPr>
            <a:endParaRPr lang="en-US" sz="2400" dirty="0"/>
          </a:p>
          <a:p>
            <a:pPr>
              <a:lnSpc>
                <a:spcPct val="90000"/>
              </a:lnSpc>
            </a:pPr>
            <a:r>
              <a:rPr lang="en-US" sz="2400" dirty="0"/>
              <a:t>Hierarchical nesting of abilities</a:t>
            </a:r>
          </a:p>
          <a:p>
            <a:pPr lvl="1">
              <a:lnSpc>
                <a:spcPct val="90000"/>
              </a:lnSpc>
            </a:pPr>
            <a:r>
              <a:rPr lang="en-US" sz="2000" dirty="0"/>
              <a:t>General factor “g”</a:t>
            </a:r>
          </a:p>
          <a:p>
            <a:pPr lvl="1">
              <a:lnSpc>
                <a:spcPct val="90000"/>
              </a:lnSpc>
            </a:pPr>
            <a:r>
              <a:rPr lang="en-US" sz="2000" dirty="0"/>
              <a:t>Differentiable but variously related mental abilities (e.g., verbal vs. visual-spatial)</a:t>
            </a:r>
          </a:p>
          <a:p>
            <a:pPr>
              <a:lnSpc>
                <a:spcPct val="90000"/>
              </a:lnSpc>
            </a:pPr>
            <a:endParaRPr lang="en-US" sz="2400" dirty="0"/>
          </a:p>
          <a:p>
            <a:pPr>
              <a:lnSpc>
                <a:spcPct val="90000"/>
              </a:lnSpc>
            </a:pPr>
            <a:r>
              <a:rPr lang="en-US" sz="2400" dirty="0" err="1"/>
              <a:t>Cattell</a:t>
            </a:r>
            <a:r>
              <a:rPr lang="en-US" sz="2400" dirty="0"/>
              <a:t> (1971)</a:t>
            </a:r>
          </a:p>
          <a:p>
            <a:pPr lvl="1">
              <a:lnSpc>
                <a:spcPct val="90000"/>
              </a:lnSpc>
            </a:pPr>
            <a:r>
              <a:rPr lang="en-US" sz="2000" dirty="0"/>
              <a:t>Fluid vs. crystallized intelligence</a:t>
            </a:r>
          </a:p>
          <a:p>
            <a:pPr>
              <a:lnSpc>
                <a:spcPct val="90000"/>
              </a:lnSpc>
              <a:buFont typeface="Wingdings" pitchFamily="2" charset="2"/>
              <a:buNone/>
            </a:pPr>
            <a:endParaRPr lang="en-US" sz="2400" dirty="0"/>
          </a:p>
        </p:txBody>
      </p:sp>
    </p:spTree>
    <p:extLst>
      <p:ext uri="{BB962C8B-B14F-4D97-AF65-F5344CB8AC3E}">
        <p14:creationId xmlns:p14="http://schemas.microsoft.com/office/powerpoint/2010/main" val="14410692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normAutofit fontScale="90000"/>
          </a:bodyPr>
          <a:lstStyle/>
          <a:p>
            <a:pPr algn="ctr"/>
            <a:r>
              <a:rPr lang="en-US" sz="4000" dirty="0"/>
              <a:t>The Psychometric Approach to  Defining Intelligence (cont)</a:t>
            </a:r>
          </a:p>
        </p:txBody>
      </p:sp>
      <p:sp>
        <p:nvSpPr>
          <p:cNvPr id="396291"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Can analytical abilities alone adequately account  for individual differences in multiple real-world environments?</a:t>
            </a:r>
          </a:p>
          <a:p>
            <a:pPr lvl="1"/>
            <a:r>
              <a:rPr lang="en-US" dirty="0"/>
              <a:t>Creative intelligence</a:t>
            </a:r>
          </a:p>
          <a:p>
            <a:pPr lvl="1"/>
            <a:r>
              <a:rPr lang="en-US" dirty="0"/>
              <a:t>Social intelligence</a:t>
            </a:r>
          </a:p>
          <a:p>
            <a:pPr lvl="1"/>
            <a:r>
              <a:rPr lang="en-US" dirty="0"/>
              <a:t>Emotional intelligence</a:t>
            </a:r>
          </a:p>
        </p:txBody>
      </p:sp>
    </p:spTree>
    <p:extLst>
      <p:ext uri="{BB962C8B-B14F-4D97-AF65-F5344CB8AC3E}">
        <p14:creationId xmlns:p14="http://schemas.microsoft.com/office/powerpoint/2010/main" val="25252783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lstStyle/>
          <a:p>
            <a:r>
              <a:rPr lang="en-US" sz="4000"/>
              <a:t>Systems Theories of Intelligence</a:t>
            </a:r>
          </a:p>
        </p:txBody>
      </p:sp>
      <p:sp>
        <p:nvSpPr>
          <p:cNvPr id="398339" name="Rectangle 3"/>
          <p:cNvSpPr>
            <a:spLocks noGrp="1" noChangeArrowheads="1"/>
          </p:cNvSpPr>
          <p:nvPr>
            <p:ph idx="1"/>
          </p:nvPr>
        </p:nvSpPr>
        <p:spPr>
          <a:xfrm>
            <a:off x="457200" y="1775191"/>
            <a:ext cx="4406900" cy="4625609"/>
          </a:xfrm>
          <a:prstGeom prst="rect">
            <a:avLst/>
          </a:prstGeom>
        </p:spPr>
        <p:txBody>
          <a:bodyPr>
            <a:normAutofit fontScale="85000" lnSpcReduction="20000"/>
          </a:bodyPr>
          <a:lstStyle/>
          <a:p>
            <a:r>
              <a:rPr lang="en-US" dirty="0"/>
              <a:t>Sternberg’s developing expertise model</a:t>
            </a:r>
          </a:p>
          <a:p>
            <a:pPr lvl="1"/>
            <a:r>
              <a:rPr lang="en-US" dirty="0" err="1"/>
              <a:t>Triarchic</a:t>
            </a:r>
            <a:r>
              <a:rPr lang="en-US" dirty="0"/>
              <a:t> theory of successful intelligence</a:t>
            </a:r>
          </a:p>
          <a:p>
            <a:pPr lvl="2"/>
            <a:r>
              <a:rPr lang="en-US" dirty="0"/>
              <a:t>Analytical Intelligence</a:t>
            </a:r>
          </a:p>
          <a:p>
            <a:pPr lvl="3"/>
            <a:r>
              <a:rPr lang="en-US" dirty="0"/>
              <a:t>Adapt, shape, select environments to meet goals</a:t>
            </a:r>
          </a:p>
          <a:p>
            <a:pPr lvl="2"/>
            <a:endParaRPr lang="en-US" dirty="0"/>
          </a:p>
          <a:p>
            <a:pPr lvl="2"/>
            <a:r>
              <a:rPr lang="en-US" dirty="0"/>
              <a:t>Practical Intelligence</a:t>
            </a:r>
          </a:p>
          <a:p>
            <a:pPr lvl="3"/>
            <a:r>
              <a:rPr lang="en-US" dirty="0"/>
              <a:t>General skills </a:t>
            </a:r>
            <a:r>
              <a:rPr lang="en-US" dirty="0">
                <a:sym typeface="Wingdings" pitchFamily="2" charset="2"/>
              </a:rPr>
              <a:t> apply strategies, self-regulation</a:t>
            </a:r>
          </a:p>
          <a:p>
            <a:pPr marL="515239" lvl="3" indent="0">
              <a:buNone/>
            </a:pPr>
            <a:endParaRPr lang="en-US" dirty="0"/>
          </a:p>
          <a:p>
            <a:pPr lvl="2"/>
            <a:r>
              <a:rPr lang="en-US" dirty="0"/>
              <a:t>Creative Intelligence</a:t>
            </a:r>
          </a:p>
          <a:p>
            <a:pPr lvl="3"/>
            <a:r>
              <a:rPr lang="en-US" dirty="0"/>
              <a:t>Approach to dealing with novel problems</a:t>
            </a: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4100" y="1741227"/>
            <a:ext cx="4279900"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94751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sz="4000"/>
              <a:t>Systems Theories of Intelligence</a:t>
            </a:r>
          </a:p>
        </p:txBody>
      </p:sp>
      <p:sp>
        <p:nvSpPr>
          <p:cNvPr id="404483" name="Rectangle 3"/>
          <p:cNvSpPr>
            <a:spLocks noGrp="1" noChangeArrowheads="1"/>
          </p:cNvSpPr>
          <p:nvPr>
            <p:ph type="body" idx="4294967295"/>
          </p:nvPr>
        </p:nvSpPr>
        <p:spPr>
          <a:xfrm>
            <a:off x="304800" y="1600200"/>
            <a:ext cx="8229600" cy="4530725"/>
          </a:xfrm>
          <a:prstGeom prst="rect">
            <a:avLst/>
          </a:prstGeom>
        </p:spPr>
        <p:txBody>
          <a:bodyPr/>
          <a:lstStyle/>
          <a:p>
            <a:r>
              <a:rPr lang="en-US" dirty="0"/>
              <a:t>Gardner’s theory of multiple intelligences </a:t>
            </a:r>
          </a:p>
        </p:txBody>
      </p:sp>
      <p:pic>
        <p:nvPicPr>
          <p:cNvPr id="1026" name="Picture 2" descr="http://silverspiral.org/images/stories/multipleintelligenc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200275"/>
            <a:ext cx="4229100" cy="421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1349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Beginning of the Year Procedures SB - v5" id="{BBA9F524-CEEF-4AF7-823C-DBB4776159E8}" vid="{9EF92A8C-FDB2-41FE-AADD-EBCA8037BC6F}"/>
    </a:ext>
  </a:extLst>
</a:theme>
</file>

<file path=ppt/theme/theme3.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6.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7.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8.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9.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0.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5818</TotalTime>
  <Words>7053</Words>
  <Application>Microsoft Office PowerPoint</Application>
  <PresentationFormat>On-screen Show (4:3)</PresentationFormat>
  <Paragraphs>914</Paragraphs>
  <Slides>99</Slides>
  <Notes>82</Notes>
  <HiddenSlides>32</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99</vt:i4>
      </vt:variant>
    </vt:vector>
  </HeadingPairs>
  <TitlesOfParts>
    <vt:vector size="116" baseType="lpstr">
      <vt:lpstr>Arial</vt:lpstr>
      <vt:lpstr>Calibri</vt:lpstr>
      <vt:lpstr>Century Gothic</vt:lpstr>
      <vt:lpstr>Corbel</vt:lpstr>
      <vt:lpstr>ElsevierGulliver</vt:lpstr>
      <vt:lpstr>Inter</vt:lpstr>
      <vt:lpstr>LucidaGrande</vt:lpstr>
      <vt:lpstr>Monotype Sorts</vt:lpstr>
      <vt:lpstr>Times New Roman</vt:lpstr>
      <vt:lpstr>Tisa Offc Serif Pro</vt:lpstr>
      <vt:lpstr>Univers Light</vt:lpstr>
      <vt:lpstr>Wingdings</vt:lpstr>
      <vt:lpstr>Wingdings 2</vt:lpstr>
      <vt:lpstr>Wingdings 3</vt:lpstr>
      <vt:lpstr>Module</vt:lpstr>
      <vt:lpstr>Ion Boardroom</vt:lpstr>
      <vt:lpstr>Custom</vt:lpstr>
      <vt:lpstr>Advanced Developmental Psychology</vt:lpstr>
      <vt:lpstr>Domains of Development</vt:lpstr>
      <vt:lpstr>Cognition</vt:lpstr>
      <vt:lpstr>Fundamental question: How do children know?</vt:lpstr>
      <vt:lpstr>PowerPoint Presentation</vt:lpstr>
      <vt:lpstr>Background</vt:lpstr>
      <vt:lpstr>Macaque Example</vt:lpstr>
      <vt:lpstr>Human Example</vt:lpstr>
      <vt:lpstr>Bigger samples, stronger evidence?</vt:lpstr>
      <vt:lpstr>PowerPoint Presentation</vt:lpstr>
      <vt:lpstr>Misunderstandings about neonatal imitation (NI)</vt:lpstr>
      <vt:lpstr>Standardizing methodology</vt:lpstr>
      <vt:lpstr>Imitation Predicts: </vt:lpstr>
      <vt:lpstr>Discussion questions</vt:lpstr>
      <vt:lpstr>PowerPoint Presentation</vt:lpstr>
      <vt:lpstr>Functional significance of later imitation?</vt:lpstr>
      <vt:lpstr>Promiscuous normativity</vt:lpstr>
      <vt:lpstr>Cognitive Development</vt:lpstr>
      <vt:lpstr>Basic learning mechanisms</vt:lpstr>
      <vt:lpstr>Classical Conditioning</vt:lpstr>
      <vt:lpstr>Classical conditioning curve for sleeping one-month-old infants</vt:lpstr>
      <vt:lpstr>Stimulus generality &amp; specificity</vt:lpstr>
      <vt:lpstr>Operant conditioning  </vt:lpstr>
      <vt:lpstr>Kicking</vt:lpstr>
      <vt:lpstr>Complex reinforcement: Designing rewards for young robots</vt:lpstr>
      <vt:lpstr>Operant conditioning in robotics?</vt:lpstr>
      <vt:lpstr>Habituation</vt:lpstr>
      <vt:lpstr>Stimulus</vt:lpstr>
      <vt:lpstr>Infant habituation child intelligence</vt:lpstr>
      <vt:lpstr>Habituation as a measure of cognitive function? </vt:lpstr>
      <vt:lpstr>Why does Infant Attention Predict Intelligence?</vt:lpstr>
      <vt:lpstr>Bored faster  Brighter??</vt:lpstr>
      <vt:lpstr>Using habituation: Can infants count?</vt:lpstr>
      <vt:lpstr>The Task</vt:lpstr>
      <vt:lpstr>More looking to impossible results</vt:lpstr>
      <vt:lpstr>Habituation suggests some knowledge of invisible objects</vt:lpstr>
      <vt:lpstr>Does baby know where object is?</vt:lpstr>
      <vt:lpstr>Task analysis</vt:lpstr>
      <vt:lpstr>Experimental resolution</vt:lpstr>
      <vt:lpstr>Put yourself in infant’s place</vt:lpstr>
      <vt:lpstr>PowerPoint Presentation</vt:lpstr>
      <vt:lpstr>Cognition; Kelsey Macdonald</vt:lpstr>
      <vt:lpstr>Background</vt:lpstr>
      <vt:lpstr>Convolutional Neural Network</vt:lpstr>
      <vt:lpstr>Overall Goals</vt:lpstr>
      <vt:lpstr>General Methods</vt:lpstr>
      <vt:lpstr>Comparison to other infant research</vt:lpstr>
      <vt:lpstr>Vector Embeddings</vt:lpstr>
      <vt:lpstr>Example stimuli for Experiment</vt:lpstr>
      <vt:lpstr>Experiment 1</vt:lpstr>
      <vt:lpstr>PowerPoint Presentation</vt:lpstr>
      <vt:lpstr>DINO trained datasets</vt:lpstr>
      <vt:lpstr>Experiment 2</vt:lpstr>
      <vt:lpstr>Experiment 2 Stimuli</vt:lpstr>
      <vt:lpstr>PowerPoint Presentation</vt:lpstr>
      <vt:lpstr>Experiment 3</vt:lpstr>
      <vt:lpstr>PowerPoint Presentation</vt:lpstr>
      <vt:lpstr>PowerPoint Presentation</vt:lpstr>
      <vt:lpstr>Experiment 4</vt:lpstr>
      <vt:lpstr>PowerPoint Presentation</vt:lpstr>
      <vt:lpstr>PowerPoint Presentation</vt:lpstr>
      <vt:lpstr>Discussion</vt:lpstr>
      <vt:lpstr>PowerPoint Presentation</vt:lpstr>
      <vt:lpstr>Brain-Body-Behavior Networks</vt:lpstr>
      <vt:lpstr>Structural and Functional Links</vt:lpstr>
      <vt:lpstr>BrainBehavior</vt:lpstr>
      <vt:lpstr>(BrainBehavior)(BrainBehavior)</vt:lpstr>
      <vt:lpstr>All aspects of the circular process change with time</vt:lpstr>
      <vt:lpstr>Experimental example</vt:lpstr>
      <vt:lpstr>Experimental example</vt:lpstr>
      <vt:lpstr>Definitions</vt:lpstr>
      <vt:lpstr>Dynamic Reconfiguration of Structural and Functional Connectivity Across Core Neurocognitive Brain Networks with Development. Uddin, et al., 2011</vt:lpstr>
      <vt:lpstr>Piaget’s Cognitive-Developmental Theory</vt:lpstr>
      <vt:lpstr>Piaget’s insights</vt:lpstr>
      <vt:lpstr>Piaget Overview</vt:lpstr>
      <vt:lpstr>Adaptation</vt:lpstr>
      <vt:lpstr>The origins of intelligence in children</vt:lpstr>
      <vt:lpstr>The origins of intelligence in children</vt:lpstr>
      <vt:lpstr>Sensorimotor Substages</vt:lpstr>
      <vt:lpstr>Piaget’s Theory of Cognitive      Development (cont)</vt:lpstr>
      <vt:lpstr>Sensorimotor Stage (birth – 2 years)</vt:lpstr>
      <vt:lpstr>Preoperational Stage  (2 – 7 years)</vt:lpstr>
      <vt:lpstr>Conservation  </vt:lpstr>
      <vt:lpstr>Concrete-Operational Stage  (7 - 11 years)</vt:lpstr>
      <vt:lpstr>Do the weights balance?</vt:lpstr>
      <vt:lpstr>Do the weights balance?</vt:lpstr>
      <vt:lpstr>Formal-operational Stage  (11+  years)</vt:lpstr>
      <vt:lpstr>Role of context</vt:lpstr>
      <vt:lpstr>Task analysis</vt:lpstr>
      <vt:lpstr>The social basis of cognition – Vygotsky</vt:lpstr>
      <vt:lpstr>Natural Pedagogy Gergely Csibra and Gyorgy Gergely</vt:lpstr>
      <vt:lpstr>Evidence for natural pedagogy</vt:lpstr>
      <vt:lpstr>Ostensive signals  Gaze following</vt:lpstr>
      <vt:lpstr>Ostensive signal  Encode object identity</vt:lpstr>
      <vt:lpstr>Uniquely human?</vt:lpstr>
      <vt:lpstr>The Psychometric Approach to  Defining Intelligence</vt:lpstr>
      <vt:lpstr>The Psychometric Approach to  Defining Intelligence (cont)</vt:lpstr>
      <vt:lpstr>Systems Theories of Intelligence</vt:lpstr>
      <vt:lpstr>Systems Theories of Intelligence</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hhenderson</dc:creator>
  <cp:lastModifiedBy>Messinger, Daniel S., Ph.D.</cp:lastModifiedBy>
  <cp:revision>297</cp:revision>
  <cp:lastPrinted>2013-02-19T15:42:17Z</cp:lastPrinted>
  <dcterms:created xsi:type="dcterms:W3CDTF">2007-01-11T16:44:21Z</dcterms:created>
  <dcterms:modified xsi:type="dcterms:W3CDTF">2025-02-13T22:40:44Z</dcterms:modified>
</cp:coreProperties>
</file>