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theme/themeOverride1.xml" ContentType="application/vnd.openxmlformats-officedocument.themeOverr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02" r:id="rId1"/>
    <p:sldMasterId id="2147484014" r:id="rId2"/>
    <p:sldMasterId id="2147484026" r:id="rId3"/>
  </p:sldMasterIdLst>
  <p:notesMasterIdLst>
    <p:notesMasterId r:id="rId123"/>
  </p:notesMasterIdLst>
  <p:handoutMasterIdLst>
    <p:handoutMasterId r:id="rId124"/>
  </p:handoutMasterIdLst>
  <p:sldIdLst>
    <p:sldId id="256" r:id="rId4"/>
    <p:sldId id="401" r:id="rId5"/>
    <p:sldId id="432" r:id="rId6"/>
    <p:sldId id="476" r:id="rId7"/>
    <p:sldId id="322" r:id="rId8"/>
    <p:sldId id="434" r:id="rId9"/>
    <p:sldId id="435" r:id="rId10"/>
    <p:sldId id="436" r:id="rId11"/>
    <p:sldId id="437" r:id="rId12"/>
    <p:sldId id="440" r:id="rId13"/>
    <p:sldId id="441" r:id="rId14"/>
    <p:sldId id="442" r:id="rId15"/>
    <p:sldId id="444" r:id="rId16"/>
    <p:sldId id="325" r:id="rId17"/>
    <p:sldId id="445" r:id="rId18"/>
    <p:sldId id="352" r:id="rId19"/>
    <p:sldId id="433" r:id="rId20"/>
    <p:sldId id="426" r:id="rId21"/>
    <p:sldId id="427" r:id="rId22"/>
    <p:sldId id="430" r:id="rId23"/>
    <p:sldId id="428" r:id="rId24"/>
    <p:sldId id="326" r:id="rId25"/>
    <p:sldId id="353" r:id="rId26"/>
    <p:sldId id="393" r:id="rId27"/>
    <p:sldId id="394" r:id="rId28"/>
    <p:sldId id="395" r:id="rId29"/>
    <p:sldId id="397" r:id="rId30"/>
    <p:sldId id="400" r:id="rId31"/>
    <p:sldId id="396" r:id="rId32"/>
    <p:sldId id="398" r:id="rId33"/>
    <p:sldId id="399" r:id="rId34"/>
    <p:sldId id="402" r:id="rId35"/>
    <p:sldId id="403" r:id="rId36"/>
    <p:sldId id="404" r:id="rId37"/>
    <p:sldId id="405" r:id="rId38"/>
    <p:sldId id="406" r:id="rId39"/>
    <p:sldId id="407" r:id="rId40"/>
    <p:sldId id="485" r:id="rId41"/>
    <p:sldId id="409" r:id="rId42"/>
    <p:sldId id="410" r:id="rId43"/>
    <p:sldId id="472" r:id="rId44"/>
    <p:sldId id="412" r:id="rId45"/>
    <p:sldId id="413" r:id="rId46"/>
    <p:sldId id="414" r:id="rId47"/>
    <p:sldId id="415" r:id="rId48"/>
    <p:sldId id="457" r:id="rId49"/>
    <p:sldId id="458" r:id="rId50"/>
    <p:sldId id="459" r:id="rId51"/>
    <p:sldId id="460" r:id="rId52"/>
    <p:sldId id="461" r:id="rId53"/>
    <p:sldId id="462" r:id="rId54"/>
    <p:sldId id="463" r:id="rId55"/>
    <p:sldId id="464" r:id="rId56"/>
    <p:sldId id="465" r:id="rId57"/>
    <p:sldId id="466" r:id="rId58"/>
    <p:sldId id="467" r:id="rId59"/>
    <p:sldId id="468" r:id="rId60"/>
    <p:sldId id="469" r:id="rId61"/>
    <p:sldId id="470" r:id="rId62"/>
    <p:sldId id="471" r:id="rId63"/>
    <p:sldId id="480" r:id="rId64"/>
    <p:sldId id="481" r:id="rId65"/>
    <p:sldId id="592" r:id="rId66"/>
    <p:sldId id="259" r:id="rId67"/>
    <p:sldId id="261" r:id="rId68"/>
    <p:sldId id="262" r:id="rId69"/>
    <p:sldId id="268" r:id="rId70"/>
    <p:sldId id="258" r:id="rId71"/>
    <p:sldId id="264" r:id="rId72"/>
    <p:sldId id="272" r:id="rId73"/>
    <p:sldId id="263" r:id="rId74"/>
    <p:sldId id="575" r:id="rId75"/>
    <p:sldId id="583" r:id="rId76"/>
    <p:sldId id="584" r:id="rId77"/>
    <p:sldId id="580" r:id="rId78"/>
    <p:sldId id="585" r:id="rId79"/>
    <p:sldId id="587" r:id="rId80"/>
    <p:sldId id="589" r:id="rId81"/>
    <p:sldId id="588" r:id="rId82"/>
    <p:sldId id="591" r:id="rId83"/>
    <p:sldId id="418" r:id="rId84"/>
    <p:sldId id="419" r:id="rId85"/>
    <p:sldId id="420" r:id="rId86"/>
    <p:sldId id="421" r:id="rId87"/>
    <p:sldId id="422" r:id="rId88"/>
    <p:sldId id="423" r:id="rId89"/>
    <p:sldId id="424" r:id="rId90"/>
    <p:sldId id="479" r:id="rId91"/>
    <p:sldId id="483" r:id="rId92"/>
    <p:sldId id="370" r:id="rId93"/>
    <p:sldId id="377" r:id="rId94"/>
    <p:sldId id="378" r:id="rId95"/>
    <p:sldId id="379" r:id="rId96"/>
    <p:sldId id="380" r:id="rId97"/>
    <p:sldId id="477" r:id="rId98"/>
    <p:sldId id="478" r:id="rId99"/>
    <p:sldId id="453" r:id="rId100"/>
    <p:sldId id="454" r:id="rId101"/>
    <p:sldId id="455" r:id="rId102"/>
    <p:sldId id="317" r:id="rId103"/>
    <p:sldId id="315" r:id="rId104"/>
    <p:sldId id="329" r:id="rId105"/>
    <p:sldId id="331" r:id="rId106"/>
    <p:sldId id="332" r:id="rId107"/>
    <p:sldId id="484" r:id="rId108"/>
    <p:sldId id="473" r:id="rId109"/>
    <p:sldId id="474" r:id="rId110"/>
    <p:sldId id="574" r:id="rId111"/>
    <p:sldId id="307" r:id="rId112"/>
    <p:sldId id="565" r:id="rId113"/>
    <p:sldId id="556" r:id="rId114"/>
    <p:sldId id="566" r:id="rId115"/>
    <p:sldId id="567" r:id="rId116"/>
    <p:sldId id="568" r:id="rId117"/>
    <p:sldId id="570" r:id="rId118"/>
    <p:sldId id="571" r:id="rId119"/>
    <p:sldId id="572" r:id="rId120"/>
    <p:sldId id="569" r:id="rId121"/>
    <p:sldId id="573" r:id="rId122"/>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591" autoAdjust="0"/>
    <p:restoredTop sz="77948" autoAdjust="0"/>
  </p:normalViewPr>
  <p:slideViewPr>
    <p:cSldViewPr>
      <p:cViewPr varScale="1">
        <p:scale>
          <a:sx n="63" d="100"/>
          <a:sy n="63" d="100"/>
        </p:scale>
        <p:origin x="1779" y="55"/>
      </p:cViewPr>
      <p:guideLst>
        <p:guide orient="horz" pos="2160"/>
        <p:guide pos="2880"/>
      </p:guideLst>
    </p:cSldViewPr>
  </p:slideViewPr>
  <p:notesTextViewPr>
    <p:cViewPr>
      <p:scale>
        <a:sx n="3" d="2"/>
        <a:sy n="3" d="2"/>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12" Type="http://schemas.openxmlformats.org/officeDocument/2006/relationships/slide" Target="slides/slide109.xml"/><Relationship Id="rId16" Type="http://schemas.openxmlformats.org/officeDocument/2006/relationships/slide" Target="slides/slide13.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notesMaster" Target="notesMasters/notesMaster1.xml"/><Relationship Id="rId128" Type="http://schemas.openxmlformats.org/officeDocument/2006/relationships/tableStyles" Target="tableStyles.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113" Type="http://schemas.openxmlformats.org/officeDocument/2006/relationships/slide" Target="slides/slide110.xml"/><Relationship Id="rId118" Type="http://schemas.openxmlformats.org/officeDocument/2006/relationships/slide" Target="slides/slide115.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08" Type="http://schemas.openxmlformats.org/officeDocument/2006/relationships/slide" Target="slides/slide105.xml"/><Relationship Id="rId124" Type="http://schemas.openxmlformats.org/officeDocument/2006/relationships/handoutMaster" Target="handoutMasters/handoutMaster1.xml"/><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 Type="http://schemas.openxmlformats.org/officeDocument/2006/relationships/slideMaster" Target="slideMasters/slideMaster1.xml"/><Relationship Id="rId6" Type="http://schemas.openxmlformats.org/officeDocument/2006/relationships/slide" Target="slides/slide3.xml"/><Relationship Id="rId23" Type="http://schemas.openxmlformats.org/officeDocument/2006/relationships/slide" Target="slides/slide20.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slide" Target="slides/slide111.xml"/><Relationship Id="rId119" Type="http://schemas.openxmlformats.org/officeDocument/2006/relationships/slide" Target="slides/slide116.xml"/><Relationship Id="rId44" Type="http://schemas.openxmlformats.org/officeDocument/2006/relationships/slide" Target="slides/slide41.xml"/><Relationship Id="rId60" Type="http://schemas.openxmlformats.org/officeDocument/2006/relationships/slide" Target="slides/slide57.xml"/><Relationship Id="rId65" Type="http://schemas.openxmlformats.org/officeDocument/2006/relationships/slide" Target="slides/slide62.xml"/><Relationship Id="rId81" Type="http://schemas.openxmlformats.org/officeDocument/2006/relationships/slide" Target="slides/slide78.xml"/><Relationship Id="rId86" Type="http://schemas.openxmlformats.org/officeDocument/2006/relationships/slide" Target="slides/slide83.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slide" Target="slides/slide117.xml"/><Relationship Id="rId125" Type="http://schemas.openxmlformats.org/officeDocument/2006/relationships/presProps" Target="presProps.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26" Type="http://schemas.openxmlformats.org/officeDocument/2006/relationships/viewProps" Target="viewProp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slide" Target="slides/slide118.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openxmlformats.org/officeDocument/2006/relationships/slide" Target="slides/slide113.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slide" Target="slides/slide108.xml"/><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106" Type="http://schemas.openxmlformats.org/officeDocument/2006/relationships/slide" Target="slides/slide103.xml"/><Relationship Id="rId127" Type="http://schemas.openxmlformats.org/officeDocument/2006/relationships/theme" Target="theme/theme1.xml"/><Relationship Id="rId10" Type="http://schemas.openxmlformats.org/officeDocument/2006/relationships/slide" Target="slides/slide7.xml"/><Relationship Id="rId31" Type="http://schemas.openxmlformats.org/officeDocument/2006/relationships/slide" Target="slides/slide28.xml"/><Relationship Id="rId52" Type="http://schemas.openxmlformats.org/officeDocument/2006/relationships/slide" Target="slides/slide49.xml"/><Relationship Id="rId73" Type="http://schemas.openxmlformats.org/officeDocument/2006/relationships/slide" Target="slides/slide70.xml"/><Relationship Id="rId78" Type="http://schemas.openxmlformats.org/officeDocument/2006/relationships/slide" Target="slides/slide75.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4" Type="http://schemas.openxmlformats.org/officeDocument/2006/relationships/slide" Target="slides/slide1.xml"/><Relationship Id="rId9"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6018" name="Rectangle 2"/>
          <p:cNvSpPr>
            <a:spLocks noGrp="1" noChangeArrowheads="1"/>
          </p:cNvSpPr>
          <p:nvPr>
            <p:ph type="hdr" sz="quarter"/>
          </p:nvPr>
        </p:nvSpPr>
        <p:spPr bwMode="auto">
          <a:xfrm>
            <a:off x="0" y="1"/>
            <a:ext cx="3037627" cy="464980"/>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lvl1pPr defTabSz="925513" eaLnBrk="1" hangingPunct="1">
              <a:defRPr sz="1200"/>
            </a:lvl1pPr>
          </a:lstStyle>
          <a:p>
            <a:endParaRPr lang="en-US"/>
          </a:p>
        </p:txBody>
      </p:sp>
      <p:sp>
        <p:nvSpPr>
          <p:cNvPr id="86019" name="Rectangle 3"/>
          <p:cNvSpPr>
            <a:spLocks noGrp="1" noChangeArrowheads="1"/>
          </p:cNvSpPr>
          <p:nvPr>
            <p:ph type="dt" sz="quarter" idx="1"/>
          </p:nvPr>
        </p:nvSpPr>
        <p:spPr bwMode="auto">
          <a:xfrm>
            <a:off x="3971173" y="1"/>
            <a:ext cx="3037627" cy="464980"/>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lvl1pPr algn="r" defTabSz="925513" eaLnBrk="1" hangingPunct="1">
              <a:defRPr sz="1200"/>
            </a:lvl1pPr>
          </a:lstStyle>
          <a:p>
            <a:endParaRPr lang="en-US"/>
          </a:p>
        </p:txBody>
      </p:sp>
      <p:sp>
        <p:nvSpPr>
          <p:cNvPr id="86020" name="Rectangle 4"/>
          <p:cNvSpPr>
            <a:spLocks noGrp="1" noChangeArrowheads="1"/>
          </p:cNvSpPr>
          <p:nvPr>
            <p:ph type="ftr" sz="quarter" idx="2"/>
          </p:nvPr>
        </p:nvSpPr>
        <p:spPr bwMode="auto">
          <a:xfrm>
            <a:off x="0" y="8829823"/>
            <a:ext cx="3037627" cy="464980"/>
          </a:xfrm>
          <a:prstGeom prst="rect">
            <a:avLst/>
          </a:prstGeom>
          <a:noFill/>
          <a:ln w="9525">
            <a:noFill/>
            <a:miter lim="800000"/>
            <a:headEnd/>
            <a:tailEnd/>
          </a:ln>
          <a:effectLst/>
        </p:spPr>
        <p:txBody>
          <a:bodyPr vert="horz" wrap="square" lIns="92492" tIns="46246" rIns="92492" bIns="46246" numCol="1" anchor="b" anchorCtr="0" compatLnSpc="1">
            <a:prstTxWarp prst="textNoShape">
              <a:avLst/>
            </a:prstTxWarp>
          </a:bodyPr>
          <a:lstStyle>
            <a:lvl1pPr defTabSz="925513" eaLnBrk="1" hangingPunct="1">
              <a:defRPr sz="1200"/>
            </a:lvl1pPr>
          </a:lstStyle>
          <a:p>
            <a:endParaRPr lang="en-US"/>
          </a:p>
        </p:txBody>
      </p:sp>
      <p:sp>
        <p:nvSpPr>
          <p:cNvPr id="86021" name="Rectangle 5"/>
          <p:cNvSpPr>
            <a:spLocks noGrp="1" noChangeArrowheads="1"/>
          </p:cNvSpPr>
          <p:nvPr>
            <p:ph type="sldNum" sz="quarter" idx="3"/>
          </p:nvPr>
        </p:nvSpPr>
        <p:spPr bwMode="auto">
          <a:xfrm>
            <a:off x="3971173" y="8829823"/>
            <a:ext cx="3037627" cy="464980"/>
          </a:xfrm>
          <a:prstGeom prst="rect">
            <a:avLst/>
          </a:prstGeom>
          <a:noFill/>
          <a:ln w="9525">
            <a:noFill/>
            <a:miter lim="800000"/>
            <a:headEnd/>
            <a:tailEnd/>
          </a:ln>
          <a:effectLst/>
        </p:spPr>
        <p:txBody>
          <a:bodyPr vert="horz" wrap="square" lIns="92492" tIns="46246" rIns="92492" bIns="46246" numCol="1" anchor="b" anchorCtr="0" compatLnSpc="1">
            <a:prstTxWarp prst="textNoShape">
              <a:avLst/>
            </a:prstTxWarp>
          </a:bodyPr>
          <a:lstStyle>
            <a:lvl1pPr algn="r" defTabSz="925513" eaLnBrk="1" hangingPunct="1">
              <a:defRPr sz="1200"/>
            </a:lvl1pPr>
          </a:lstStyle>
          <a:p>
            <a:fld id="{1E050C36-5ED4-4259-8601-C3EB4AF6E5CC}" type="slidenum">
              <a:rPr lang="en-US"/>
              <a:pPr/>
              <a:t>‹#›</a:t>
            </a:fld>
            <a:endParaRPr lang="en-US"/>
          </a:p>
        </p:txBody>
      </p:sp>
    </p:spTree>
    <p:extLst>
      <p:ext uri="{BB962C8B-B14F-4D97-AF65-F5344CB8AC3E}">
        <p14:creationId xmlns:p14="http://schemas.microsoft.com/office/powerpoint/2010/main" val="40932493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42" name="Rectangle 2"/>
          <p:cNvSpPr>
            <a:spLocks noGrp="1" noChangeArrowheads="1"/>
          </p:cNvSpPr>
          <p:nvPr>
            <p:ph type="hdr" sz="quarter"/>
          </p:nvPr>
        </p:nvSpPr>
        <p:spPr bwMode="auto">
          <a:xfrm>
            <a:off x="0" y="1"/>
            <a:ext cx="3037627" cy="464980"/>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lvl1pPr defTabSz="925513" eaLnBrk="1" hangingPunct="1">
              <a:defRPr sz="1200"/>
            </a:lvl1pPr>
          </a:lstStyle>
          <a:p>
            <a:endParaRPr lang="en-US"/>
          </a:p>
        </p:txBody>
      </p:sp>
      <p:sp>
        <p:nvSpPr>
          <p:cNvPr id="61443" name="Rectangle 3"/>
          <p:cNvSpPr>
            <a:spLocks noGrp="1" noChangeArrowheads="1"/>
          </p:cNvSpPr>
          <p:nvPr>
            <p:ph type="dt" idx="1"/>
          </p:nvPr>
        </p:nvSpPr>
        <p:spPr bwMode="auto">
          <a:xfrm>
            <a:off x="3971173" y="1"/>
            <a:ext cx="3037627" cy="464980"/>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lvl1pPr algn="r" defTabSz="925513" eaLnBrk="1" hangingPunct="1">
              <a:defRPr sz="1200"/>
            </a:lvl1pPr>
          </a:lstStyle>
          <a:p>
            <a:endParaRPr lang="en-US"/>
          </a:p>
        </p:txBody>
      </p:sp>
      <p:sp>
        <p:nvSpPr>
          <p:cNvPr id="61444"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p:spPr>
      </p:sp>
      <p:sp>
        <p:nvSpPr>
          <p:cNvPr id="61445" name="Rectangle 5"/>
          <p:cNvSpPr>
            <a:spLocks noGrp="1" noChangeArrowheads="1"/>
          </p:cNvSpPr>
          <p:nvPr>
            <p:ph type="body" sz="quarter" idx="3"/>
          </p:nvPr>
        </p:nvSpPr>
        <p:spPr bwMode="auto">
          <a:xfrm>
            <a:off x="701362" y="4416510"/>
            <a:ext cx="5607679" cy="4183220"/>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1446" name="Rectangle 6"/>
          <p:cNvSpPr>
            <a:spLocks noGrp="1" noChangeArrowheads="1"/>
          </p:cNvSpPr>
          <p:nvPr>
            <p:ph type="ftr" sz="quarter" idx="4"/>
          </p:nvPr>
        </p:nvSpPr>
        <p:spPr bwMode="auto">
          <a:xfrm>
            <a:off x="0" y="8829823"/>
            <a:ext cx="3037627" cy="464980"/>
          </a:xfrm>
          <a:prstGeom prst="rect">
            <a:avLst/>
          </a:prstGeom>
          <a:noFill/>
          <a:ln w="9525">
            <a:noFill/>
            <a:miter lim="800000"/>
            <a:headEnd/>
            <a:tailEnd/>
          </a:ln>
          <a:effectLst/>
        </p:spPr>
        <p:txBody>
          <a:bodyPr vert="horz" wrap="square" lIns="92492" tIns="46246" rIns="92492" bIns="46246" numCol="1" anchor="b" anchorCtr="0" compatLnSpc="1">
            <a:prstTxWarp prst="textNoShape">
              <a:avLst/>
            </a:prstTxWarp>
          </a:bodyPr>
          <a:lstStyle>
            <a:lvl1pPr defTabSz="925513" eaLnBrk="1" hangingPunct="1">
              <a:defRPr sz="1200"/>
            </a:lvl1pPr>
          </a:lstStyle>
          <a:p>
            <a:endParaRPr lang="en-US"/>
          </a:p>
        </p:txBody>
      </p:sp>
      <p:sp>
        <p:nvSpPr>
          <p:cNvPr id="61447" name="Rectangle 7"/>
          <p:cNvSpPr>
            <a:spLocks noGrp="1" noChangeArrowheads="1"/>
          </p:cNvSpPr>
          <p:nvPr>
            <p:ph type="sldNum" sz="quarter" idx="5"/>
          </p:nvPr>
        </p:nvSpPr>
        <p:spPr bwMode="auto">
          <a:xfrm>
            <a:off x="3971173" y="8829823"/>
            <a:ext cx="3037627" cy="464980"/>
          </a:xfrm>
          <a:prstGeom prst="rect">
            <a:avLst/>
          </a:prstGeom>
          <a:noFill/>
          <a:ln w="9525">
            <a:noFill/>
            <a:miter lim="800000"/>
            <a:headEnd/>
            <a:tailEnd/>
          </a:ln>
          <a:effectLst/>
        </p:spPr>
        <p:txBody>
          <a:bodyPr vert="horz" wrap="square" lIns="92492" tIns="46246" rIns="92492" bIns="46246" numCol="1" anchor="b" anchorCtr="0" compatLnSpc="1">
            <a:prstTxWarp prst="textNoShape">
              <a:avLst/>
            </a:prstTxWarp>
          </a:bodyPr>
          <a:lstStyle>
            <a:lvl1pPr algn="r" defTabSz="925513" eaLnBrk="1" hangingPunct="1">
              <a:defRPr sz="1200"/>
            </a:lvl1pPr>
          </a:lstStyle>
          <a:p>
            <a:fld id="{A8B732B4-A220-4D64-89E5-594291243225}" type="slidenum">
              <a:rPr lang="en-US"/>
              <a:pPr/>
              <a:t>‹#›</a:t>
            </a:fld>
            <a:endParaRPr lang="en-US"/>
          </a:p>
        </p:txBody>
      </p:sp>
    </p:spTree>
    <p:extLst>
      <p:ext uri="{BB962C8B-B14F-4D97-AF65-F5344CB8AC3E}">
        <p14:creationId xmlns:p14="http://schemas.microsoft.com/office/powerpoint/2010/main" val="263145278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B732B4-A220-4D64-89E5-594291243225}" type="slidenum">
              <a:rPr lang="en-US" smtClean="0"/>
              <a:pPr/>
              <a:t>1</a:t>
            </a:fld>
            <a:endParaRPr lang="en-US"/>
          </a:p>
        </p:txBody>
      </p:sp>
    </p:spTree>
    <p:extLst>
      <p:ext uri="{BB962C8B-B14F-4D97-AF65-F5344CB8AC3E}">
        <p14:creationId xmlns:p14="http://schemas.microsoft.com/office/powerpoint/2010/main" val="20004905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F889DBD-35DC-4842-9E19-6A19370793EF}" type="slidenum">
              <a:rPr lang="en-US"/>
              <a:pPr/>
              <a:t>6</a:t>
            </a:fld>
            <a:endParaRPr lang="en-US"/>
          </a:p>
        </p:txBody>
      </p:sp>
      <p:sp>
        <p:nvSpPr>
          <p:cNvPr id="116738" name="Rectangle 2"/>
          <p:cNvSpPr>
            <a:spLocks noGrp="1" noRot="1" noChangeAspect="1" noChangeArrowheads="1" noTextEdit="1"/>
          </p:cNvSpPr>
          <p:nvPr>
            <p:ph type="sldImg"/>
          </p:nvPr>
        </p:nvSpPr>
        <p:spPr>
          <a:ln/>
        </p:spPr>
      </p:sp>
      <p:sp>
        <p:nvSpPr>
          <p:cNvPr id="116739"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0144512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CF44659-2E93-40BF-9D1B-A314ABE1200E}" type="slidenum">
              <a:rPr lang="en-US"/>
              <a:pPr/>
              <a:t>7</a:t>
            </a:fld>
            <a:endParaRPr lang="en-US"/>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2162841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8</a:t>
            </a:fld>
            <a:endParaRPr lang="en-US"/>
          </a:p>
        </p:txBody>
      </p:sp>
    </p:spTree>
    <p:extLst>
      <p:ext uri="{BB962C8B-B14F-4D97-AF65-F5344CB8AC3E}">
        <p14:creationId xmlns:p14="http://schemas.microsoft.com/office/powerpoint/2010/main" val="40660075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6A3C8A9-EC1A-49B0-B370-EB96FE18222D}" type="slidenum">
              <a:rPr lang="en-US"/>
              <a:pPr/>
              <a:t>9</a:t>
            </a:fld>
            <a:endParaRPr lang="en-US"/>
          </a:p>
        </p:txBody>
      </p:sp>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41025092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181731-AD5C-4512-A8B6-15255C80E91B}" type="slidenum">
              <a:rPr lang="en-US"/>
              <a:pPr/>
              <a:t>10</a:t>
            </a:fld>
            <a:endParaRPr lang="en-US"/>
          </a:p>
        </p:txBody>
      </p:sp>
      <p:sp>
        <p:nvSpPr>
          <p:cNvPr id="140290" name="Rectangle 2"/>
          <p:cNvSpPr>
            <a:spLocks noGrp="1" noRot="1" noChangeAspect="1" noChangeArrowheads="1" noTextEdit="1"/>
          </p:cNvSpPr>
          <p:nvPr>
            <p:ph type="sldImg"/>
          </p:nvPr>
        </p:nvSpPr>
        <p:spPr>
          <a:ln/>
        </p:spPr>
      </p:sp>
      <p:sp>
        <p:nvSpPr>
          <p:cNvPr id="140291"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7326187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6D25F2A-AD1A-485D-B653-3B89740DD8C2}" type="slidenum">
              <a:rPr lang="en-US"/>
              <a:pPr/>
              <a:t>13</a:t>
            </a:fld>
            <a:endParaRPr lang="en-US"/>
          </a:p>
        </p:txBody>
      </p:sp>
      <p:sp>
        <p:nvSpPr>
          <p:cNvPr id="144386" name="Rectangle 2"/>
          <p:cNvSpPr>
            <a:spLocks noGrp="1" noRot="1" noChangeAspect="1" noChangeArrowheads="1" noTextEdit="1"/>
          </p:cNvSpPr>
          <p:nvPr>
            <p:ph type="sldImg"/>
          </p:nvPr>
        </p:nvSpPr>
        <p:spPr>
          <a:ln/>
        </p:spPr>
      </p:sp>
      <p:sp>
        <p:nvSpPr>
          <p:cNvPr id="14438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5915434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5A9DAF9-CAD4-41EE-8F00-05D24141AABC}" type="slidenum">
              <a:rPr lang="en-US"/>
              <a:pPr/>
              <a:t>14</a:t>
            </a:fld>
            <a:endParaRPr lang="en-US"/>
          </a:p>
        </p:txBody>
      </p:sp>
      <p:sp>
        <p:nvSpPr>
          <p:cNvPr id="118786" name="Rectangle 2"/>
          <p:cNvSpPr>
            <a:spLocks noGrp="1" noRot="1" noChangeAspect="1" noChangeArrowheads="1" noTextEdit="1"/>
          </p:cNvSpPr>
          <p:nvPr>
            <p:ph type="sldImg"/>
          </p:nvPr>
        </p:nvSpPr>
        <p:spPr>
          <a:ln/>
        </p:spPr>
      </p:sp>
      <p:sp>
        <p:nvSpPr>
          <p:cNvPr id="118787" name="Rectangle 3"/>
          <p:cNvSpPr>
            <a:spLocks noGrp="1" noChangeArrowheads="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t>(e.g., </a:t>
            </a:r>
            <a:r>
              <a:rPr lang="en-US" sz="1200" b="1" i="1" dirty="0"/>
              <a:t>which</a:t>
            </a:r>
            <a:r>
              <a:rPr lang="en-US" sz="1200" dirty="0"/>
              <a:t> tools matter?) </a:t>
            </a:r>
          </a:p>
          <a:p>
            <a:endParaRPr lang="en-US" dirty="0"/>
          </a:p>
        </p:txBody>
      </p:sp>
    </p:spTree>
    <p:extLst>
      <p:ext uri="{BB962C8B-B14F-4D97-AF65-F5344CB8AC3E}">
        <p14:creationId xmlns:p14="http://schemas.microsoft.com/office/powerpoint/2010/main" val="29539460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9CDAD79-BAF2-4C42-BD9E-9B87B63EF49B}" type="slidenum">
              <a:rPr lang="en-US"/>
              <a:pPr/>
              <a:t>15</a:t>
            </a:fld>
            <a:endParaRPr lang="en-US"/>
          </a:p>
        </p:txBody>
      </p:sp>
      <p:sp>
        <p:nvSpPr>
          <p:cNvPr id="108546" name="Rectangle 2"/>
          <p:cNvSpPr>
            <a:spLocks noGrp="1" noRot="1" noChangeAspect="1" noChangeArrowheads="1" noTextEdit="1"/>
          </p:cNvSpPr>
          <p:nvPr>
            <p:ph type="sldImg"/>
          </p:nvPr>
        </p:nvSpPr>
        <p:spPr>
          <a:ln/>
        </p:spPr>
      </p:sp>
      <p:sp>
        <p:nvSpPr>
          <p:cNvPr id="10854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1343147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FFD19A06-A9B1-4F8A-AA24-E2C9F94905CB}" type="slidenum">
              <a:rPr lang="en-US" smtClean="0"/>
              <a:pPr/>
              <a:t>16</a:t>
            </a:fld>
            <a:endParaRPr lang="en-US"/>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9328904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532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sz="2400">
                <a:solidFill>
                  <a:schemeClr val="tx1"/>
                </a:solidFill>
                <a:latin typeface="Times New Roman" panose="02020603050405020304" pitchFamily="18" charset="0"/>
              </a:defRPr>
            </a:lvl1pPr>
            <a:lvl2pPr marL="742950" indent="-285750" defTabSz="931863" eaLnBrk="0" hangingPunct="0">
              <a:defRPr sz="2400">
                <a:solidFill>
                  <a:schemeClr val="tx1"/>
                </a:solidFill>
                <a:latin typeface="Times New Roman" panose="02020603050405020304" pitchFamily="18" charset="0"/>
              </a:defRPr>
            </a:lvl2pPr>
            <a:lvl3pPr marL="1143000" indent="-228600" defTabSz="931863" eaLnBrk="0" hangingPunct="0">
              <a:defRPr sz="2400">
                <a:solidFill>
                  <a:schemeClr val="tx1"/>
                </a:solidFill>
                <a:latin typeface="Times New Roman" panose="02020603050405020304" pitchFamily="18" charset="0"/>
              </a:defRPr>
            </a:lvl3pPr>
            <a:lvl4pPr marL="1600200" indent="-228600" defTabSz="931863" eaLnBrk="0" hangingPunct="0">
              <a:defRPr sz="2400">
                <a:solidFill>
                  <a:schemeClr val="tx1"/>
                </a:solidFill>
                <a:latin typeface="Times New Roman" panose="02020603050405020304" pitchFamily="18" charset="0"/>
              </a:defRPr>
            </a:lvl4pPr>
            <a:lvl5pPr marL="2057400" indent="-228600" defTabSz="931863" eaLnBrk="0" hangingPunct="0">
              <a:defRPr sz="24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8F3BE0F4-76BC-4B64-AC46-4DCD2C0208A7}" type="slidenum">
              <a:rPr lang="en-US" altLang="en-US" sz="1200"/>
              <a:pPr eaLnBrk="1" hangingPunct="1"/>
              <a:t>17</a:t>
            </a:fld>
            <a:endParaRPr lang="en-US" altLang="en-US" sz="1200"/>
          </a:p>
        </p:txBody>
      </p:sp>
    </p:spTree>
    <p:extLst>
      <p:ext uri="{BB962C8B-B14F-4D97-AF65-F5344CB8AC3E}">
        <p14:creationId xmlns:p14="http://schemas.microsoft.com/office/powerpoint/2010/main" val="39106966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770" name="Rectangle 6"/>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spcBef>
                <a:spcPct val="30000"/>
              </a:spcBef>
              <a:defRPr sz="1200">
                <a:solidFill>
                  <a:schemeClr val="tx1"/>
                </a:solidFill>
                <a:latin typeface="Times New Roman" panose="02020603050405020304" pitchFamily="18" charset="0"/>
              </a:defRPr>
            </a:lvl1pPr>
            <a:lvl2pPr marL="742950" indent="-285750" defTabSz="931863">
              <a:spcBef>
                <a:spcPct val="30000"/>
              </a:spcBef>
              <a:defRPr sz="1200">
                <a:solidFill>
                  <a:schemeClr val="tx1"/>
                </a:solidFill>
                <a:latin typeface="Times New Roman" panose="02020603050405020304" pitchFamily="18" charset="0"/>
              </a:defRPr>
            </a:lvl2pPr>
            <a:lvl3pPr marL="1143000" indent="-228600" defTabSz="931863">
              <a:spcBef>
                <a:spcPct val="30000"/>
              </a:spcBef>
              <a:defRPr sz="1200">
                <a:solidFill>
                  <a:schemeClr val="tx1"/>
                </a:solidFill>
                <a:latin typeface="Times New Roman" panose="02020603050405020304" pitchFamily="18" charset="0"/>
              </a:defRPr>
            </a:lvl3pPr>
            <a:lvl4pPr marL="1600200" indent="-228600" defTabSz="931863">
              <a:spcBef>
                <a:spcPct val="30000"/>
              </a:spcBef>
              <a:defRPr sz="1200">
                <a:solidFill>
                  <a:schemeClr val="tx1"/>
                </a:solidFill>
                <a:latin typeface="Times New Roman" panose="02020603050405020304" pitchFamily="18" charset="0"/>
              </a:defRPr>
            </a:lvl4pPr>
            <a:lvl5pPr marL="2057400" indent="-228600" defTabSz="931863">
              <a:spcBef>
                <a:spcPct val="30000"/>
              </a:spcBef>
              <a:defRPr sz="1200">
                <a:solidFill>
                  <a:schemeClr val="tx1"/>
                </a:solidFill>
                <a:latin typeface="Times New Roman" panose="02020603050405020304" pitchFamily="18" charset="0"/>
              </a:defRPr>
            </a:lvl5pPr>
            <a:lvl6pPr marL="2514600" indent="-228600" defTabSz="931863"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31863"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31863"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31863"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DAF4FCB-AD7D-4B56-A056-EC8DF7B97D91}" type="slidenum">
              <a:rPr lang="en-US" altLang="en-US" smtClean="0"/>
              <a:pPr>
                <a:spcBef>
                  <a:spcPct val="0"/>
                </a:spcBef>
              </a:pPr>
              <a:t>18</a:t>
            </a:fld>
            <a:endParaRPr lang="en-US" altLang="en-US"/>
          </a:p>
        </p:txBody>
      </p:sp>
      <p:sp>
        <p:nvSpPr>
          <p:cNvPr id="32771" name="Text Box 1"/>
          <p:cNvSpPr>
            <a:spLocks noGrp="1" noRot="1" noChangeAspect="1" noChangeArrowheads="1" noTextEdit="1"/>
          </p:cNvSpPr>
          <p:nvPr>
            <p:ph type="sldImg"/>
          </p:nvPr>
        </p:nvSpPr>
        <p:spPr>
          <a:xfrm>
            <a:off x="1179513" y="704850"/>
            <a:ext cx="4651375" cy="3487738"/>
          </a:xfrm>
          <a:solidFill>
            <a:srgbClr val="FFFFFF"/>
          </a:solidFill>
          <a:ln/>
        </p:spPr>
      </p:sp>
      <p:sp>
        <p:nvSpPr>
          <p:cNvPr id="32772" name="Text Box 2"/>
          <p:cNvSpPr>
            <a:spLocks noGrp="1" noChangeArrowheads="1"/>
          </p:cNvSpPr>
          <p:nvPr>
            <p:ph type="body" idx="1"/>
          </p:nvPr>
        </p:nvSpPr>
        <p:spPr>
          <a:xfrm>
            <a:off x="700088" y="4414838"/>
            <a:ext cx="5608637" cy="41830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extLst>
      <p:ext uri="{BB962C8B-B14F-4D97-AF65-F5344CB8AC3E}">
        <p14:creationId xmlns:p14="http://schemas.microsoft.com/office/powerpoint/2010/main" val="20661282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4B4FBB08-67DD-469D-B0D0-BA32BD2FBF46}" type="slidenum">
              <a:rPr lang="en-US" smtClean="0"/>
              <a:pPr/>
              <a:t>19</a:t>
            </a:fld>
            <a:endParaRPr lang="en-US"/>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xfrm>
            <a:off x="701675" y="4416425"/>
            <a:ext cx="5607050" cy="4183063"/>
          </a:xfrm>
          <a:noFill/>
          <a:ln/>
        </p:spPr>
        <p:txBody>
          <a:bodyPr/>
          <a:lstStyle/>
          <a:p>
            <a:pPr marL="0" marR="0" lvl="2" indent="0" algn="l" defTabSz="914400" rtl="0" eaLnBrk="1" fontAlgn="base" latinLnBrk="0" hangingPunct="1">
              <a:lnSpc>
                <a:spcPct val="100000"/>
              </a:lnSpc>
              <a:spcBef>
                <a:spcPct val="30000"/>
              </a:spcBef>
              <a:spcAft>
                <a:spcPct val="0"/>
              </a:spcAft>
              <a:buClrTx/>
              <a:buSzTx/>
              <a:buFontTx/>
              <a:buNone/>
              <a:tabLst/>
              <a:defRPr/>
            </a:pPr>
            <a:r>
              <a:rPr lang="en-US" sz="1000" i="1" dirty="0"/>
              <a:t>Developmental Psychology</a:t>
            </a:r>
            <a:r>
              <a:rPr lang="en-US" sz="1000" dirty="0"/>
              <a:t>, 28(4), 568-577. </a:t>
            </a:r>
            <a:endParaRPr lang="en-US" sz="2200" dirty="0"/>
          </a:p>
          <a:p>
            <a:pPr eaLnBrk="1" hangingPunct="1"/>
            <a:endParaRPr lang="en-US" dirty="0"/>
          </a:p>
        </p:txBody>
      </p:sp>
    </p:spTree>
    <p:extLst>
      <p:ext uri="{BB962C8B-B14F-4D97-AF65-F5344CB8AC3E}">
        <p14:creationId xmlns:p14="http://schemas.microsoft.com/office/powerpoint/2010/main" val="32638984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spcBef>
                <a:spcPct val="30000"/>
              </a:spcBef>
              <a:defRPr sz="1200">
                <a:solidFill>
                  <a:schemeClr val="tx1"/>
                </a:solidFill>
                <a:latin typeface="Times New Roman" panose="02020603050405020304" pitchFamily="18" charset="0"/>
              </a:defRPr>
            </a:lvl1pPr>
            <a:lvl2pPr marL="742950" indent="-285750" defTabSz="931863">
              <a:spcBef>
                <a:spcPct val="30000"/>
              </a:spcBef>
              <a:defRPr sz="1200">
                <a:solidFill>
                  <a:schemeClr val="tx1"/>
                </a:solidFill>
                <a:latin typeface="Times New Roman" panose="02020603050405020304" pitchFamily="18" charset="0"/>
              </a:defRPr>
            </a:lvl2pPr>
            <a:lvl3pPr marL="1143000" indent="-228600" defTabSz="931863">
              <a:spcBef>
                <a:spcPct val="30000"/>
              </a:spcBef>
              <a:defRPr sz="1200">
                <a:solidFill>
                  <a:schemeClr val="tx1"/>
                </a:solidFill>
                <a:latin typeface="Times New Roman" panose="02020603050405020304" pitchFamily="18" charset="0"/>
              </a:defRPr>
            </a:lvl3pPr>
            <a:lvl4pPr marL="1600200" indent="-228600" defTabSz="931863">
              <a:spcBef>
                <a:spcPct val="30000"/>
              </a:spcBef>
              <a:defRPr sz="1200">
                <a:solidFill>
                  <a:schemeClr val="tx1"/>
                </a:solidFill>
                <a:latin typeface="Times New Roman" panose="02020603050405020304" pitchFamily="18" charset="0"/>
              </a:defRPr>
            </a:lvl4pPr>
            <a:lvl5pPr marL="2057400" indent="-228600" defTabSz="931863">
              <a:spcBef>
                <a:spcPct val="30000"/>
              </a:spcBef>
              <a:defRPr sz="1200">
                <a:solidFill>
                  <a:schemeClr val="tx1"/>
                </a:solidFill>
                <a:latin typeface="Times New Roman" panose="02020603050405020304" pitchFamily="18" charset="0"/>
              </a:defRPr>
            </a:lvl5pPr>
            <a:lvl6pPr marL="2514600" indent="-228600" defTabSz="931863"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31863"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31863"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31863"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BC7AF04-5D5D-4677-9F0E-9633B9EA8AFC}" type="slidenum">
              <a:rPr lang="en-US" altLang="en-US" smtClean="0"/>
              <a:pPr>
                <a:spcBef>
                  <a:spcPct val="0"/>
                </a:spcBef>
              </a:pPr>
              <a:t>21</a:t>
            </a:fld>
            <a:endParaRPr lang="en-US" altLang="en-US"/>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xfrm>
            <a:off x="701675" y="4416425"/>
            <a:ext cx="5607050"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1728890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D48A30-984A-47B6-B5ED-7C3717EEEE2E}" type="slidenum">
              <a:rPr lang="en-US"/>
              <a:pPr/>
              <a:t>22</a:t>
            </a:fld>
            <a:endParaRPr lang="en-US"/>
          </a:p>
        </p:txBody>
      </p:sp>
      <p:sp>
        <p:nvSpPr>
          <p:cNvPr id="120834" name="Rectangle 2"/>
          <p:cNvSpPr>
            <a:spLocks noGrp="1" noRot="1" noChangeAspect="1" noChangeArrowheads="1" noTextEdit="1"/>
          </p:cNvSpPr>
          <p:nvPr>
            <p:ph type="sldImg"/>
          </p:nvPr>
        </p:nvSpPr>
        <p:spPr>
          <a:ln/>
        </p:spPr>
      </p:sp>
      <p:sp>
        <p:nvSpPr>
          <p:cNvPr id="120835"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4389585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sz="2400">
                <a:solidFill>
                  <a:schemeClr val="tx1"/>
                </a:solidFill>
                <a:latin typeface="Times New Roman" panose="02020603050405020304" pitchFamily="18" charset="0"/>
              </a:defRPr>
            </a:lvl1pPr>
            <a:lvl2pPr marL="742950" indent="-285750" defTabSz="931863" eaLnBrk="0" hangingPunct="0">
              <a:defRPr sz="2400">
                <a:solidFill>
                  <a:schemeClr val="tx1"/>
                </a:solidFill>
                <a:latin typeface="Times New Roman" panose="02020603050405020304" pitchFamily="18" charset="0"/>
              </a:defRPr>
            </a:lvl2pPr>
            <a:lvl3pPr marL="1143000" indent="-228600" defTabSz="931863" eaLnBrk="0" hangingPunct="0">
              <a:defRPr sz="2400">
                <a:solidFill>
                  <a:schemeClr val="tx1"/>
                </a:solidFill>
                <a:latin typeface="Times New Roman" panose="02020603050405020304" pitchFamily="18" charset="0"/>
              </a:defRPr>
            </a:lvl3pPr>
            <a:lvl4pPr marL="1600200" indent="-228600" defTabSz="931863" eaLnBrk="0" hangingPunct="0">
              <a:defRPr sz="2400">
                <a:solidFill>
                  <a:schemeClr val="tx1"/>
                </a:solidFill>
                <a:latin typeface="Times New Roman" panose="02020603050405020304" pitchFamily="18" charset="0"/>
              </a:defRPr>
            </a:lvl4pPr>
            <a:lvl5pPr marL="2057400" indent="-228600" defTabSz="931863" eaLnBrk="0" hangingPunct="0">
              <a:defRPr sz="24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78A5BE27-2635-4314-AEA5-F2181C3B53F8}" type="slidenum">
              <a:rPr lang="en-US" altLang="en-US" sz="1200"/>
              <a:pPr eaLnBrk="1" hangingPunct="1"/>
              <a:t>23</a:t>
            </a:fld>
            <a:endParaRPr lang="en-US" altLang="en-US" sz="120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2204383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491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spcBef>
                <a:spcPct val="30000"/>
              </a:spcBef>
              <a:defRPr sz="1200">
                <a:solidFill>
                  <a:schemeClr val="tx1"/>
                </a:solidFill>
                <a:latin typeface="Times New Roman" panose="02020603050405020304" pitchFamily="18" charset="0"/>
              </a:defRPr>
            </a:lvl1pPr>
            <a:lvl2pPr marL="742950" indent="-285750" defTabSz="931863">
              <a:spcBef>
                <a:spcPct val="30000"/>
              </a:spcBef>
              <a:defRPr sz="1200">
                <a:solidFill>
                  <a:schemeClr val="tx1"/>
                </a:solidFill>
                <a:latin typeface="Times New Roman" panose="02020603050405020304" pitchFamily="18" charset="0"/>
              </a:defRPr>
            </a:lvl2pPr>
            <a:lvl3pPr marL="1143000" indent="-228600" defTabSz="931863">
              <a:spcBef>
                <a:spcPct val="30000"/>
              </a:spcBef>
              <a:defRPr sz="1200">
                <a:solidFill>
                  <a:schemeClr val="tx1"/>
                </a:solidFill>
                <a:latin typeface="Times New Roman" panose="02020603050405020304" pitchFamily="18" charset="0"/>
              </a:defRPr>
            </a:lvl3pPr>
            <a:lvl4pPr marL="1600200" indent="-228600" defTabSz="931863">
              <a:spcBef>
                <a:spcPct val="30000"/>
              </a:spcBef>
              <a:defRPr sz="1200">
                <a:solidFill>
                  <a:schemeClr val="tx1"/>
                </a:solidFill>
                <a:latin typeface="Times New Roman" panose="02020603050405020304" pitchFamily="18" charset="0"/>
              </a:defRPr>
            </a:lvl4pPr>
            <a:lvl5pPr marL="2057400" indent="-228600" defTabSz="931863">
              <a:spcBef>
                <a:spcPct val="30000"/>
              </a:spcBef>
              <a:defRPr sz="1200">
                <a:solidFill>
                  <a:schemeClr val="tx1"/>
                </a:solidFill>
                <a:latin typeface="Times New Roman" panose="02020603050405020304" pitchFamily="18" charset="0"/>
              </a:defRPr>
            </a:lvl5pPr>
            <a:lvl6pPr marL="2514600" indent="-228600" defTabSz="931863"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31863"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31863"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31863"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3467F2E-5E94-4FFD-922B-2BB82F5445A1}" type="slidenum">
              <a:rPr lang="en-US" altLang="en-US" smtClean="0"/>
              <a:pPr>
                <a:spcBef>
                  <a:spcPct val="0"/>
                </a:spcBef>
              </a:pPr>
              <a:t>24</a:t>
            </a:fld>
            <a:endParaRPr lang="en-US" altLang="en-US"/>
          </a:p>
        </p:txBody>
      </p:sp>
    </p:spTree>
    <p:extLst>
      <p:ext uri="{BB962C8B-B14F-4D97-AF65-F5344CB8AC3E}">
        <p14:creationId xmlns:p14="http://schemas.microsoft.com/office/powerpoint/2010/main" val="16614243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sz="2400">
                <a:solidFill>
                  <a:schemeClr val="tx1"/>
                </a:solidFill>
                <a:latin typeface="Times New Roman" panose="02020603050405020304" pitchFamily="18" charset="0"/>
              </a:defRPr>
            </a:lvl1pPr>
            <a:lvl2pPr marL="742950" indent="-285750" defTabSz="931863" eaLnBrk="0" hangingPunct="0">
              <a:defRPr sz="2400">
                <a:solidFill>
                  <a:schemeClr val="tx1"/>
                </a:solidFill>
                <a:latin typeface="Times New Roman" panose="02020603050405020304" pitchFamily="18" charset="0"/>
              </a:defRPr>
            </a:lvl2pPr>
            <a:lvl3pPr marL="1143000" indent="-228600" defTabSz="931863" eaLnBrk="0" hangingPunct="0">
              <a:defRPr sz="2400">
                <a:solidFill>
                  <a:schemeClr val="tx1"/>
                </a:solidFill>
                <a:latin typeface="Times New Roman" panose="02020603050405020304" pitchFamily="18" charset="0"/>
              </a:defRPr>
            </a:lvl3pPr>
            <a:lvl4pPr marL="1600200" indent="-228600" defTabSz="931863" eaLnBrk="0" hangingPunct="0">
              <a:defRPr sz="2400">
                <a:solidFill>
                  <a:schemeClr val="tx1"/>
                </a:solidFill>
                <a:latin typeface="Times New Roman" panose="02020603050405020304" pitchFamily="18" charset="0"/>
              </a:defRPr>
            </a:lvl4pPr>
            <a:lvl5pPr marL="2057400" indent="-228600" defTabSz="931863" eaLnBrk="0" hangingPunct="0">
              <a:defRPr sz="24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4A2C8804-8A5F-42DC-B1F2-998A4554E8C3}" type="slidenum">
              <a:rPr lang="en-US" altLang="en-US" sz="1200"/>
              <a:pPr eaLnBrk="1" hangingPunct="1"/>
              <a:t>25</a:t>
            </a:fld>
            <a:endParaRPr lang="en-US" altLang="en-US" sz="120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5146492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p:spPr>
        <p:txBody>
          <a:bodyPr/>
          <a:lstStyle/>
          <a:p>
            <a:endParaRPr lang="en-US"/>
          </a:p>
        </p:txBody>
      </p:sp>
      <p:sp>
        <p:nvSpPr>
          <p:cNvPr id="77828" name="Slide Number Placeholder 3"/>
          <p:cNvSpPr>
            <a:spLocks noGrp="1"/>
          </p:cNvSpPr>
          <p:nvPr>
            <p:ph type="sldNum" sz="quarter" idx="5"/>
          </p:nvPr>
        </p:nvSpPr>
        <p:spPr>
          <a:noFill/>
        </p:spPr>
        <p:txBody>
          <a:bodyPr/>
          <a:lstStyle/>
          <a:p>
            <a:fld id="{15E47BD9-11C9-483D-BCA8-EB8447875EA7}" type="slidenum">
              <a:rPr lang="en-US" smtClean="0"/>
              <a:pPr/>
              <a:t>26</a:t>
            </a:fld>
            <a:endParaRPr lang="en-US"/>
          </a:p>
        </p:txBody>
      </p:sp>
    </p:spTree>
    <p:extLst>
      <p:ext uri="{BB962C8B-B14F-4D97-AF65-F5344CB8AC3E}">
        <p14:creationId xmlns:p14="http://schemas.microsoft.com/office/powerpoint/2010/main" val="6904645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sz="2400">
                <a:solidFill>
                  <a:schemeClr val="tx1"/>
                </a:solidFill>
                <a:latin typeface="Times New Roman" panose="02020603050405020304" pitchFamily="18" charset="0"/>
              </a:defRPr>
            </a:lvl1pPr>
            <a:lvl2pPr marL="742950" indent="-285750" defTabSz="931863" eaLnBrk="0" hangingPunct="0">
              <a:defRPr sz="2400">
                <a:solidFill>
                  <a:schemeClr val="tx1"/>
                </a:solidFill>
                <a:latin typeface="Times New Roman" panose="02020603050405020304" pitchFamily="18" charset="0"/>
              </a:defRPr>
            </a:lvl2pPr>
            <a:lvl3pPr marL="1143000" indent="-228600" defTabSz="931863" eaLnBrk="0" hangingPunct="0">
              <a:defRPr sz="2400">
                <a:solidFill>
                  <a:schemeClr val="tx1"/>
                </a:solidFill>
                <a:latin typeface="Times New Roman" panose="02020603050405020304" pitchFamily="18" charset="0"/>
              </a:defRPr>
            </a:lvl3pPr>
            <a:lvl4pPr marL="1600200" indent="-228600" defTabSz="931863" eaLnBrk="0" hangingPunct="0">
              <a:defRPr sz="2400">
                <a:solidFill>
                  <a:schemeClr val="tx1"/>
                </a:solidFill>
                <a:latin typeface="Times New Roman" panose="02020603050405020304" pitchFamily="18" charset="0"/>
              </a:defRPr>
            </a:lvl4pPr>
            <a:lvl5pPr marL="2057400" indent="-228600" defTabSz="931863" eaLnBrk="0" hangingPunct="0">
              <a:defRPr sz="24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7D227826-E9D8-447B-B104-A64850A68B25}" type="slidenum">
              <a:rPr lang="en-US" altLang="en-US" sz="1200"/>
              <a:pPr eaLnBrk="1" hangingPunct="1"/>
              <a:t>27</a:t>
            </a:fld>
            <a:endParaRPr lang="en-US" altLang="en-US" sz="1200"/>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109713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sz="2400">
                <a:solidFill>
                  <a:schemeClr val="tx1"/>
                </a:solidFill>
                <a:latin typeface="Times New Roman" panose="02020603050405020304" pitchFamily="18" charset="0"/>
              </a:defRPr>
            </a:lvl1pPr>
            <a:lvl2pPr marL="742950" indent="-285750" defTabSz="931863" eaLnBrk="0" hangingPunct="0">
              <a:defRPr sz="2400">
                <a:solidFill>
                  <a:schemeClr val="tx1"/>
                </a:solidFill>
                <a:latin typeface="Times New Roman" panose="02020603050405020304" pitchFamily="18" charset="0"/>
              </a:defRPr>
            </a:lvl2pPr>
            <a:lvl3pPr marL="1143000" indent="-228600" defTabSz="931863" eaLnBrk="0" hangingPunct="0">
              <a:defRPr sz="2400">
                <a:solidFill>
                  <a:schemeClr val="tx1"/>
                </a:solidFill>
                <a:latin typeface="Times New Roman" panose="02020603050405020304" pitchFamily="18" charset="0"/>
              </a:defRPr>
            </a:lvl3pPr>
            <a:lvl4pPr marL="1600200" indent="-228600" defTabSz="931863" eaLnBrk="0" hangingPunct="0">
              <a:defRPr sz="2400">
                <a:solidFill>
                  <a:schemeClr val="tx1"/>
                </a:solidFill>
                <a:latin typeface="Times New Roman" panose="02020603050405020304" pitchFamily="18" charset="0"/>
              </a:defRPr>
            </a:lvl4pPr>
            <a:lvl5pPr marL="2057400" indent="-228600" defTabSz="931863" eaLnBrk="0" hangingPunct="0">
              <a:defRPr sz="24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87586110-36DF-4504-A0E5-2737844A7448}" type="slidenum">
              <a:rPr lang="en-US" altLang="en-US" sz="1200"/>
              <a:pPr eaLnBrk="1" hangingPunct="1"/>
              <a:t>28</a:t>
            </a:fld>
            <a:endParaRPr lang="en-US" altLang="en-US" sz="1200"/>
          </a:p>
        </p:txBody>
      </p:sp>
      <p:sp>
        <p:nvSpPr>
          <p:cNvPr id="80899" name="Rectangle 2"/>
          <p:cNvSpPr>
            <a:spLocks noGrp="1" noRot="1" noChangeAspect="1" noChangeArrowheads="1" noTextEdit="1"/>
          </p:cNvSpPr>
          <p:nvPr>
            <p:ph type="sldImg"/>
          </p:nvPr>
        </p:nvSpPr>
        <p:spPr>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lIns="91435" tIns="45717" rIns="91435" bIns="45717"/>
          <a:lstStyle/>
          <a:p>
            <a:pPr eaLnBrk="1" hangingPunct="1"/>
            <a:r>
              <a:rPr lang="en-US" altLang="en-US" dirty="0"/>
              <a:t>(When the little guy got close to me, I took the puppet out of his hand, and he gave me an indignant look. His mother hurriedly gave him a wink that meant I was just teasing, and he relaxed. What I had done was socially inappropriate—I had forced him to stop what he was doing.) </a:t>
            </a:r>
          </a:p>
          <a:p>
            <a:pPr eaLnBrk="1" hangingPunct="1"/>
            <a:endParaRPr lang="en-US" altLang="en-US" dirty="0"/>
          </a:p>
        </p:txBody>
      </p:sp>
    </p:spTree>
    <p:extLst>
      <p:ext uri="{BB962C8B-B14F-4D97-AF65-F5344CB8AC3E}">
        <p14:creationId xmlns:p14="http://schemas.microsoft.com/office/powerpoint/2010/main" val="17549319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p:spPr>
        <p:txBody>
          <a:bodyPr/>
          <a:lstStyle/>
          <a:p>
            <a:r>
              <a:rPr lang="en-US" dirty="0"/>
              <a:t>and </a:t>
            </a:r>
            <a:r>
              <a:rPr lang="en-US" dirty="0" err="1"/>
              <a:t>uninvolvement</a:t>
            </a:r>
            <a:r>
              <a:rPr lang="en-US" dirty="0"/>
              <a:t> (r</a:t>
            </a:r>
            <a:r>
              <a:rPr lang="en-US" dirty="0">
                <a:solidFill>
                  <a:srgbClr val="00B0F0"/>
                </a:solidFill>
              </a:rPr>
              <a:t>  </a:t>
            </a:r>
            <a:r>
              <a:rPr lang="en-US" dirty="0"/>
              <a:t>.57, p  &lt; .05) </a:t>
            </a:r>
          </a:p>
        </p:txBody>
      </p:sp>
      <p:sp>
        <p:nvSpPr>
          <p:cNvPr id="78852" name="Slide Number Placeholder 3"/>
          <p:cNvSpPr>
            <a:spLocks noGrp="1"/>
          </p:cNvSpPr>
          <p:nvPr>
            <p:ph type="sldNum" sz="quarter" idx="5"/>
          </p:nvPr>
        </p:nvSpPr>
        <p:spPr>
          <a:noFill/>
        </p:spPr>
        <p:txBody>
          <a:bodyPr/>
          <a:lstStyle/>
          <a:p>
            <a:fld id="{FC814BC1-AC4C-435E-9537-144658CAC210}" type="slidenum">
              <a:rPr lang="en-US" smtClean="0"/>
              <a:pPr/>
              <a:t>29</a:t>
            </a:fld>
            <a:endParaRPr lang="en-US"/>
          </a:p>
        </p:txBody>
      </p:sp>
    </p:spTree>
    <p:extLst>
      <p:ext uri="{BB962C8B-B14F-4D97-AF65-F5344CB8AC3E}">
        <p14:creationId xmlns:p14="http://schemas.microsoft.com/office/powerpoint/2010/main" val="14652590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ln/>
        </p:spPr>
      </p:sp>
      <p:sp>
        <p:nvSpPr>
          <p:cNvPr id="737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kern="1200" dirty="0">
                <a:solidFill>
                  <a:schemeClr val="tx1"/>
                </a:solidFill>
                <a:latin typeface="Arial" charset="0"/>
                <a:ea typeface="+mn-ea"/>
                <a:cs typeface="+mn-cs"/>
              </a:rPr>
              <a:t>Correa-Chavez, M., &amp; Rogoff, B. (2009). Children's attention to interactions directed to others: Guatemalan </a:t>
            </a:r>
            <a:r>
              <a:rPr lang="en-US" sz="1200" kern="1200" dirty="0" err="1">
                <a:solidFill>
                  <a:schemeClr val="tx1"/>
                </a:solidFill>
                <a:latin typeface="Arial" charset="0"/>
                <a:ea typeface="+mn-ea"/>
                <a:cs typeface="+mn-cs"/>
              </a:rPr>
              <a:t>mayan</a:t>
            </a:r>
            <a:r>
              <a:rPr lang="en-US" sz="1200" kern="1200" dirty="0">
                <a:solidFill>
                  <a:schemeClr val="tx1"/>
                </a:solidFill>
                <a:latin typeface="Arial" charset="0"/>
                <a:ea typeface="+mn-ea"/>
                <a:cs typeface="+mn-cs"/>
              </a:rPr>
              <a:t> and </a:t>
            </a:r>
            <a:r>
              <a:rPr lang="en-US" sz="1200" kern="1200" dirty="0" err="1">
                <a:solidFill>
                  <a:schemeClr val="tx1"/>
                </a:solidFill>
                <a:latin typeface="Arial" charset="0"/>
                <a:ea typeface="+mn-ea"/>
                <a:cs typeface="+mn-cs"/>
              </a:rPr>
              <a:t>european</a:t>
            </a:r>
            <a:r>
              <a:rPr lang="en-US" sz="1200" kern="1200" dirty="0">
                <a:solidFill>
                  <a:schemeClr val="tx1"/>
                </a:solidFill>
                <a:latin typeface="Arial" charset="0"/>
                <a:ea typeface="+mn-ea"/>
                <a:cs typeface="+mn-cs"/>
              </a:rPr>
              <a:t> </a:t>
            </a:r>
            <a:r>
              <a:rPr lang="en-US" sz="1200" kern="1200" dirty="0" err="1">
                <a:solidFill>
                  <a:schemeClr val="tx1"/>
                </a:solidFill>
                <a:latin typeface="Arial" charset="0"/>
                <a:ea typeface="+mn-ea"/>
                <a:cs typeface="+mn-cs"/>
              </a:rPr>
              <a:t>american</a:t>
            </a:r>
            <a:r>
              <a:rPr lang="en-US" sz="1200" kern="1200" dirty="0">
                <a:solidFill>
                  <a:schemeClr val="tx1"/>
                </a:solidFill>
                <a:latin typeface="Arial" charset="0"/>
                <a:ea typeface="+mn-ea"/>
                <a:cs typeface="+mn-cs"/>
              </a:rPr>
              <a:t> patterns. </a:t>
            </a:r>
            <a:r>
              <a:rPr lang="en-US" sz="1200" i="1" kern="1200" dirty="0">
                <a:solidFill>
                  <a:schemeClr val="tx1"/>
                </a:solidFill>
                <a:latin typeface="Arial" charset="0"/>
                <a:ea typeface="+mn-ea"/>
                <a:cs typeface="+mn-cs"/>
              </a:rPr>
              <a:t>Dev </a:t>
            </a:r>
            <a:r>
              <a:rPr lang="en-US" sz="1200" i="1" kern="1200" dirty="0" err="1">
                <a:solidFill>
                  <a:schemeClr val="tx1"/>
                </a:solidFill>
                <a:latin typeface="Arial" charset="0"/>
                <a:ea typeface="+mn-ea"/>
                <a:cs typeface="+mn-cs"/>
              </a:rPr>
              <a:t>Psychol</a:t>
            </a:r>
            <a:r>
              <a:rPr lang="en-US" sz="1200" i="1" kern="1200" dirty="0">
                <a:solidFill>
                  <a:schemeClr val="tx1"/>
                </a:solidFill>
                <a:latin typeface="Arial" charset="0"/>
                <a:ea typeface="+mn-ea"/>
                <a:cs typeface="+mn-cs"/>
              </a:rPr>
              <a:t>, 45(3), 630-641. </a:t>
            </a:r>
            <a:r>
              <a:rPr lang="en-US" sz="1200" i="1" kern="1200" dirty="0" err="1">
                <a:solidFill>
                  <a:schemeClr val="tx1"/>
                </a:solidFill>
                <a:latin typeface="Arial" charset="0"/>
                <a:ea typeface="+mn-ea"/>
                <a:cs typeface="+mn-cs"/>
              </a:rPr>
              <a:t>doi</a:t>
            </a:r>
            <a:r>
              <a:rPr lang="en-US" sz="1200" i="1" kern="1200" dirty="0">
                <a:solidFill>
                  <a:schemeClr val="tx1"/>
                </a:solidFill>
                <a:latin typeface="Arial" charset="0"/>
                <a:ea typeface="+mn-ea"/>
                <a:cs typeface="+mn-cs"/>
              </a:rPr>
              <a:t>: 2009-05916-003 [</a:t>
            </a:r>
            <a:r>
              <a:rPr lang="en-US" sz="1200" i="1" kern="1200" dirty="0" err="1">
                <a:solidFill>
                  <a:schemeClr val="tx1"/>
                </a:solidFill>
                <a:latin typeface="Arial" charset="0"/>
                <a:ea typeface="+mn-ea"/>
                <a:cs typeface="+mn-cs"/>
              </a:rPr>
              <a:t>pii</a:t>
            </a:r>
            <a:r>
              <a:rPr lang="en-US" sz="1200" i="1" kern="1200" dirty="0">
                <a:solidFill>
                  <a:schemeClr val="tx1"/>
                </a:solidFill>
                <a:latin typeface="Arial" charset="0"/>
                <a:ea typeface="+mn-ea"/>
                <a:cs typeface="+mn-cs"/>
              </a:rPr>
              <a:t>]. </a:t>
            </a:r>
            <a:r>
              <a:rPr lang="en-US" sz="1200" kern="1200" dirty="0">
                <a:solidFill>
                  <a:schemeClr val="tx1"/>
                </a:solidFill>
                <a:latin typeface="Arial" charset="0"/>
                <a:ea typeface="+mn-ea"/>
                <a:cs typeface="+mn-cs"/>
              </a:rPr>
              <a:t>10.1037/a0014144</a:t>
            </a:r>
          </a:p>
          <a:p>
            <a:r>
              <a:rPr lang="en-US" sz="1200" kern="1200" dirty="0">
                <a:solidFill>
                  <a:schemeClr val="tx1"/>
                </a:solidFill>
                <a:latin typeface="Arial" charset="0"/>
                <a:ea typeface="+mn-ea"/>
                <a:cs typeface="+mn-cs"/>
              </a:rPr>
              <a:t>	</a:t>
            </a:r>
          </a:p>
          <a:p>
            <a:endParaRPr lang="en-US" altLang="en-US" dirty="0"/>
          </a:p>
        </p:txBody>
      </p:sp>
      <p:sp>
        <p:nvSpPr>
          <p:cNvPr id="737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spcBef>
                <a:spcPct val="30000"/>
              </a:spcBef>
              <a:defRPr sz="1200">
                <a:solidFill>
                  <a:schemeClr val="tx1"/>
                </a:solidFill>
                <a:latin typeface="Times New Roman" panose="02020603050405020304" pitchFamily="18" charset="0"/>
              </a:defRPr>
            </a:lvl1pPr>
            <a:lvl2pPr marL="742950" indent="-285750" defTabSz="931863">
              <a:spcBef>
                <a:spcPct val="30000"/>
              </a:spcBef>
              <a:defRPr sz="1200">
                <a:solidFill>
                  <a:schemeClr val="tx1"/>
                </a:solidFill>
                <a:latin typeface="Times New Roman" panose="02020603050405020304" pitchFamily="18" charset="0"/>
              </a:defRPr>
            </a:lvl2pPr>
            <a:lvl3pPr marL="1143000" indent="-228600" defTabSz="931863">
              <a:spcBef>
                <a:spcPct val="30000"/>
              </a:spcBef>
              <a:defRPr sz="1200">
                <a:solidFill>
                  <a:schemeClr val="tx1"/>
                </a:solidFill>
                <a:latin typeface="Times New Roman" panose="02020603050405020304" pitchFamily="18" charset="0"/>
              </a:defRPr>
            </a:lvl3pPr>
            <a:lvl4pPr marL="1600200" indent="-228600" defTabSz="931863">
              <a:spcBef>
                <a:spcPct val="30000"/>
              </a:spcBef>
              <a:defRPr sz="1200">
                <a:solidFill>
                  <a:schemeClr val="tx1"/>
                </a:solidFill>
                <a:latin typeface="Times New Roman" panose="02020603050405020304" pitchFamily="18" charset="0"/>
              </a:defRPr>
            </a:lvl4pPr>
            <a:lvl5pPr marL="2057400" indent="-228600" defTabSz="931863">
              <a:spcBef>
                <a:spcPct val="30000"/>
              </a:spcBef>
              <a:defRPr sz="1200">
                <a:solidFill>
                  <a:schemeClr val="tx1"/>
                </a:solidFill>
                <a:latin typeface="Times New Roman" panose="02020603050405020304" pitchFamily="18" charset="0"/>
              </a:defRPr>
            </a:lvl5pPr>
            <a:lvl6pPr marL="2514600" indent="-228600" defTabSz="931863"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31863"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31863"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31863"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0FFF96A-38B8-4891-A0D5-7DA161453709}" type="slidenum">
              <a:rPr lang="en-US" altLang="en-US" smtClean="0"/>
              <a:pPr>
                <a:spcBef>
                  <a:spcPct val="0"/>
                </a:spcBef>
              </a:pPr>
              <a:t>30</a:t>
            </a:fld>
            <a:endParaRPr lang="en-US" altLang="en-US"/>
          </a:p>
        </p:txBody>
      </p:sp>
    </p:spTree>
    <p:extLst>
      <p:ext uri="{BB962C8B-B14F-4D97-AF65-F5344CB8AC3E}">
        <p14:creationId xmlns:p14="http://schemas.microsoft.com/office/powerpoint/2010/main" val="33567704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757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spcBef>
                <a:spcPct val="30000"/>
              </a:spcBef>
              <a:defRPr sz="1200">
                <a:solidFill>
                  <a:schemeClr val="tx1"/>
                </a:solidFill>
                <a:latin typeface="Times New Roman" panose="02020603050405020304" pitchFamily="18" charset="0"/>
              </a:defRPr>
            </a:lvl1pPr>
            <a:lvl2pPr marL="742950" indent="-285750" defTabSz="931863">
              <a:spcBef>
                <a:spcPct val="30000"/>
              </a:spcBef>
              <a:defRPr sz="1200">
                <a:solidFill>
                  <a:schemeClr val="tx1"/>
                </a:solidFill>
                <a:latin typeface="Times New Roman" panose="02020603050405020304" pitchFamily="18" charset="0"/>
              </a:defRPr>
            </a:lvl2pPr>
            <a:lvl3pPr marL="1143000" indent="-228600" defTabSz="931863">
              <a:spcBef>
                <a:spcPct val="30000"/>
              </a:spcBef>
              <a:defRPr sz="1200">
                <a:solidFill>
                  <a:schemeClr val="tx1"/>
                </a:solidFill>
                <a:latin typeface="Times New Roman" panose="02020603050405020304" pitchFamily="18" charset="0"/>
              </a:defRPr>
            </a:lvl3pPr>
            <a:lvl4pPr marL="1600200" indent="-228600" defTabSz="931863">
              <a:spcBef>
                <a:spcPct val="30000"/>
              </a:spcBef>
              <a:defRPr sz="1200">
                <a:solidFill>
                  <a:schemeClr val="tx1"/>
                </a:solidFill>
                <a:latin typeface="Times New Roman" panose="02020603050405020304" pitchFamily="18" charset="0"/>
              </a:defRPr>
            </a:lvl4pPr>
            <a:lvl5pPr marL="2057400" indent="-228600" defTabSz="931863">
              <a:spcBef>
                <a:spcPct val="30000"/>
              </a:spcBef>
              <a:defRPr sz="1200">
                <a:solidFill>
                  <a:schemeClr val="tx1"/>
                </a:solidFill>
                <a:latin typeface="Times New Roman" panose="02020603050405020304" pitchFamily="18" charset="0"/>
              </a:defRPr>
            </a:lvl5pPr>
            <a:lvl6pPr marL="2514600" indent="-228600" defTabSz="931863"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31863"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31863"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31863"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5647D20-1D94-45F2-8BD3-C20EA9EBBD62}" type="slidenum">
              <a:rPr lang="en-US" altLang="en-US" smtClean="0">
                <a:solidFill>
                  <a:srgbClr val="000000"/>
                </a:solidFill>
              </a:rPr>
              <a:pPr>
                <a:spcBef>
                  <a:spcPct val="0"/>
                </a:spcBef>
              </a:pPr>
              <a:t>31</a:t>
            </a:fld>
            <a:endParaRPr lang="en-US" altLang="en-US">
              <a:solidFill>
                <a:srgbClr val="000000"/>
              </a:solidFill>
            </a:endParaRPr>
          </a:p>
        </p:txBody>
      </p:sp>
    </p:spTree>
    <p:extLst>
      <p:ext uri="{BB962C8B-B14F-4D97-AF65-F5344CB8AC3E}">
        <p14:creationId xmlns:p14="http://schemas.microsoft.com/office/powerpoint/2010/main" val="9877540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Chi-Mann-e</a:t>
            </a:r>
          </a:p>
        </p:txBody>
      </p:sp>
      <p:sp>
        <p:nvSpPr>
          <p:cNvPr id="4" name="Slide Number Placeholder 3"/>
          <p:cNvSpPr>
            <a:spLocks noGrp="1"/>
          </p:cNvSpPr>
          <p:nvPr>
            <p:ph type="sldNum" sz="quarter" idx="10"/>
          </p:nvPr>
        </p:nvSpPr>
        <p:spPr/>
        <p:txBody>
          <a:bodyPr/>
          <a:lstStyle/>
          <a:p>
            <a:fld id="{1F5C4483-376C-1F4D-B7A5-CF9039DD0EA3}"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28348924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F5C4483-376C-1F4D-B7A5-CF9039DD0EA3}"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27208963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F5C4483-376C-1F4D-B7A5-CF9039DD0EA3}"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34446542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41</a:t>
            </a:fld>
            <a:endParaRPr lang="en-US"/>
          </a:p>
        </p:txBody>
      </p:sp>
    </p:spTree>
    <p:extLst>
      <p:ext uri="{BB962C8B-B14F-4D97-AF65-F5344CB8AC3E}">
        <p14:creationId xmlns:p14="http://schemas.microsoft.com/office/powerpoint/2010/main" val="41279498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7E7AEF-1C54-744F-9A47-491F97EB561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63767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here is the title of the paper again… and if you’re anything like me, with absolutely no background in developmental psychology, when you heard or read the title for the first time, you were like </a:t>
            </a:r>
            <a:r>
              <a:rPr lang="en-US" dirty="0" err="1"/>
              <a:t>uhhhh</a:t>
            </a:r>
            <a:r>
              <a:rPr lang="en-US" dirty="0"/>
              <a:t>… what? So, I made a terminology slide to break down the title a bit so it sounds less scary. </a:t>
            </a:r>
          </a:p>
          <a:p>
            <a:endParaRPr lang="en-US" dirty="0"/>
          </a:p>
          <a:p>
            <a:r>
              <a:rPr lang="en-US" dirty="0"/>
              <a:t>Essentially, [CLICK] infant Infant directed input means talking to infants, [CLICK] literacy effects means the effect of going to school and/or being able to read, [CLICK] phonological processing is essentially a measure of lingual ability. However, specifically, it is the ability to use the </a:t>
            </a:r>
            <a:r>
              <a:rPr lang="en-US" i="1" dirty="0"/>
              <a:t>sounds</a:t>
            </a:r>
            <a:r>
              <a:rPr lang="en-US" dirty="0"/>
              <a:t> of one's language, also known as </a:t>
            </a:r>
            <a:r>
              <a:rPr lang="en-US" i="1" dirty="0"/>
              <a:t>phonemes,</a:t>
            </a:r>
            <a:r>
              <a:rPr lang="en-US" dirty="0"/>
              <a:t> to process spoken and written language. Then, next in the title we have, [CLICK] Non-word repetition which is a paradigm used commonly in developmental psychology to measure phonological processing. This paradigm involves repeating spoken “non-words” An example of an English non-Word is </a:t>
            </a:r>
            <a:r>
              <a:rPr lang="en-US" dirty="0" err="1"/>
              <a:t>beng</a:t>
            </a:r>
            <a:r>
              <a:rPr lang="en-US" dirty="0"/>
              <a:t> and an example of a </a:t>
            </a:r>
            <a:r>
              <a:rPr lang="en-US" dirty="0" err="1"/>
              <a:t>Tsimane</a:t>
            </a:r>
            <a:r>
              <a:rPr lang="en-US" dirty="0"/>
              <a:t>’ non-word is </a:t>
            </a:r>
            <a:r>
              <a:rPr lang="en-US" dirty="0" err="1"/>
              <a:t>fisek</a:t>
            </a:r>
            <a:r>
              <a:rPr lang="en-US" dirty="0"/>
              <a:t>. What makes </a:t>
            </a:r>
            <a:r>
              <a:rPr lang="en-US" dirty="0" err="1"/>
              <a:t>beng</a:t>
            </a:r>
            <a:r>
              <a:rPr lang="en-US" dirty="0"/>
              <a:t> “English” and </a:t>
            </a:r>
            <a:r>
              <a:rPr lang="en-US" dirty="0" err="1"/>
              <a:t>fisek</a:t>
            </a:r>
            <a:r>
              <a:rPr lang="en-US" dirty="0"/>
              <a:t> “</a:t>
            </a:r>
            <a:r>
              <a:rPr lang="en-US" dirty="0" err="1"/>
              <a:t>Tsimane</a:t>
            </a:r>
            <a:r>
              <a:rPr lang="en-US" dirty="0"/>
              <a:t>’” is that it uses the phonemes of those languages, or the sounds already commonly used in those languages. However, it is a word that </a:t>
            </a:r>
            <a:r>
              <a:rPr lang="en-US" i="1" dirty="0"/>
              <a:t>does not exist </a:t>
            </a:r>
            <a:r>
              <a:rPr lang="en-US" dirty="0"/>
              <a:t>in these languages. Finally, [CLICK] and very importantly, the </a:t>
            </a:r>
            <a:r>
              <a:rPr lang="en-US" dirty="0" err="1"/>
              <a:t>Tsimane</a:t>
            </a:r>
            <a:r>
              <a:rPr lang="en-US" dirty="0"/>
              <a:t>’ is an </a:t>
            </a:r>
            <a:r>
              <a:rPr lang="en-US" dirty="0" err="1"/>
              <a:t>idigenous</a:t>
            </a:r>
            <a:r>
              <a:rPr lang="en-US" dirty="0"/>
              <a:t> group in Bolivia that is known for three unique things relevant to this research: First, they only speak to their infants an average of 1 minute per hour, second, only 18% of them are literate, which means that only 18% can read and went to school, and third, </a:t>
            </a:r>
            <a:r>
              <a:rPr lang="en-US" dirty="0" err="1"/>
              <a:t>Tsimane</a:t>
            </a:r>
            <a:r>
              <a:rPr lang="en-US" dirty="0"/>
              <a:t>’ are monolingual, which means that they ONLY speak </a:t>
            </a:r>
            <a:r>
              <a:rPr lang="en-US" dirty="0" err="1"/>
              <a:t>Tsimane</a:t>
            </a:r>
            <a:r>
              <a:rPr lang="en-US" dirty="0"/>
              <a:t>’, and not Spanish, or any other languages. </a:t>
            </a:r>
          </a:p>
          <a:p>
            <a:endParaRPr lang="en-US" dirty="0"/>
          </a:p>
          <a:p>
            <a:r>
              <a:rPr lang="en-US" dirty="0"/>
              <a:t>So essentially, what these authors are interested in, is assessing whether –one- talking to infants and -two- going to school to become literate, plays a role on phonological processing. In this case, phonological processing is measured as an individuals’ ability to correctly pronounce and repeat back a non-Word... such as </a:t>
            </a:r>
            <a:r>
              <a:rPr lang="en-US" dirty="0" err="1"/>
              <a:t>beng</a:t>
            </a:r>
            <a:r>
              <a:rPr lang="en-US" dirty="0"/>
              <a:t> or </a:t>
            </a:r>
            <a:r>
              <a:rPr lang="en-US" dirty="0" err="1"/>
              <a:t>fisek</a:t>
            </a:r>
            <a:r>
              <a:rPr lang="en-US" dirty="0"/>
              <a:t>. Any questions? </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7E7AEF-1C54-744F-9A47-491F97EB561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11413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theorists argue that lexical development may mediate the relationship between infant-directed input and phonological processing because there is a strong relationship between child-directed input and lexical development. If we talk to babies more, they acquire more experience to new words. </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7E7AEF-1C54-744F-9A47-491F97EB561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777418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authors of this paper seem to use the words schooling and literacy interchangeably, mean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7E7AEF-1C54-744F-9A47-491F97EB561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46652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three primary goals in this paper. I will show those goals, and then delve a little bit more into the background literature addressed in the introduction of the paper. The authors’ first goal [CLICK] was to assess the potential long-term effects of low infant-directed input on phonological processing. The second goal [CLICK] was to </a:t>
            </a:r>
            <a:r>
              <a:rPr lang="en-US" dirty="0" err="1"/>
              <a:t>sssess</a:t>
            </a:r>
            <a:r>
              <a:rPr lang="en-US" dirty="0"/>
              <a:t> the JOINT effect of low infant-directed input AND low literacy, essentially schooling and reading, on phonological processing. Finally, the third goal [CLICK] was to assess the phonological processing underlying non-word repetition by comparing three subsets of the </a:t>
            </a:r>
            <a:r>
              <a:rPr lang="en-US" dirty="0" err="1"/>
              <a:t>Tsimane</a:t>
            </a:r>
            <a:r>
              <a:rPr lang="en-US" dirty="0"/>
              <a:t>’ sample [CLICK] Children vs. adults [CLICK] self-reported Readers vs. self-reported non-readers and [CLICK] individuals who Completed more school grades vs. those that completed less school grades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7E7AEF-1C54-744F-9A47-491F97EB561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03152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trials went into this, and authors didn’t think that it would need to be done in groups but it didn’t work otherwise. So, this is considered an explanatory study because it deviated from the pre-registration methods.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7E7AEF-1C54-744F-9A47-491F97EB561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419836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trials went into this, and authors didn’t think that it would need to be done in groups but it didn’t work otherwise. So, this is considered an explanatory study because it deviated from the pre-registration methods.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7E7AEF-1C54-744F-9A47-491F97EB561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604595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important to understand what ”average” NWR scores among individuals who 1) DO receive infant-directed input and 2) ARE literate and go to school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7E7AEF-1C54-744F-9A47-491F97EB561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014674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Differ between word scores (total pronunciation) and phoneme score (more specific phonemic pronunciation). I will only report phonemic pronunciation averages in this presentation, as I think it’s the most indicative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Palatino Linotype" panose="02040502050505030304" pitchFamily="18" charset="0"/>
              </a:rPr>
              <a:t>phoneme score (more specific phonemic pronunciation), and score when # of syllables (complexity) in words are considered</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7E7AEF-1C54-744F-9A47-491F97EB561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93319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g1c310126259_0_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3" name="Google Shape;303;g1c310126259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g54dda1946d_6_3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6" name="Google Shape;346;g54dda1946d_6_3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nSpc>
                <a:spcPct val="107000"/>
              </a:lnSpc>
              <a:buFont typeface="+mj-lt"/>
              <a:buNone/>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Previous research has suggested that children’s linguistic abilities vary depending on different factors, such as gender and SES.</a:t>
            </a:r>
          </a:p>
          <a:p>
            <a:pPr marL="0" marR="0" lvl="0" indent="0">
              <a:lnSpc>
                <a:spcPct val="107000"/>
              </a:lnSpc>
              <a:buFont typeface="+mj-lt"/>
              <a:buNone/>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However, limitations of previous studies include:</a:t>
            </a:r>
          </a:p>
          <a:p>
            <a:pPr marL="457200" marR="0" lvl="1" indent="0">
              <a:lnSpc>
                <a:spcPct val="107000"/>
              </a:lnSpc>
              <a:buFont typeface="+mj-lt"/>
              <a:buNone/>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1) relying heavily on WEIRD samples and methodologies -&gt; leading to assumption that language development is uniform</a:t>
            </a:r>
          </a:p>
          <a:p>
            <a:pPr marL="457200" marR="0" lvl="1" indent="0">
              <a:lnSpc>
                <a:spcPct val="107000"/>
              </a:lnSpc>
              <a:spcAft>
                <a:spcPts val="800"/>
              </a:spcAft>
              <a:buFont typeface="+mj-lt"/>
              <a:buNone/>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2) making binary conclusions regarding these factors (i.e., do they impact language development or not versus how much do they impact language development)</a:t>
            </a:r>
          </a:p>
          <a:p>
            <a:pPr marL="0" lvl="0" indent="0" algn="l" rtl="0">
              <a:spcBef>
                <a:spcPts val="0"/>
              </a:spcBef>
              <a:spcAft>
                <a:spcPts val="0"/>
              </a:spcAft>
              <a:buNone/>
            </a:pPr>
            <a:endParaRPr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g54dda1946d_6_3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4" name="Google Shape;364;g54dda1946d_6_3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100" dirty="0"/>
              <a:t>After aim 2: If so, what are the strengths of these relationships, and how are they related to one another?</a:t>
            </a:r>
            <a:endParaRPr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g184d99d1a72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2" name="Google Shape;392;g184d99d1a72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8"/>
        <p:cNvGrpSpPr/>
        <p:nvPr/>
      </p:nvGrpSpPr>
      <p:grpSpPr>
        <a:xfrm>
          <a:off x="0" y="0"/>
          <a:ext cx="0" cy="0"/>
          <a:chOff x="0" y="0"/>
          <a:chExt cx="0" cy="0"/>
        </a:xfrm>
      </p:grpSpPr>
      <p:sp>
        <p:nvSpPr>
          <p:cNvPr id="519" name="Google Shape;519;g184d99d1a72_0_2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0" name="Google Shape;520;g184d99d1a72_0_2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742950" marR="0" lvl="1" indent="-285750">
              <a:lnSpc>
                <a:spcPct val="107000"/>
              </a:lnSpc>
              <a:buFont typeface="+mj-lt"/>
              <a:buAutoNum type="alphaLcPeriod"/>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Older children produced more speech than younger children. </a:t>
            </a:r>
          </a:p>
          <a:p>
            <a:pPr marL="1143000" marR="0" lvl="2" indent="-228600">
              <a:lnSpc>
                <a:spcPct val="107000"/>
              </a:lnSpc>
              <a:spcAft>
                <a:spcPts val="800"/>
              </a:spcAft>
              <a:buFont typeface="+mj-lt"/>
              <a:buAutoNum type="romanLcPeriod"/>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66 more vocalizations per hour with each year of life.</a:t>
            </a:r>
          </a:p>
          <a:p>
            <a:pPr marL="742950" marR="0" lvl="1" indent="-285750">
              <a:lnSpc>
                <a:spcPct val="107000"/>
              </a:lnSpc>
              <a:buFont typeface="+mj-lt"/>
              <a:buAutoNum type="alphaLcPeriod"/>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Children experiencing nonnormative development produced less speech than children with normative development. This was strengthened by age</a:t>
            </a:r>
            <a:r>
              <a:rPr lang="en-US" sz="800" kern="100" dirty="0">
                <a:effectLst/>
                <a:latin typeface="Aptos" panose="020B0004020202020204" pitchFamily="34" charset="0"/>
                <a:ea typeface="Aptos" panose="020B0004020202020204" pitchFamily="34" charset="0"/>
                <a:cs typeface="Times New Roman" panose="02020603050405020304" pitchFamily="18" charset="0"/>
              </a:rPr>
              <a:t> (as seen in the image here)</a:t>
            </a:r>
            <a:r>
              <a:rPr lang="en-US" sz="1100" kern="100" dirty="0">
                <a:effectLst/>
                <a:latin typeface="Aptos" panose="020B0004020202020204" pitchFamily="34" charset="0"/>
                <a:ea typeface="Aptos" panose="020B0004020202020204" pitchFamily="34" charset="0"/>
                <a:cs typeface="Times New Roman" panose="02020603050405020304" pitchFamily="18" charset="0"/>
              </a:rPr>
              <a:t>.</a:t>
            </a:r>
          </a:p>
          <a:p>
            <a:pPr marL="1143000" marR="0" lvl="2" indent="-228600">
              <a:lnSpc>
                <a:spcPct val="107000"/>
              </a:lnSpc>
              <a:buFont typeface="+mj-lt"/>
              <a:buAutoNum type="romanLcPeriod"/>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20 fewer vocalizations per hour. Difference grew by 8 vocalizations per year.</a:t>
            </a:r>
          </a:p>
          <a:p>
            <a:pPr marL="1143000" marR="0" lvl="2" indent="-228600">
              <a:lnSpc>
                <a:spcPct val="107000"/>
              </a:lnSpc>
              <a:buFont typeface="+mj-lt"/>
              <a:buAutoNum type="romanLcPeriod"/>
            </a:pPr>
            <a:r>
              <a:rPr lang="en-US" sz="1000" kern="100" dirty="0">
                <a:effectLst/>
                <a:latin typeface="Aptos" panose="020B0004020202020204" pitchFamily="34" charset="0"/>
                <a:ea typeface="Aptos" panose="020B0004020202020204" pitchFamily="34" charset="0"/>
                <a:cs typeface="Times New Roman" panose="02020603050405020304" pitchFamily="18" charset="0"/>
              </a:rPr>
              <a:t>Older kids are more likely to have an actual diagnosis than younger kids as opposed to a risk factor.</a:t>
            </a:r>
          </a:p>
          <a:p>
            <a:pPr marL="1143000" marR="0" lvl="2" indent="-228600">
              <a:lnSpc>
                <a:spcPct val="107000"/>
              </a:lnSpc>
              <a:spcAft>
                <a:spcPts val="800"/>
              </a:spcAft>
              <a:buFont typeface="+mj-lt"/>
              <a:buAutoNum type="romanLcPeriod"/>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g1c31012625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5" name="Google Shape;325;g1c31012625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200" i="1" dirty="0">
              <a:solidFill>
                <a:srgbClr val="595959"/>
              </a:solidFill>
              <a:latin typeface="Anaheim"/>
              <a:ea typeface="Anaheim"/>
              <a:cs typeface="Anaheim"/>
              <a:sym typeface="Anaheim"/>
            </a:endParaRPr>
          </a:p>
          <a:p>
            <a:pPr marL="742950" marR="0" lvl="1" indent="-285750">
              <a:lnSpc>
                <a:spcPct val="107000"/>
              </a:lnSpc>
              <a:buFont typeface="+mj-lt"/>
              <a:buAutoNum type="alphaLcPeriod"/>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Researchers split adult speech production into low, middle, and high tertiles.</a:t>
            </a:r>
          </a:p>
          <a:p>
            <a:pPr marL="742950" marR="0" lvl="1" indent="-285750">
              <a:lnSpc>
                <a:spcPct val="107000"/>
              </a:lnSpc>
              <a:buFont typeface="+mj-lt"/>
              <a:buAutoNum type="alphaLcPeriod"/>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For every 100 adult vocalizations/hour, children produced 27 more vocalizations/hour. </a:t>
            </a:r>
          </a:p>
          <a:p>
            <a:pPr marL="742950" marR="0" lvl="1" indent="-285750" algn="l" defTabSz="914400" rtl="0" eaLnBrk="1" fontAlgn="auto" latinLnBrk="0" hangingPunct="1">
              <a:lnSpc>
                <a:spcPct val="107000"/>
              </a:lnSpc>
              <a:spcBef>
                <a:spcPts val="0"/>
              </a:spcBef>
              <a:spcAft>
                <a:spcPts val="0"/>
              </a:spcAft>
              <a:buClr>
                <a:srgbClr val="000000"/>
              </a:buClr>
              <a:buSzPts val="1100"/>
              <a:buFont typeface="+mj-lt"/>
              <a:buAutoNum type="alphaLcPeriod"/>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This also strengthened with age in that child speech production grew by 16 vocalizations/year. </a:t>
            </a:r>
          </a:p>
          <a:p>
            <a:pPr marL="742950" marR="0" lvl="1" indent="-285750">
              <a:lnSpc>
                <a:spcPct val="107000"/>
              </a:lnSpc>
              <a:spcAft>
                <a:spcPts val="800"/>
              </a:spcAft>
              <a:buFont typeface="+mj-lt"/>
              <a:buAutoNum type="alphaLcPeriod"/>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Children age and normative status were not significant predictors of adult talk; therefore, children talking more did not elicit more talk from adults, which strengthens the finding.</a:t>
            </a:r>
          </a:p>
          <a:p>
            <a:pPr marL="0" lvl="0" indent="0" algn="l" rtl="0">
              <a:spcBef>
                <a:spcPts val="0"/>
              </a:spcBef>
              <a:spcAft>
                <a:spcPts val="0"/>
              </a:spcAft>
              <a:buNone/>
            </a:pPr>
            <a:endParaRPr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Google Shape;465;g184d99d1a72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6" name="Google Shape;466;g184d99d1a72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800" dirty="0">
                <a:effectLst/>
                <a:latin typeface="Segoe UI" panose="020B0502040204020203" pitchFamily="34" charset="0"/>
              </a:rPr>
              <a:t>We see that there is some suggested trend but the null effects found may be due to the non-significant difference between &lt;HS and &gt;BA.</a:t>
            </a:r>
            <a:endParaRPr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7"/>
        <p:cNvGrpSpPr/>
        <p:nvPr/>
      </p:nvGrpSpPr>
      <p:grpSpPr>
        <a:xfrm>
          <a:off x="0" y="0"/>
          <a:ext cx="0" cy="0"/>
          <a:chOff x="0" y="0"/>
          <a:chExt cx="0" cy="0"/>
        </a:xfrm>
      </p:grpSpPr>
      <p:sp>
        <p:nvSpPr>
          <p:cNvPr id="638" name="Google Shape;638;g172b1845856_1_1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9" name="Google Shape;639;g172b1845856_1_1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742950" marR="0" lvl="1" indent="-285750">
              <a:lnSpc>
                <a:spcPct val="107000"/>
              </a:lnSpc>
              <a:buFont typeface="+mj-lt"/>
              <a:buAutoNum type="alphaLcPeriod"/>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Conducted random slope analyses by corpora and found no relationship between SES and child speech by each corpus.</a:t>
            </a:r>
          </a:p>
          <a:p>
            <a:pPr marL="742950" marR="0" lvl="1" indent="-285750">
              <a:lnSpc>
                <a:spcPct val="107000"/>
              </a:lnSpc>
              <a:spcAft>
                <a:spcPts val="800"/>
              </a:spcAft>
              <a:buFont typeface="+mj-lt"/>
              <a:buAutoNum type="alphaLcPeriod"/>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However, important to note that sample sizes by corpora was small with 7 corpora having sample sizes &lt; 20.</a:t>
            </a:r>
          </a:p>
          <a:p>
            <a:pPr marL="0" lvl="0" indent="0" algn="l" rtl="0">
              <a:spcBef>
                <a:spcPts val="0"/>
              </a:spcBef>
              <a:spcAft>
                <a:spcPts val="0"/>
              </a:spcAft>
              <a:buNone/>
            </a:pPr>
            <a:endParaRPr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g184d99d1a72_0_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0" name="Google Shape;420;g184d99d1a72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buNone/>
            </a:pPr>
            <a:r>
              <a:rPr lang="en-US" sz="1800" dirty="0">
                <a:effectLst/>
                <a:latin typeface="Segoe UI" panose="020B0502040204020203" pitchFamily="34" charset="0"/>
              </a:rPr>
              <a:t>Said they did this (maternal ed) because </a:t>
            </a:r>
            <a:endParaRPr lang="en-US" sz="1800" dirty="0">
              <a:effectLst/>
              <a:latin typeface="Arial" panose="020B0604020202020204" pitchFamily="34" charset="0"/>
            </a:endParaRPr>
          </a:p>
          <a:p>
            <a:pPr marL="190500">
              <a:buFont typeface="+mj-lt"/>
              <a:buAutoNum type="arabicPeriod"/>
            </a:pPr>
            <a:r>
              <a:rPr lang="en-US" sz="1800" dirty="0">
                <a:effectLst/>
                <a:latin typeface="Segoe UI" panose="020B0502040204020203" pitchFamily="34" charset="0"/>
              </a:rPr>
              <a:t>Available information</a:t>
            </a:r>
            <a:endParaRPr lang="en-US" sz="1800" dirty="0">
              <a:effectLst/>
              <a:latin typeface="Arial" panose="020B0604020202020204" pitchFamily="34" charset="0"/>
            </a:endParaRPr>
          </a:p>
          <a:p>
            <a:pPr marL="190500">
              <a:buFont typeface="+mj-lt"/>
              <a:buAutoNum type="arabicPeriod"/>
            </a:pPr>
            <a:r>
              <a:rPr lang="en-US" sz="1800" dirty="0">
                <a:effectLst/>
                <a:latin typeface="Segoe UI" panose="020B0502040204020203" pitchFamily="34" charset="0"/>
              </a:rPr>
              <a:t>Most commonly used SES proxy in language acquisition research</a:t>
            </a:r>
            <a:endParaRPr lang="en-US" sz="1800" dirty="0">
              <a:effectLst/>
              <a:latin typeface="Arial" panose="020B0604020202020204" pitchFamily="34" charset="0"/>
            </a:endParaRPr>
          </a:p>
          <a:p>
            <a:pPr marL="190500">
              <a:buFont typeface="+mj-lt"/>
              <a:buAutoNum type="arabicPeriod"/>
            </a:pPr>
            <a:r>
              <a:rPr lang="en-US" sz="1800" dirty="0">
                <a:effectLst/>
                <a:latin typeface="Segoe UI" panose="020B0502040204020203" pitchFamily="34" charset="0"/>
              </a:rPr>
              <a:t>Many theories have pathways that include maternal education as a predictor of children’s language experience</a:t>
            </a:r>
            <a:endParaRPr lang="en-US" sz="1800" dirty="0">
              <a:effectLst/>
              <a:latin typeface="Arial" panose="020B0604020202020204" pitchFamily="34" charset="0"/>
            </a:endParaRP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Multilingualism -&gt; quality </a:t>
            </a:r>
            <a:r>
              <a:rPr lang="en-US"/>
              <a:t>versus quantity</a:t>
            </a:r>
            <a:endParaRPr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A8B732B4-A220-4D64-89E5-594291243225}"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72</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2095165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8D564EE5-7DD7-054B-B5B9-96097D175549}"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73</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412293503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8D564EE5-7DD7-054B-B5B9-96097D175549}"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74</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95719380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8D564EE5-7DD7-054B-B5B9-96097D175549}"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75</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28876465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8D564EE5-7DD7-054B-B5B9-96097D175549}"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76</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22788189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8D564EE5-7DD7-054B-B5B9-96097D175549}"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77</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46731098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8D564EE5-7DD7-054B-B5B9-96097D175549}"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78</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27700816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8D564EE5-7DD7-054B-B5B9-96097D175549}"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79</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58490367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8D564EE5-7DD7-054B-B5B9-96097D175549}"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80</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48369722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28A31B4-53EA-1841-94BE-C16705AEA94F}" type="slidenum">
              <a:rPr lang="en-US" smtClean="0"/>
              <a:t>85</a:t>
            </a:fld>
            <a:endParaRPr lang="en-US"/>
          </a:p>
        </p:txBody>
      </p:sp>
    </p:spTree>
    <p:extLst>
      <p:ext uri="{BB962C8B-B14F-4D97-AF65-F5344CB8AC3E}">
        <p14:creationId xmlns:p14="http://schemas.microsoft.com/office/powerpoint/2010/main" val="149172976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90</a:t>
            </a:fld>
            <a:endParaRPr lang="en-US"/>
          </a:p>
        </p:txBody>
      </p:sp>
    </p:spTree>
    <p:extLst>
      <p:ext uri="{BB962C8B-B14F-4D97-AF65-F5344CB8AC3E}">
        <p14:creationId xmlns:p14="http://schemas.microsoft.com/office/powerpoint/2010/main" val="124049366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Mothers were more frequently present</a:t>
            </a:r>
            <a:r>
              <a:rPr lang="en-US" baseline="0" dirty="0"/>
              <a:t> in middle-class, urban sample when compared to the </a:t>
            </a:r>
            <a:r>
              <a:rPr lang="en-US" baseline="0" dirty="0" err="1"/>
              <a:t>peri</a:t>
            </a:r>
            <a:r>
              <a:rPr lang="en-US" baseline="0" dirty="0"/>
              <a:t>-urban and rural samples</a:t>
            </a:r>
          </a:p>
          <a:p>
            <a:r>
              <a:rPr lang="en-US" baseline="0" dirty="0"/>
              <a:t>Others were more often caretakers in the rural context compared to the other two samples</a:t>
            </a:r>
          </a:p>
          <a:p>
            <a:r>
              <a:rPr lang="en-US" baseline="0" dirty="0"/>
              <a:t>Urban and </a:t>
            </a:r>
            <a:r>
              <a:rPr lang="en-US" baseline="0" dirty="0" err="1"/>
              <a:t>peri</a:t>
            </a:r>
            <a:r>
              <a:rPr lang="en-US" baseline="0" dirty="0"/>
              <a:t>-urban infants were more often alone than rural infants</a:t>
            </a:r>
          </a:p>
          <a:p>
            <a:endParaRPr lang="en-US" baseline="0" dirty="0"/>
          </a:p>
          <a:p>
            <a:r>
              <a:rPr lang="en-US" baseline="0" dirty="0"/>
              <a:t>No difference in the groups in the time they spent in presence of both mothers and others</a:t>
            </a:r>
            <a:endParaRPr lang="en-US" dirty="0"/>
          </a:p>
        </p:txBody>
      </p:sp>
      <p:sp>
        <p:nvSpPr>
          <p:cNvPr id="4" name="Slide Number Placeholder 3"/>
          <p:cNvSpPr>
            <a:spLocks noGrp="1"/>
          </p:cNvSpPr>
          <p:nvPr>
            <p:ph type="sldNum" sz="quarter" idx="10"/>
          </p:nvPr>
        </p:nvSpPr>
        <p:spPr/>
        <p:txBody>
          <a:bodyPr/>
          <a:lstStyle/>
          <a:p>
            <a:fld id="{0F43F65E-0297-43C3-9547-E45FF4BE6D35}" type="slidenum">
              <a:rPr lang="en-US" smtClean="0">
                <a:solidFill>
                  <a:prstClr val="black"/>
                </a:solidFill>
              </a:rPr>
              <a:pPr/>
              <a:t>91</a:t>
            </a:fld>
            <a:endParaRPr lang="en-US">
              <a:solidFill>
                <a:prstClr val="black"/>
              </a:solidFill>
            </a:endParaRPr>
          </a:p>
        </p:txBody>
      </p:sp>
    </p:spTree>
    <p:extLst>
      <p:ext uri="{BB962C8B-B14F-4D97-AF65-F5344CB8AC3E}">
        <p14:creationId xmlns:p14="http://schemas.microsoft.com/office/powerpoint/2010/main" val="177390849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Rural infants were in body contact with others significantly</a:t>
            </a:r>
            <a:r>
              <a:rPr lang="en-US" baseline="0" dirty="0"/>
              <a:t> more than the other two contexts</a:t>
            </a:r>
          </a:p>
          <a:p>
            <a:r>
              <a:rPr lang="en-US" baseline="0" dirty="0"/>
              <a:t>Urban (middle-class) mothers used objects sig. more than other two samples</a:t>
            </a:r>
          </a:p>
          <a:p>
            <a:r>
              <a:rPr lang="en-US" baseline="0" dirty="0"/>
              <a:t>Infants had more face-to-face contact in urban and </a:t>
            </a:r>
            <a:r>
              <a:rPr lang="en-US" baseline="0" dirty="0" err="1"/>
              <a:t>peri</a:t>
            </a:r>
            <a:r>
              <a:rPr lang="en-US" baseline="0" dirty="0"/>
              <a:t>-urban samples than the rural context</a:t>
            </a:r>
          </a:p>
          <a:p>
            <a:r>
              <a:rPr lang="en-US" baseline="0" dirty="0" err="1"/>
              <a:t>Peri</a:t>
            </a:r>
            <a:r>
              <a:rPr lang="en-US" baseline="0" dirty="0"/>
              <a:t>-urban infants had more face-to-face contact than rural infants</a:t>
            </a:r>
          </a:p>
          <a:p>
            <a:r>
              <a:rPr lang="en-US" baseline="0" dirty="0"/>
              <a:t>Tactile stimulation was greater in urban than rural mother, however, others used more tactile stim than in rural context than they did in the urban</a:t>
            </a:r>
            <a:endParaRPr lang="en-US" dirty="0"/>
          </a:p>
        </p:txBody>
      </p:sp>
      <p:sp>
        <p:nvSpPr>
          <p:cNvPr id="4" name="Slide Number Placeholder 3"/>
          <p:cNvSpPr>
            <a:spLocks noGrp="1"/>
          </p:cNvSpPr>
          <p:nvPr>
            <p:ph type="sldNum" sz="quarter" idx="10"/>
          </p:nvPr>
        </p:nvSpPr>
        <p:spPr/>
        <p:txBody>
          <a:bodyPr/>
          <a:lstStyle/>
          <a:p>
            <a:fld id="{0F43F65E-0297-43C3-9547-E45FF4BE6D35}" type="slidenum">
              <a:rPr lang="en-US" smtClean="0">
                <a:solidFill>
                  <a:prstClr val="black"/>
                </a:solidFill>
              </a:rPr>
              <a:pPr/>
              <a:t>92</a:t>
            </a:fld>
            <a:endParaRPr lang="en-US">
              <a:solidFill>
                <a:prstClr val="black"/>
              </a:solidFill>
            </a:endParaRPr>
          </a:p>
        </p:txBody>
      </p:sp>
    </p:spTree>
    <p:extLst>
      <p:ext uri="{BB962C8B-B14F-4D97-AF65-F5344CB8AC3E}">
        <p14:creationId xmlns:p14="http://schemas.microsoft.com/office/powerpoint/2010/main" val="27694772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Crying urban</a:t>
            </a:r>
            <a:r>
              <a:rPr lang="en-US" baseline="0" dirty="0"/>
              <a:t> infants had more body contact with their mothers than </a:t>
            </a:r>
            <a:r>
              <a:rPr lang="en-US" baseline="0" dirty="0" err="1"/>
              <a:t>peri</a:t>
            </a:r>
            <a:r>
              <a:rPr lang="en-US" baseline="0" dirty="0"/>
              <a:t>-urban infants</a:t>
            </a:r>
          </a:p>
          <a:p>
            <a:r>
              <a:rPr lang="en-US" baseline="0" dirty="0"/>
              <a:t>Crying rural infants had body contact with others more often than other two samples</a:t>
            </a:r>
          </a:p>
          <a:p>
            <a:r>
              <a:rPr lang="en-US" baseline="0" dirty="0"/>
              <a:t>Face-to-face interaction was significantly greater in urban and </a:t>
            </a:r>
            <a:r>
              <a:rPr lang="en-US" baseline="0" dirty="0" err="1"/>
              <a:t>peri</a:t>
            </a:r>
            <a:r>
              <a:rPr lang="en-US" baseline="0" dirty="0"/>
              <a:t>-urban mothers and others compared to rural mothers</a:t>
            </a:r>
          </a:p>
          <a:p>
            <a:r>
              <a:rPr lang="en-US" baseline="0" dirty="0"/>
              <a:t>Urban mothers used tactile stimulation more than rural mothers</a:t>
            </a:r>
          </a:p>
          <a:p>
            <a:r>
              <a:rPr lang="en-US" baseline="0" dirty="0"/>
              <a:t>Rural others used tactile stim more than the other two contexts</a:t>
            </a:r>
          </a:p>
          <a:p>
            <a:endParaRPr lang="en-US" baseline="0" dirty="0"/>
          </a:p>
          <a:p>
            <a:r>
              <a:rPr lang="en-US" baseline="0" dirty="0"/>
              <a:t>Sleeping: </a:t>
            </a:r>
          </a:p>
          <a:p>
            <a:r>
              <a:rPr lang="en-US" baseline="0" dirty="0"/>
              <a:t>Rural infants had more body contact and nursing than other groups</a:t>
            </a:r>
          </a:p>
          <a:p>
            <a:r>
              <a:rPr lang="en-US" baseline="0" dirty="0"/>
              <a:t>In general, mothers invested more time in body contact and nursing</a:t>
            </a:r>
            <a:endParaRPr lang="en-US" dirty="0"/>
          </a:p>
        </p:txBody>
      </p:sp>
      <p:sp>
        <p:nvSpPr>
          <p:cNvPr id="4" name="Slide Number Placeholder 3"/>
          <p:cNvSpPr>
            <a:spLocks noGrp="1"/>
          </p:cNvSpPr>
          <p:nvPr>
            <p:ph type="sldNum" sz="quarter" idx="10"/>
          </p:nvPr>
        </p:nvSpPr>
        <p:spPr/>
        <p:txBody>
          <a:bodyPr/>
          <a:lstStyle/>
          <a:p>
            <a:fld id="{0F43F65E-0297-43C3-9547-E45FF4BE6D35}" type="slidenum">
              <a:rPr lang="en-US" smtClean="0">
                <a:solidFill>
                  <a:prstClr val="black"/>
                </a:solidFill>
              </a:rPr>
              <a:pPr/>
              <a:t>93</a:t>
            </a:fld>
            <a:endParaRPr lang="en-US">
              <a:solidFill>
                <a:prstClr val="black"/>
              </a:solidFill>
            </a:endParaRPr>
          </a:p>
        </p:txBody>
      </p:sp>
    </p:spTree>
    <p:extLst>
      <p:ext uri="{BB962C8B-B14F-4D97-AF65-F5344CB8AC3E}">
        <p14:creationId xmlns:p14="http://schemas.microsoft.com/office/powerpoint/2010/main" val="4712881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a:ln/>
        </p:spPr>
      </p:sp>
      <p:sp>
        <p:nvSpPr>
          <p:cNvPr id="143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Char char="•"/>
            </a:pPr>
            <a:endParaRPr lang="en-US" altLang="en-US">
              <a:ea typeface="ＭＳ Ｐゴシック" panose="020B0600070205080204" pitchFamily="34" charset="-128"/>
            </a:endParaRPr>
          </a:p>
        </p:txBody>
      </p:sp>
      <p:sp>
        <p:nvSpPr>
          <p:cNvPr id="143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2400">
                <a:solidFill>
                  <a:schemeClr val="tx1"/>
                </a:solidFill>
                <a:latin typeface="Times New Roman" panose="02020603050405020304" pitchFamily="18" charset="0"/>
              </a:defRPr>
            </a:lvl1pPr>
            <a:lvl2pPr marL="37931725" indent="-37474525" defTabSz="931863">
              <a:defRPr sz="2400">
                <a:solidFill>
                  <a:schemeClr val="tx1"/>
                </a:solidFill>
                <a:latin typeface="Times New Roman" panose="02020603050405020304" pitchFamily="18" charset="0"/>
              </a:defRPr>
            </a:lvl2pPr>
            <a:lvl3pPr marL="1143000" indent="-228600" defTabSz="931863">
              <a:defRPr sz="2400">
                <a:solidFill>
                  <a:schemeClr val="tx1"/>
                </a:solidFill>
                <a:latin typeface="Times New Roman" panose="02020603050405020304" pitchFamily="18" charset="0"/>
              </a:defRPr>
            </a:lvl3pPr>
            <a:lvl4pPr marL="1600200" indent="-228600" defTabSz="931863">
              <a:defRPr sz="2400">
                <a:solidFill>
                  <a:schemeClr val="tx1"/>
                </a:solidFill>
                <a:latin typeface="Times New Roman" panose="02020603050405020304" pitchFamily="18" charset="0"/>
              </a:defRPr>
            </a:lvl4pPr>
            <a:lvl5pPr marL="2057400" indent="-228600" defTabSz="931863">
              <a:defRPr sz="24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2400">
                <a:solidFill>
                  <a:schemeClr val="tx1"/>
                </a:solidFill>
                <a:latin typeface="Times New Roman" panose="02020603050405020304" pitchFamily="18" charset="0"/>
              </a:defRPr>
            </a:lvl9pPr>
          </a:lstStyle>
          <a:p>
            <a:fld id="{62B63064-A806-4F8A-8836-A7F7F645437C}" type="slidenum">
              <a:rPr lang="en-US" altLang="en-US" sz="1200" smtClean="0">
                <a:ea typeface="ＭＳ Ｐゴシック" panose="020B0600070205080204" pitchFamily="34" charset="-128"/>
              </a:rPr>
              <a:pPr/>
              <a:t>95</a:t>
            </a:fld>
            <a:endParaRPr lang="en-US" altLang="en-US" sz="1200">
              <a:ea typeface="ＭＳ Ｐゴシック" panose="020B0600070205080204" pitchFamily="34" charset="-128"/>
            </a:endParaRPr>
          </a:p>
        </p:txBody>
      </p:sp>
    </p:spTree>
    <p:extLst>
      <p:ext uri="{BB962C8B-B14F-4D97-AF65-F5344CB8AC3E}">
        <p14:creationId xmlns:p14="http://schemas.microsoft.com/office/powerpoint/2010/main" val="207668319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ln/>
        </p:spPr>
      </p:sp>
      <p:sp>
        <p:nvSpPr>
          <p:cNvPr id="163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ea typeface="ＭＳ Ｐゴシック" panose="020B0600070205080204" pitchFamily="34" charset="-128"/>
            </a:endParaRPr>
          </a:p>
        </p:txBody>
      </p:sp>
      <p:sp>
        <p:nvSpPr>
          <p:cNvPr id="163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2400">
                <a:solidFill>
                  <a:schemeClr val="tx1"/>
                </a:solidFill>
                <a:latin typeface="Times New Roman" panose="02020603050405020304" pitchFamily="18" charset="0"/>
              </a:defRPr>
            </a:lvl1pPr>
            <a:lvl2pPr marL="37931725" indent="-37474525" defTabSz="931863">
              <a:defRPr sz="2400">
                <a:solidFill>
                  <a:schemeClr val="tx1"/>
                </a:solidFill>
                <a:latin typeface="Times New Roman" panose="02020603050405020304" pitchFamily="18" charset="0"/>
              </a:defRPr>
            </a:lvl2pPr>
            <a:lvl3pPr marL="1143000" indent="-228600" defTabSz="931863">
              <a:defRPr sz="2400">
                <a:solidFill>
                  <a:schemeClr val="tx1"/>
                </a:solidFill>
                <a:latin typeface="Times New Roman" panose="02020603050405020304" pitchFamily="18" charset="0"/>
              </a:defRPr>
            </a:lvl3pPr>
            <a:lvl4pPr marL="1600200" indent="-228600" defTabSz="931863">
              <a:defRPr sz="2400">
                <a:solidFill>
                  <a:schemeClr val="tx1"/>
                </a:solidFill>
                <a:latin typeface="Times New Roman" panose="02020603050405020304" pitchFamily="18" charset="0"/>
              </a:defRPr>
            </a:lvl4pPr>
            <a:lvl5pPr marL="2057400" indent="-228600" defTabSz="931863">
              <a:defRPr sz="24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2400">
                <a:solidFill>
                  <a:schemeClr val="tx1"/>
                </a:solidFill>
                <a:latin typeface="Times New Roman" panose="02020603050405020304" pitchFamily="18" charset="0"/>
              </a:defRPr>
            </a:lvl9pPr>
          </a:lstStyle>
          <a:p>
            <a:fld id="{163E7F97-5BA7-49BE-811F-CAA22F1B4A92}" type="slidenum">
              <a:rPr lang="en-US" altLang="en-US" sz="1200" smtClean="0">
                <a:ea typeface="ＭＳ Ｐゴシック" panose="020B0600070205080204" pitchFamily="34" charset="-128"/>
              </a:rPr>
              <a:pPr/>
              <a:t>96</a:t>
            </a:fld>
            <a:endParaRPr lang="en-US" altLang="en-US" sz="1200">
              <a:ea typeface="ＭＳ Ｐゴシック" panose="020B0600070205080204" pitchFamily="34" charset="-128"/>
            </a:endParaRPr>
          </a:p>
        </p:txBody>
      </p:sp>
    </p:spTree>
    <p:extLst>
      <p:ext uri="{BB962C8B-B14F-4D97-AF65-F5344CB8AC3E}">
        <p14:creationId xmlns:p14="http://schemas.microsoft.com/office/powerpoint/2010/main" val="84400064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a:ln/>
        </p:spPr>
      </p:sp>
      <p:sp>
        <p:nvSpPr>
          <p:cNvPr id="143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Char char="•"/>
            </a:pPr>
            <a:endParaRPr lang="en-US" altLang="en-US">
              <a:ea typeface="ＭＳ Ｐゴシック" panose="020B0600070205080204" pitchFamily="34" charset="-128"/>
            </a:endParaRPr>
          </a:p>
        </p:txBody>
      </p:sp>
      <p:sp>
        <p:nvSpPr>
          <p:cNvPr id="143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2400">
                <a:solidFill>
                  <a:schemeClr val="tx1"/>
                </a:solidFill>
                <a:latin typeface="Times New Roman" panose="02020603050405020304" pitchFamily="18" charset="0"/>
              </a:defRPr>
            </a:lvl1pPr>
            <a:lvl2pPr marL="37931725" indent="-37474525" defTabSz="931863">
              <a:defRPr sz="2400">
                <a:solidFill>
                  <a:schemeClr val="tx1"/>
                </a:solidFill>
                <a:latin typeface="Times New Roman" panose="02020603050405020304" pitchFamily="18" charset="0"/>
              </a:defRPr>
            </a:lvl2pPr>
            <a:lvl3pPr marL="1143000" indent="-228600" defTabSz="931863">
              <a:defRPr sz="2400">
                <a:solidFill>
                  <a:schemeClr val="tx1"/>
                </a:solidFill>
                <a:latin typeface="Times New Roman" panose="02020603050405020304" pitchFamily="18" charset="0"/>
              </a:defRPr>
            </a:lvl3pPr>
            <a:lvl4pPr marL="1600200" indent="-228600" defTabSz="931863">
              <a:defRPr sz="2400">
                <a:solidFill>
                  <a:schemeClr val="tx1"/>
                </a:solidFill>
                <a:latin typeface="Times New Roman" panose="02020603050405020304" pitchFamily="18" charset="0"/>
              </a:defRPr>
            </a:lvl4pPr>
            <a:lvl5pPr marL="2057400" indent="-228600" defTabSz="931863">
              <a:defRPr sz="24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2400">
                <a:solidFill>
                  <a:schemeClr val="tx1"/>
                </a:solidFill>
                <a:latin typeface="Times New Roman" panose="02020603050405020304" pitchFamily="18" charset="0"/>
              </a:defRPr>
            </a:lvl9pPr>
          </a:lstStyle>
          <a:p>
            <a:fld id="{62B63064-A806-4F8A-8836-A7F7F645437C}" type="slidenum">
              <a:rPr lang="en-US" altLang="en-US" sz="1200" smtClean="0">
                <a:ea typeface="ＭＳ Ｐゴシック" panose="020B0600070205080204" pitchFamily="34" charset="-128"/>
              </a:rPr>
              <a:pPr/>
              <a:t>97</a:t>
            </a:fld>
            <a:endParaRPr lang="en-US" altLang="en-US" sz="1200">
              <a:ea typeface="ＭＳ Ｐゴシック" panose="020B0600070205080204" pitchFamily="34" charset="-128"/>
            </a:endParaRPr>
          </a:p>
        </p:txBody>
      </p:sp>
    </p:spTree>
    <p:extLst>
      <p:ext uri="{BB962C8B-B14F-4D97-AF65-F5344CB8AC3E}">
        <p14:creationId xmlns:p14="http://schemas.microsoft.com/office/powerpoint/2010/main" val="391175894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ln/>
        </p:spPr>
      </p:sp>
      <p:sp>
        <p:nvSpPr>
          <p:cNvPr id="163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ea typeface="ＭＳ Ｐゴシック" panose="020B0600070205080204" pitchFamily="34" charset="-128"/>
            </a:endParaRPr>
          </a:p>
        </p:txBody>
      </p:sp>
      <p:sp>
        <p:nvSpPr>
          <p:cNvPr id="163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2400">
                <a:solidFill>
                  <a:schemeClr val="tx1"/>
                </a:solidFill>
                <a:latin typeface="Times New Roman" panose="02020603050405020304" pitchFamily="18" charset="0"/>
              </a:defRPr>
            </a:lvl1pPr>
            <a:lvl2pPr marL="37931725" indent="-37474525" defTabSz="931863">
              <a:defRPr sz="2400">
                <a:solidFill>
                  <a:schemeClr val="tx1"/>
                </a:solidFill>
                <a:latin typeface="Times New Roman" panose="02020603050405020304" pitchFamily="18" charset="0"/>
              </a:defRPr>
            </a:lvl2pPr>
            <a:lvl3pPr marL="1143000" indent="-228600" defTabSz="931863">
              <a:defRPr sz="2400">
                <a:solidFill>
                  <a:schemeClr val="tx1"/>
                </a:solidFill>
                <a:latin typeface="Times New Roman" panose="02020603050405020304" pitchFamily="18" charset="0"/>
              </a:defRPr>
            </a:lvl3pPr>
            <a:lvl4pPr marL="1600200" indent="-228600" defTabSz="931863">
              <a:defRPr sz="2400">
                <a:solidFill>
                  <a:schemeClr val="tx1"/>
                </a:solidFill>
                <a:latin typeface="Times New Roman" panose="02020603050405020304" pitchFamily="18" charset="0"/>
              </a:defRPr>
            </a:lvl4pPr>
            <a:lvl5pPr marL="2057400" indent="-228600" defTabSz="931863">
              <a:defRPr sz="24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2400">
                <a:solidFill>
                  <a:schemeClr val="tx1"/>
                </a:solidFill>
                <a:latin typeface="Times New Roman" panose="02020603050405020304" pitchFamily="18" charset="0"/>
              </a:defRPr>
            </a:lvl9pPr>
          </a:lstStyle>
          <a:p>
            <a:fld id="{163E7F97-5BA7-49BE-811F-CAA22F1B4A92}" type="slidenum">
              <a:rPr lang="en-US" altLang="en-US" sz="1200" smtClean="0">
                <a:ea typeface="ＭＳ Ｐゴシック" panose="020B0600070205080204" pitchFamily="34" charset="-128"/>
              </a:rPr>
              <a:pPr/>
              <a:t>98</a:t>
            </a:fld>
            <a:endParaRPr lang="en-US" altLang="en-US" sz="1200">
              <a:ea typeface="ＭＳ Ｐゴシック" panose="020B0600070205080204" pitchFamily="34" charset="-128"/>
            </a:endParaRPr>
          </a:p>
        </p:txBody>
      </p:sp>
    </p:spTree>
    <p:extLst>
      <p:ext uri="{BB962C8B-B14F-4D97-AF65-F5344CB8AC3E}">
        <p14:creationId xmlns:p14="http://schemas.microsoft.com/office/powerpoint/2010/main" val="319093543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1</a:t>
            </a:r>
          </a:p>
        </p:txBody>
      </p:sp>
      <p:sp>
        <p:nvSpPr>
          <p:cNvPr id="573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sz="2400">
                <a:solidFill>
                  <a:schemeClr val="tx1"/>
                </a:solidFill>
                <a:latin typeface="Times New Roman" panose="02020603050405020304" pitchFamily="18" charset="0"/>
              </a:defRPr>
            </a:lvl1pPr>
            <a:lvl2pPr marL="742950" indent="-285750" defTabSz="931863" eaLnBrk="0" hangingPunct="0">
              <a:defRPr sz="2400">
                <a:solidFill>
                  <a:schemeClr val="tx1"/>
                </a:solidFill>
                <a:latin typeface="Times New Roman" panose="02020603050405020304" pitchFamily="18" charset="0"/>
              </a:defRPr>
            </a:lvl2pPr>
            <a:lvl3pPr marL="1143000" indent="-228600" defTabSz="931863" eaLnBrk="0" hangingPunct="0">
              <a:defRPr sz="2400">
                <a:solidFill>
                  <a:schemeClr val="tx1"/>
                </a:solidFill>
                <a:latin typeface="Times New Roman" panose="02020603050405020304" pitchFamily="18" charset="0"/>
              </a:defRPr>
            </a:lvl3pPr>
            <a:lvl4pPr marL="1600200" indent="-228600" defTabSz="931863" eaLnBrk="0" hangingPunct="0">
              <a:defRPr sz="2400">
                <a:solidFill>
                  <a:schemeClr val="tx1"/>
                </a:solidFill>
                <a:latin typeface="Times New Roman" panose="02020603050405020304" pitchFamily="18" charset="0"/>
              </a:defRPr>
            </a:lvl4pPr>
            <a:lvl5pPr marL="2057400" indent="-228600" defTabSz="931863" eaLnBrk="0" hangingPunct="0">
              <a:defRPr sz="24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4AF22F44-7348-4F58-BD42-84F90E906E85}" type="slidenum">
              <a:rPr lang="en-US" altLang="en-US" sz="1200"/>
              <a:pPr eaLnBrk="1" hangingPunct="1"/>
              <a:t>101</a:t>
            </a:fld>
            <a:endParaRPr lang="en-US" altLang="en-US" sz="1200"/>
          </a:p>
        </p:txBody>
      </p:sp>
    </p:spTree>
    <p:extLst>
      <p:ext uri="{BB962C8B-B14F-4D97-AF65-F5344CB8AC3E}">
        <p14:creationId xmlns:p14="http://schemas.microsoft.com/office/powerpoint/2010/main" val="53347662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1- socially bid for mothers smiles by smiling more (Still-face parading);  2- first signs of coyness at this age? Smiling gaze aversion has been shown in 10 weeks before; 3- other developmental patterns may be overlapping (ex attention to other things) </a:t>
            </a:r>
            <a:endParaRPr lang="en-US" dirty="0"/>
          </a:p>
        </p:txBody>
      </p:sp>
      <p:sp>
        <p:nvSpPr>
          <p:cNvPr id="4" name="Slide Number Placeholder 3"/>
          <p:cNvSpPr>
            <a:spLocks noGrp="1"/>
          </p:cNvSpPr>
          <p:nvPr>
            <p:ph type="sldNum" sz="quarter" idx="10"/>
          </p:nvPr>
        </p:nvSpPr>
        <p:spPr/>
        <p:txBody>
          <a:bodyPr/>
          <a:lstStyle/>
          <a:p>
            <a:fld id="{53C8AB10-B42D-0B49-831A-0121A962BBF2}" type="slidenum">
              <a:rPr lang="en-US" smtClean="0"/>
              <a:t>103</a:t>
            </a:fld>
            <a:endParaRPr lang="en-US"/>
          </a:p>
        </p:txBody>
      </p:sp>
    </p:spTree>
    <p:extLst>
      <p:ext uri="{BB962C8B-B14F-4D97-AF65-F5344CB8AC3E}">
        <p14:creationId xmlns:p14="http://schemas.microsoft.com/office/powerpoint/2010/main" val="223452224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2"/>
            <a:r>
              <a:rPr lang="en-US" dirty="0"/>
              <a:t>1- </a:t>
            </a:r>
            <a:r>
              <a:rPr lang="en-US" sz="1200" kern="1200" dirty="0">
                <a:solidFill>
                  <a:schemeClr val="tx1"/>
                </a:solidFill>
                <a:effectLst/>
                <a:latin typeface="+mn-lt"/>
                <a:ea typeface="+mn-ea"/>
                <a:cs typeface="+mn-cs"/>
              </a:rPr>
              <a:t>For example, Bigelow 2009 found that infants of depressed mothers adapt to this and are unresponsive when (at the age of 3 months) interacting with non-depressed adults </a:t>
            </a:r>
          </a:p>
          <a:p>
            <a:pPr lvl="2"/>
            <a:r>
              <a:rPr lang="en-US" sz="1200" kern="1200" dirty="0">
                <a:solidFill>
                  <a:schemeClr val="tx1"/>
                </a:solidFill>
                <a:effectLst/>
                <a:latin typeface="+mn-lt"/>
                <a:ea typeface="+mn-ea"/>
                <a:cs typeface="+mn-cs"/>
              </a:rPr>
              <a:t>Could SES, health, occupation be effecting the imitation of infant smiles (as opposed to culture alone)? </a:t>
            </a:r>
          </a:p>
          <a:p>
            <a:pPr lvl="2"/>
            <a:r>
              <a:rPr lang="en-US" sz="1200" kern="1200" dirty="0">
                <a:solidFill>
                  <a:schemeClr val="tx1"/>
                </a:solidFill>
                <a:effectLst/>
                <a:latin typeface="+mn-lt"/>
                <a:ea typeface="+mn-ea"/>
                <a:cs typeface="+mn-cs"/>
              </a:rPr>
              <a:t>Urban vs. Rural (Munster population- 300,000; 80% white color jobs….City that </a:t>
            </a:r>
            <a:r>
              <a:rPr lang="en-US" sz="1200" kern="1200" dirty="0" err="1">
                <a:solidFill>
                  <a:schemeClr val="tx1"/>
                </a:solidFill>
                <a:effectLst/>
                <a:latin typeface="+mn-lt"/>
                <a:ea typeface="+mn-ea"/>
                <a:cs typeface="+mn-cs"/>
              </a:rPr>
              <a:t>Nso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villiage</a:t>
            </a:r>
            <a:r>
              <a:rPr lang="en-US" sz="1200" kern="1200" dirty="0">
                <a:solidFill>
                  <a:schemeClr val="tx1"/>
                </a:solidFill>
                <a:effectLst/>
                <a:latin typeface="+mn-lt"/>
                <a:ea typeface="+mn-ea"/>
                <a:cs typeface="+mn-cs"/>
              </a:rPr>
              <a:t> is outside of- 80,000)</a:t>
            </a:r>
          </a:p>
          <a:p>
            <a:endParaRPr lang="en-US" dirty="0"/>
          </a:p>
        </p:txBody>
      </p:sp>
      <p:sp>
        <p:nvSpPr>
          <p:cNvPr id="4" name="Slide Number Placeholder 3"/>
          <p:cNvSpPr>
            <a:spLocks noGrp="1"/>
          </p:cNvSpPr>
          <p:nvPr>
            <p:ph type="sldNum" sz="quarter" idx="10"/>
          </p:nvPr>
        </p:nvSpPr>
        <p:spPr/>
        <p:txBody>
          <a:bodyPr/>
          <a:lstStyle/>
          <a:p>
            <a:fld id="{53C8AB10-B42D-0B49-831A-0121A962BBF2}" type="slidenum">
              <a:rPr lang="en-US" smtClean="0"/>
              <a:t>104</a:t>
            </a:fld>
            <a:endParaRPr lang="en-US"/>
          </a:p>
        </p:txBody>
      </p:sp>
    </p:spTree>
    <p:extLst>
      <p:ext uri="{BB962C8B-B14F-4D97-AF65-F5344CB8AC3E}">
        <p14:creationId xmlns:p14="http://schemas.microsoft.com/office/powerpoint/2010/main" val="301500256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587500" y="1006475"/>
            <a:ext cx="4595813" cy="344805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4098" name="Text Box 2"/>
          <p:cNvSpPr txBox="1">
            <a:spLocks noGrp="1" noChangeArrowheads="1"/>
          </p:cNvSpPr>
          <p:nvPr>
            <p:ph type="body"/>
          </p:nvPr>
        </p:nvSpPr>
        <p:spPr bwMode="auto">
          <a:xfrm>
            <a:off x="1185863" y="4787900"/>
            <a:ext cx="5407025" cy="38258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pPr marL="85725" indent="-85725" eaLnBrk="1">
              <a:lnSpc>
                <a:spcPct val="93000"/>
              </a:lnSpc>
              <a:spcBef>
                <a:spcPct val="0"/>
              </a:spcBef>
              <a:buSzPct val="45000"/>
              <a:buFont typeface="Wingdings" panose="05000000000000000000" pitchFamily="2" charset="2"/>
              <a:buNone/>
              <a:tabLst>
                <a:tab pos="723900" algn="l"/>
                <a:tab pos="1447800" algn="l"/>
                <a:tab pos="2171700" algn="l"/>
                <a:tab pos="2895600" algn="l"/>
                <a:tab pos="3619500" algn="l"/>
                <a:tab pos="4343400" algn="l"/>
                <a:tab pos="5067300" algn="l"/>
              </a:tabLst>
            </a:pPr>
            <a:r>
              <a:rPr lang="en-GB" altLang="en-US" dirty="0" err="1">
                <a:latin typeface="Arial" panose="020B0604020202020204" pitchFamily="34" charset="0"/>
                <a:cs typeface="msgothic" charset="0"/>
              </a:rPr>
              <a:t>Behavioral</a:t>
            </a:r>
            <a:r>
              <a:rPr lang="en-GB" altLang="en-US" dirty="0">
                <a:latin typeface="Arial" panose="020B0604020202020204" pitchFamily="34" charset="0"/>
                <a:cs typeface="msgothic" charset="0"/>
              </a:rPr>
              <a:t> and fMRI responses to human infant cries. (</a:t>
            </a:r>
            <a:r>
              <a:rPr lang="en-GB" altLang="en-US" i="1" dirty="0">
                <a:latin typeface="Arial" panose="020B0604020202020204" pitchFamily="34" charset="0"/>
                <a:cs typeface="msgothic" charset="0"/>
              </a:rPr>
              <a:t>A</a:t>
            </a:r>
            <a:r>
              <a:rPr lang="en-GB" altLang="en-US" dirty="0">
                <a:latin typeface="Arial" panose="020B0604020202020204" pitchFamily="34" charset="0"/>
                <a:cs typeface="msgothic" charset="0"/>
              </a:rPr>
              <a:t>) Five types of maternal contingent responses to infant vocal distress in 11 countries. Display affection: Physical </a:t>
            </a:r>
            <a:r>
              <a:rPr lang="en-GB" altLang="en-US" dirty="0" err="1">
                <a:latin typeface="Arial" panose="020B0604020202020204" pitchFamily="34" charset="0"/>
                <a:cs typeface="msgothic" charset="0"/>
              </a:rPr>
              <a:t>behaviors</a:t>
            </a:r>
            <a:r>
              <a:rPr lang="en-GB" altLang="en-US" dirty="0">
                <a:latin typeface="Arial" panose="020B0604020202020204" pitchFamily="34" charset="0"/>
                <a:cs typeface="msgothic" charset="0"/>
              </a:rPr>
              <a:t> (kissing) or verbal statements (“I love you”). Distract: Encouraging the infant’s attention to a property, object, or event in the environment physically or verbally. Nurture: Feeding, burping, wiping the infant’s face or hands, or diapering the infant. Pick up and hold: Lifting and supporting some or all of the infant’s weight with the body. Talk: Vocalizing directed toward the infant. Reference lines for statistical significance are drawn. Except for talk, which has an absolute minimum of −1, abscissae mark the absolute minima for transformed ORs. Means and 97.5% CIs. (</a:t>
            </a:r>
            <a:r>
              <a:rPr lang="en-GB" altLang="en-US" i="1" dirty="0">
                <a:latin typeface="Arial" panose="020B0604020202020204" pitchFamily="34" charset="0"/>
                <a:cs typeface="msgothic" charset="0"/>
              </a:rPr>
              <a:t>B</a:t>
            </a:r>
            <a:r>
              <a:rPr lang="en-GB" altLang="en-US" dirty="0">
                <a:latin typeface="Arial" panose="020B0604020202020204" pitchFamily="34" charset="0"/>
                <a:cs typeface="msgothic" charset="0"/>
              </a:rPr>
              <a:t>) US mothers. Graphical representation of brain regions resulting from the contrast own-infant cry vs. control noise in the whole group of new mothers at 3.5 </a:t>
            </a:r>
            <a:r>
              <a:rPr lang="en-GB" altLang="en-US" dirty="0" err="1">
                <a:latin typeface="Arial" panose="020B0604020202020204" pitchFamily="34" charset="0"/>
                <a:cs typeface="msgothic" charset="0"/>
              </a:rPr>
              <a:t>mo</a:t>
            </a:r>
            <a:r>
              <a:rPr lang="en-GB" altLang="en-US" dirty="0">
                <a:latin typeface="Arial" panose="020B0604020202020204" pitchFamily="34" charset="0"/>
                <a:cs typeface="msgothic" charset="0"/>
              </a:rPr>
              <a:t> postpartum. The top of the figure refers to the right hemisphere, the bottom to left hemisphere, the left to lateral views, and the right to midsagittal views. (</a:t>
            </a:r>
            <a:r>
              <a:rPr lang="en-GB" altLang="en-US" i="1" dirty="0">
                <a:latin typeface="Arial" panose="020B0604020202020204" pitchFamily="34" charset="0"/>
                <a:cs typeface="msgothic" charset="0"/>
              </a:rPr>
              <a:t>C</a:t>
            </a:r>
            <a:r>
              <a:rPr lang="en-GB" altLang="en-US" dirty="0">
                <a:latin typeface="Arial" panose="020B0604020202020204" pitchFamily="34" charset="0"/>
                <a:cs typeface="msgothic" charset="0"/>
              </a:rPr>
              <a:t>) Chinese mothers. Graphical representation of brain regions resulting from the contrast infant cry vs. control noise in the whole group of mothers at 7 </a:t>
            </a:r>
            <a:r>
              <a:rPr lang="en-GB" altLang="en-US" dirty="0" err="1">
                <a:latin typeface="Arial" panose="020B0604020202020204" pitchFamily="34" charset="0"/>
                <a:cs typeface="msgothic" charset="0"/>
              </a:rPr>
              <a:t>mo</a:t>
            </a:r>
            <a:r>
              <a:rPr lang="en-GB" altLang="en-US" dirty="0">
                <a:latin typeface="Arial" panose="020B0604020202020204" pitchFamily="34" charset="0"/>
                <a:cs typeface="msgothic" charset="0"/>
              </a:rPr>
              <a:t> postpartum. The top of the figure refers to the right hemisphere, the bottom to the left hemisphere, the left to lateral views, and the right to midsagittal views. (</a:t>
            </a:r>
            <a:r>
              <a:rPr lang="en-GB" altLang="en-US" i="1" dirty="0">
                <a:latin typeface="Arial" panose="020B0604020202020204" pitchFamily="34" charset="0"/>
                <a:cs typeface="msgothic" charset="0"/>
              </a:rPr>
              <a:t>D</a:t>
            </a:r>
            <a:r>
              <a:rPr lang="en-GB" altLang="en-US" dirty="0">
                <a:latin typeface="Arial" panose="020B0604020202020204" pitchFamily="34" charset="0"/>
                <a:cs typeface="msgothic" charset="0"/>
              </a:rPr>
              <a:t>) Chinese mothers. Sagittal brain views of pre-SMA and SMA-proper activation peaks (white squares) in the following contrasts (and coordinates): (</a:t>
            </a:r>
            <a:r>
              <a:rPr lang="en-GB" altLang="en-US" i="1" dirty="0">
                <a:latin typeface="Arial" panose="020B0604020202020204" pitchFamily="34" charset="0"/>
                <a:cs typeface="msgothic" charset="0"/>
              </a:rPr>
              <a:t>a</a:t>
            </a:r>
            <a:r>
              <a:rPr lang="en-GB" altLang="en-US" dirty="0">
                <a:latin typeface="Arial" panose="020B0604020202020204" pitchFamily="34" charset="0"/>
                <a:cs typeface="msgothic" charset="0"/>
              </a:rPr>
              <a:t>) IC vs. NCS (</a:t>
            </a:r>
            <a:r>
              <a:rPr lang="en-GB" altLang="en-US" i="1" dirty="0">
                <a:latin typeface="Arial" panose="020B0604020202020204" pitchFamily="34" charset="0"/>
                <a:cs typeface="msgothic" charset="0"/>
              </a:rPr>
              <a:t>x</a:t>
            </a:r>
            <a:r>
              <a:rPr lang="en-GB" altLang="en-US" dirty="0">
                <a:latin typeface="Arial" panose="020B0604020202020204" pitchFamily="34" charset="0"/>
                <a:cs typeface="msgothic" charset="0"/>
              </a:rPr>
              <a:t> = 3, </a:t>
            </a:r>
            <a:r>
              <a:rPr lang="en-GB" altLang="en-US" i="1" dirty="0">
                <a:latin typeface="Arial" panose="020B0604020202020204" pitchFamily="34" charset="0"/>
                <a:cs typeface="msgothic" charset="0"/>
              </a:rPr>
              <a:t>y</a:t>
            </a:r>
            <a:r>
              <a:rPr lang="en-GB" altLang="en-US" dirty="0">
                <a:latin typeface="Arial" panose="020B0604020202020204" pitchFamily="34" charset="0"/>
                <a:cs typeface="msgothic" charset="0"/>
              </a:rPr>
              <a:t> = −4, </a:t>
            </a:r>
            <a:r>
              <a:rPr lang="en-GB" altLang="en-US" i="1" dirty="0">
                <a:latin typeface="Arial" panose="020B0604020202020204" pitchFamily="34" charset="0"/>
                <a:cs typeface="msgothic" charset="0"/>
              </a:rPr>
              <a:t>z</a:t>
            </a:r>
            <a:r>
              <a:rPr lang="en-GB" altLang="en-US" dirty="0">
                <a:latin typeface="Arial" panose="020B0604020202020204" pitchFamily="34" charset="0"/>
                <a:cs typeface="msgothic" charset="0"/>
              </a:rPr>
              <a:t> = 64), (</a:t>
            </a:r>
            <a:r>
              <a:rPr lang="en-GB" altLang="en-US" i="1" dirty="0">
                <a:latin typeface="Arial" panose="020B0604020202020204" pitchFamily="34" charset="0"/>
                <a:cs typeface="msgothic" charset="0"/>
              </a:rPr>
              <a:t>b</a:t>
            </a:r>
            <a:r>
              <a:rPr lang="en-GB" altLang="en-US" dirty="0">
                <a:latin typeface="Arial" panose="020B0604020202020204" pitchFamily="34" charset="0"/>
                <a:cs typeface="msgothic" charset="0"/>
              </a:rPr>
              <a:t>) IB vs. NCS (</a:t>
            </a:r>
            <a:r>
              <a:rPr lang="en-GB" altLang="en-US" i="1" dirty="0">
                <a:latin typeface="Arial" panose="020B0604020202020204" pitchFamily="34" charset="0"/>
                <a:cs typeface="msgothic" charset="0"/>
              </a:rPr>
              <a:t>x</a:t>
            </a:r>
            <a:r>
              <a:rPr lang="en-GB" altLang="en-US" dirty="0">
                <a:latin typeface="Arial" panose="020B0604020202020204" pitchFamily="34" charset="0"/>
                <a:cs typeface="msgothic" charset="0"/>
              </a:rPr>
              <a:t> = 6, </a:t>
            </a:r>
            <a:r>
              <a:rPr lang="en-GB" altLang="en-US" i="1" dirty="0">
                <a:latin typeface="Arial" panose="020B0604020202020204" pitchFamily="34" charset="0"/>
                <a:cs typeface="msgothic" charset="0"/>
              </a:rPr>
              <a:t>y</a:t>
            </a:r>
            <a:r>
              <a:rPr lang="en-GB" altLang="en-US" dirty="0">
                <a:latin typeface="Arial" panose="020B0604020202020204" pitchFamily="34" charset="0"/>
                <a:cs typeface="msgothic" charset="0"/>
              </a:rPr>
              <a:t> = −1, </a:t>
            </a:r>
            <a:r>
              <a:rPr lang="en-GB" altLang="en-US" i="1" dirty="0">
                <a:latin typeface="Arial" panose="020B0604020202020204" pitchFamily="34" charset="0"/>
                <a:cs typeface="msgothic" charset="0"/>
              </a:rPr>
              <a:t>z</a:t>
            </a:r>
            <a:r>
              <a:rPr lang="en-GB" altLang="en-US" dirty="0">
                <a:latin typeface="Arial" panose="020B0604020202020204" pitchFamily="34" charset="0"/>
                <a:cs typeface="msgothic" charset="0"/>
              </a:rPr>
              <a:t> = 61), (</a:t>
            </a:r>
            <a:r>
              <a:rPr lang="en-GB" altLang="en-US" i="1" dirty="0">
                <a:latin typeface="Arial" panose="020B0604020202020204" pitchFamily="34" charset="0"/>
                <a:cs typeface="msgothic" charset="0"/>
              </a:rPr>
              <a:t>c</a:t>
            </a:r>
            <a:r>
              <a:rPr lang="en-GB" altLang="en-US" dirty="0">
                <a:latin typeface="Arial" panose="020B0604020202020204" pitchFamily="34" charset="0"/>
                <a:cs typeface="msgothic" charset="0"/>
              </a:rPr>
              <a:t>) AC vs. NCS (</a:t>
            </a:r>
            <a:r>
              <a:rPr lang="en-GB" altLang="en-US" i="1" dirty="0">
                <a:latin typeface="Arial" panose="020B0604020202020204" pitchFamily="34" charset="0"/>
                <a:cs typeface="msgothic" charset="0"/>
              </a:rPr>
              <a:t>x</a:t>
            </a:r>
            <a:r>
              <a:rPr lang="en-GB" altLang="en-US" dirty="0">
                <a:latin typeface="Arial" panose="020B0604020202020204" pitchFamily="34" charset="0"/>
                <a:cs typeface="msgothic" charset="0"/>
              </a:rPr>
              <a:t> = 6, </a:t>
            </a:r>
            <a:r>
              <a:rPr lang="en-GB" altLang="en-US" i="1" dirty="0">
                <a:latin typeface="Arial" panose="020B0604020202020204" pitchFamily="34" charset="0"/>
                <a:cs typeface="msgothic" charset="0"/>
              </a:rPr>
              <a:t>y</a:t>
            </a:r>
            <a:r>
              <a:rPr lang="en-GB" altLang="en-US" dirty="0">
                <a:latin typeface="Arial" panose="020B0604020202020204" pitchFamily="34" charset="0"/>
                <a:cs typeface="msgothic" charset="0"/>
              </a:rPr>
              <a:t> = 5, </a:t>
            </a:r>
            <a:r>
              <a:rPr lang="en-GB" altLang="en-US" i="1" dirty="0">
                <a:latin typeface="Arial" panose="020B0604020202020204" pitchFamily="34" charset="0"/>
                <a:cs typeface="msgothic" charset="0"/>
              </a:rPr>
              <a:t>z</a:t>
            </a:r>
            <a:r>
              <a:rPr lang="en-GB" altLang="en-US" dirty="0">
                <a:latin typeface="Arial" panose="020B0604020202020204" pitchFamily="34" charset="0"/>
                <a:cs typeface="msgothic" charset="0"/>
              </a:rPr>
              <a:t> = 58), and (</a:t>
            </a:r>
            <a:r>
              <a:rPr lang="en-GB" altLang="en-US" i="1" dirty="0">
                <a:latin typeface="Arial" panose="020B0604020202020204" pitchFamily="34" charset="0"/>
                <a:cs typeface="msgothic" charset="0"/>
              </a:rPr>
              <a:t>d</a:t>
            </a:r>
            <a:r>
              <a:rPr lang="en-GB" altLang="en-US" dirty="0">
                <a:latin typeface="Arial" panose="020B0604020202020204" pitchFamily="34" charset="0"/>
                <a:cs typeface="msgothic" charset="0"/>
              </a:rPr>
              <a:t>) IL vs. NCS (</a:t>
            </a:r>
            <a:r>
              <a:rPr lang="en-GB" altLang="en-US" i="1" dirty="0">
                <a:latin typeface="Arial" panose="020B0604020202020204" pitchFamily="34" charset="0"/>
                <a:cs typeface="msgothic" charset="0"/>
              </a:rPr>
              <a:t>x</a:t>
            </a:r>
            <a:r>
              <a:rPr lang="en-GB" altLang="en-US" dirty="0">
                <a:latin typeface="Arial" panose="020B0604020202020204" pitchFamily="34" charset="0"/>
                <a:cs typeface="msgothic" charset="0"/>
              </a:rPr>
              <a:t> = 6, </a:t>
            </a:r>
            <a:r>
              <a:rPr lang="en-GB" altLang="en-US" i="1" dirty="0">
                <a:latin typeface="Arial" panose="020B0604020202020204" pitchFamily="34" charset="0"/>
                <a:cs typeface="msgothic" charset="0"/>
              </a:rPr>
              <a:t>y</a:t>
            </a:r>
            <a:r>
              <a:rPr lang="en-GB" altLang="en-US" dirty="0">
                <a:latin typeface="Arial" panose="020B0604020202020204" pitchFamily="34" charset="0"/>
                <a:cs typeface="msgothic" charset="0"/>
              </a:rPr>
              <a:t> = 5, </a:t>
            </a:r>
            <a:r>
              <a:rPr lang="en-GB" altLang="en-US" i="1" dirty="0">
                <a:latin typeface="Arial" panose="020B0604020202020204" pitchFamily="34" charset="0"/>
                <a:cs typeface="msgothic" charset="0"/>
              </a:rPr>
              <a:t>z</a:t>
            </a:r>
            <a:r>
              <a:rPr lang="en-GB" altLang="en-US" dirty="0">
                <a:latin typeface="Arial" panose="020B0604020202020204" pitchFamily="34" charset="0"/>
                <a:cs typeface="msgothic" charset="0"/>
              </a:rPr>
              <a:t> = 61). The vertical anterior commissure (VAC) line (</a:t>
            </a:r>
            <a:r>
              <a:rPr lang="en-GB" altLang="en-US" i="1" dirty="0">
                <a:latin typeface="Arial" panose="020B0604020202020204" pitchFamily="34" charset="0"/>
                <a:cs typeface="msgothic" charset="0"/>
              </a:rPr>
              <a:t>y</a:t>
            </a:r>
            <a:r>
              <a:rPr lang="en-GB" altLang="en-US" dirty="0">
                <a:latin typeface="Arial" panose="020B0604020202020204" pitchFamily="34" charset="0"/>
                <a:cs typeface="msgothic" charset="0"/>
              </a:rPr>
              <a:t> = 0) is indicated in yellow.</a:t>
            </a:r>
          </a:p>
        </p:txBody>
      </p:sp>
    </p:spTree>
    <p:extLst>
      <p:ext uri="{BB962C8B-B14F-4D97-AF65-F5344CB8AC3E}">
        <p14:creationId xmlns:p14="http://schemas.microsoft.com/office/powerpoint/2010/main" val="214751398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587500" y="1006475"/>
            <a:ext cx="4595813" cy="344805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4098" name="Text Box 2"/>
          <p:cNvSpPr txBox="1">
            <a:spLocks noGrp="1" noChangeArrowheads="1"/>
          </p:cNvSpPr>
          <p:nvPr>
            <p:ph type="body"/>
          </p:nvPr>
        </p:nvSpPr>
        <p:spPr bwMode="auto">
          <a:xfrm>
            <a:off x="1185863" y="4787900"/>
            <a:ext cx="5407025" cy="38258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pPr marL="85725" indent="-85725" eaLnBrk="1">
              <a:lnSpc>
                <a:spcPct val="93000"/>
              </a:lnSpc>
              <a:spcBef>
                <a:spcPct val="0"/>
              </a:spcBef>
              <a:buSzPct val="45000"/>
              <a:buFont typeface="Wingdings" panose="05000000000000000000" pitchFamily="2" charset="2"/>
              <a:buNone/>
              <a:tabLst>
                <a:tab pos="723900" algn="l"/>
                <a:tab pos="1447800" algn="l"/>
                <a:tab pos="2171700" algn="l"/>
                <a:tab pos="2895600" algn="l"/>
                <a:tab pos="3619500" algn="l"/>
                <a:tab pos="4343400" algn="l"/>
                <a:tab pos="5067300" algn="l"/>
              </a:tabLst>
            </a:pPr>
            <a:r>
              <a:rPr lang="en-GB" altLang="en-US" dirty="0" err="1">
                <a:latin typeface="Arial" panose="020B0604020202020204" pitchFamily="34" charset="0"/>
                <a:cs typeface="msgothic" charset="0"/>
              </a:rPr>
              <a:t>Behavioral</a:t>
            </a:r>
            <a:r>
              <a:rPr lang="en-GB" altLang="en-US" dirty="0">
                <a:latin typeface="Arial" panose="020B0604020202020204" pitchFamily="34" charset="0"/>
                <a:cs typeface="msgothic" charset="0"/>
              </a:rPr>
              <a:t> and fMRI responses to human infant cries. (</a:t>
            </a:r>
            <a:r>
              <a:rPr lang="en-GB" altLang="en-US" i="1" dirty="0">
                <a:latin typeface="Arial" panose="020B0604020202020204" pitchFamily="34" charset="0"/>
                <a:cs typeface="msgothic" charset="0"/>
              </a:rPr>
              <a:t>A</a:t>
            </a:r>
            <a:r>
              <a:rPr lang="en-GB" altLang="en-US" dirty="0">
                <a:latin typeface="Arial" panose="020B0604020202020204" pitchFamily="34" charset="0"/>
                <a:cs typeface="msgothic" charset="0"/>
              </a:rPr>
              <a:t>) Five types of maternal contingent responses to infant vocal distress in 11 countries. Display affection: Physical </a:t>
            </a:r>
            <a:r>
              <a:rPr lang="en-GB" altLang="en-US" dirty="0" err="1">
                <a:latin typeface="Arial" panose="020B0604020202020204" pitchFamily="34" charset="0"/>
                <a:cs typeface="msgothic" charset="0"/>
              </a:rPr>
              <a:t>behaviors</a:t>
            </a:r>
            <a:r>
              <a:rPr lang="en-GB" altLang="en-US" dirty="0">
                <a:latin typeface="Arial" panose="020B0604020202020204" pitchFamily="34" charset="0"/>
                <a:cs typeface="msgothic" charset="0"/>
              </a:rPr>
              <a:t> (kissing) or verbal statements (“I love you”). Distract: Encouraging the infant’s attention to a property, object, or event in the environment physically or verbally. Nurture: Feeding, burping, wiping the infant’s face or hands, or diapering the infant. Pick up and hold: Lifting and supporting some or all of the infant’s weight with the body. Talk: Vocalizing directed toward the infant. Reference lines for statistical significance are drawn. Except for talk, which has an absolute minimum of −1, abscissae mark the absolute minima for transformed ORs. Means and 97.5% CIs. (</a:t>
            </a:r>
            <a:r>
              <a:rPr lang="en-GB" altLang="en-US" i="1" dirty="0">
                <a:latin typeface="Arial" panose="020B0604020202020204" pitchFamily="34" charset="0"/>
                <a:cs typeface="msgothic" charset="0"/>
              </a:rPr>
              <a:t>B</a:t>
            </a:r>
            <a:r>
              <a:rPr lang="en-GB" altLang="en-US" dirty="0">
                <a:latin typeface="Arial" panose="020B0604020202020204" pitchFamily="34" charset="0"/>
                <a:cs typeface="msgothic" charset="0"/>
              </a:rPr>
              <a:t>) US mothers. Graphical representation of brain regions resulting from the contrast own-infant cry vs. control noise in the whole group of new mothers at 3.5 </a:t>
            </a:r>
            <a:r>
              <a:rPr lang="en-GB" altLang="en-US" dirty="0" err="1">
                <a:latin typeface="Arial" panose="020B0604020202020204" pitchFamily="34" charset="0"/>
                <a:cs typeface="msgothic" charset="0"/>
              </a:rPr>
              <a:t>mo</a:t>
            </a:r>
            <a:r>
              <a:rPr lang="en-GB" altLang="en-US" dirty="0">
                <a:latin typeface="Arial" panose="020B0604020202020204" pitchFamily="34" charset="0"/>
                <a:cs typeface="msgothic" charset="0"/>
              </a:rPr>
              <a:t> postpartum. The top of the figure refers to the right hemisphere, the bottom to left hemisphere, the left to lateral views, and the right to midsagittal views. (</a:t>
            </a:r>
            <a:r>
              <a:rPr lang="en-GB" altLang="en-US" i="1" dirty="0">
                <a:latin typeface="Arial" panose="020B0604020202020204" pitchFamily="34" charset="0"/>
                <a:cs typeface="msgothic" charset="0"/>
              </a:rPr>
              <a:t>C</a:t>
            </a:r>
            <a:r>
              <a:rPr lang="en-GB" altLang="en-US" dirty="0">
                <a:latin typeface="Arial" panose="020B0604020202020204" pitchFamily="34" charset="0"/>
                <a:cs typeface="msgothic" charset="0"/>
              </a:rPr>
              <a:t>) Chinese mothers. Graphical representation of brain regions resulting from the contrast infant cry vs. control noise in the whole group of mothers at 7 </a:t>
            </a:r>
            <a:r>
              <a:rPr lang="en-GB" altLang="en-US" dirty="0" err="1">
                <a:latin typeface="Arial" panose="020B0604020202020204" pitchFamily="34" charset="0"/>
                <a:cs typeface="msgothic" charset="0"/>
              </a:rPr>
              <a:t>mo</a:t>
            </a:r>
            <a:r>
              <a:rPr lang="en-GB" altLang="en-US" dirty="0">
                <a:latin typeface="Arial" panose="020B0604020202020204" pitchFamily="34" charset="0"/>
                <a:cs typeface="msgothic" charset="0"/>
              </a:rPr>
              <a:t> postpartum. The top of the figure refers to the right hemisphere, the bottom to the left hemisphere, the left to lateral views, and the right to midsagittal views. (</a:t>
            </a:r>
            <a:r>
              <a:rPr lang="en-GB" altLang="en-US" i="1" dirty="0">
                <a:latin typeface="Arial" panose="020B0604020202020204" pitchFamily="34" charset="0"/>
                <a:cs typeface="msgothic" charset="0"/>
              </a:rPr>
              <a:t>D</a:t>
            </a:r>
            <a:r>
              <a:rPr lang="en-GB" altLang="en-US" dirty="0">
                <a:latin typeface="Arial" panose="020B0604020202020204" pitchFamily="34" charset="0"/>
                <a:cs typeface="msgothic" charset="0"/>
              </a:rPr>
              <a:t>) Chinese mothers. Sagittal brain views of pre-SMA and SMA-proper activation peaks (white squares) in the following contrasts (and coordinates): (</a:t>
            </a:r>
            <a:r>
              <a:rPr lang="en-GB" altLang="en-US" i="1" dirty="0">
                <a:latin typeface="Arial" panose="020B0604020202020204" pitchFamily="34" charset="0"/>
                <a:cs typeface="msgothic" charset="0"/>
              </a:rPr>
              <a:t>a</a:t>
            </a:r>
            <a:r>
              <a:rPr lang="en-GB" altLang="en-US" dirty="0">
                <a:latin typeface="Arial" panose="020B0604020202020204" pitchFamily="34" charset="0"/>
                <a:cs typeface="msgothic" charset="0"/>
              </a:rPr>
              <a:t>) IC vs. NCS (</a:t>
            </a:r>
            <a:r>
              <a:rPr lang="en-GB" altLang="en-US" i="1" dirty="0">
                <a:latin typeface="Arial" panose="020B0604020202020204" pitchFamily="34" charset="0"/>
                <a:cs typeface="msgothic" charset="0"/>
              </a:rPr>
              <a:t>x</a:t>
            </a:r>
            <a:r>
              <a:rPr lang="en-GB" altLang="en-US" dirty="0">
                <a:latin typeface="Arial" panose="020B0604020202020204" pitchFamily="34" charset="0"/>
                <a:cs typeface="msgothic" charset="0"/>
              </a:rPr>
              <a:t> = 3, </a:t>
            </a:r>
            <a:r>
              <a:rPr lang="en-GB" altLang="en-US" i="1" dirty="0">
                <a:latin typeface="Arial" panose="020B0604020202020204" pitchFamily="34" charset="0"/>
                <a:cs typeface="msgothic" charset="0"/>
              </a:rPr>
              <a:t>y</a:t>
            </a:r>
            <a:r>
              <a:rPr lang="en-GB" altLang="en-US" dirty="0">
                <a:latin typeface="Arial" panose="020B0604020202020204" pitchFamily="34" charset="0"/>
                <a:cs typeface="msgothic" charset="0"/>
              </a:rPr>
              <a:t> = −4, </a:t>
            </a:r>
            <a:r>
              <a:rPr lang="en-GB" altLang="en-US" i="1" dirty="0">
                <a:latin typeface="Arial" panose="020B0604020202020204" pitchFamily="34" charset="0"/>
                <a:cs typeface="msgothic" charset="0"/>
              </a:rPr>
              <a:t>z</a:t>
            </a:r>
            <a:r>
              <a:rPr lang="en-GB" altLang="en-US" dirty="0">
                <a:latin typeface="Arial" panose="020B0604020202020204" pitchFamily="34" charset="0"/>
                <a:cs typeface="msgothic" charset="0"/>
              </a:rPr>
              <a:t> = 64), (</a:t>
            </a:r>
            <a:r>
              <a:rPr lang="en-GB" altLang="en-US" i="1" dirty="0">
                <a:latin typeface="Arial" panose="020B0604020202020204" pitchFamily="34" charset="0"/>
                <a:cs typeface="msgothic" charset="0"/>
              </a:rPr>
              <a:t>b</a:t>
            </a:r>
            <a:r>
              <a:rPr lang="en-GB" altLang="en-US" dirty="0">
                <a:latin typeface="Arial" panose="020B0604020202020204" pitchFamily="34" charset="0"/>
                <a:cs typeface="msgothic" charset="0"/>
              </a:rPr>
              <a:t>) IB vs. NCS (</a:t>
            </a:r>
            <a:r>
              <a:rPr lang="en-GB" altLang="en-US" i="1" dirty="0">
                <a:latin typeface="Arial" panose="020B0604020202020204" pitchFamily="34" charset="0"/>
                <a:cs typeface="msgothic" charset="0"/>
              </a:rPr>
              <a:t>x</a:t>
            </a:r>
            <a:r>
              <a:rPr lang="en-GB" altLang="en-US" dirty="0">
                <a:latin typeface="Arial" panose="020B0604020202020204" pitchFamily="34" charset="0"/>
                <a:cs typeface="msgothic" charset="0"/>
              </a:rPr>
              <a:t> = 6, </a:t>
            </a:r>
            <a:r>
              <a:rPr lang="en-GB" altLang="en-US" i="1" dirty="0">
                <a:latin typeface="Arial" panose="020B0604020202020204" pitchFamily="34" charset="0"/>
                <a:cs typeface="msgothic" charset="0"/>
              </a:rPr>
              <a:t>y</a:t>
            </a:r>
            <a:r>
              <a:rPr lang="en-GB" altLang="en-US" dirty="0">
                <a:latin typeface="Arial" panose="020B0604020202020204" pitchFamily="34" charset="0"/>
                <a:cs typeface="msgothic" charset="0"/>
              </a:rPr>
              <a:t> = −1, </a:t>
            </a:r>
            <a:r>
              <a:rPr lang="en-GB" altLang="en-US" i="1" dirty="0">
                <a:latin typeface="Arial" panose="020B0604020202020204" pitchFamily="34" charset="0"/>
                <a:cs typeface="msgothic" charset="0"/>
              </a:rPr>
              <a:t>z</a:t>
            </a:r>
            <a:r>
              <a:rPr lang="en-GB" altLang="en-US" dirty="0">
                <a:latin typeface="Arial" panose="020B0604020202020204" pitchFamily="34" charset="0"/>
                <a:cs typeface="msgothic" charset="0"/>
              </a:rPr>
              <a:t> = 61), (</a:t>
            </a:r>
            <a:r>
              <a:rPr lang="en-GB" altLang="en-US" i="1" dirty="0">
                <a:latin typeface="Arial" panose="020B0604020202020204" pitchFamily="34" charset="0"/>
                <a:cs typeface="msgothic" charset="0"/>
              </a:rPr>
              <a:t>c</a:t>
            </a:r>
            <a:r>
              <a:rPr lang="en-GB" altLang="en-US" dirty="0">
                <a:latin typeface="Arial" panose="020B0604020202020204" pitchFamily="34" charset="0"/>
                <a:cs typeface="msgothic" charset="0"/>
              </a:rPr>
              <a:t>) AC vs. NCS (</a:t>
            </a:r>
            <a:r>
              <a:rPr lang="en-GB" altLang="en-US" i="1" dirty="0">
                <a:latin typeface="Arial" panose="020B0604020202020204" pitchFamily="34" charset="0"/>
                <a:cs typeface="msgothic" charset="0"/>
              </a:rPr>
              <a:t>x</a:t>
            </a:r>
            <a:r>
              <a:rPr lang="en-GB" altLang="en-US" dirty="0">
                <a:latin typeface="Arial" panose="020B0604020202020204" pitchFamily="34" charset="0"/>
                <a:cs typeface="msgothic" charset="0"/>
              </a:rPr>
              <a:t> = 6, </a:t>
            </a:r>
            <a:r>
              <a:rPr lang="en-GB" altLang="en-US" i="1" dirty="0">
                <a:latin typeface="Arial" panose="020B0604020202020204" pitchFamily="34" charset="0"/>
                <a:cs typeface="msgothic" charset="0"/>
              </a:rPr>
              <a:t>y</a:t>
            </a:r>
            <a:r>
              <a:rPr lang="en-GB" altLang="en-US" dirty="0">
                <a:latin typeface="Arial" panose="020B0604020202020204" pitchFamily="34" charset="0"/>
                <a:cs typeface="msgothic" charset="0"/>
              </a:rPr>
              <a:t> = 5, </a:t>
            </a:r>
            <a:r>
              <a:rPr lang="en-GB" altLang="en-US" i="1" dirty="0">
                <a:latin typeface="Arial" panose="020B0604020202020204" pitchFamily="34" charset="0"/>
                <a:cs typeface="msgothic" charset="0"/>
              </a:rPr>
              <a:t>z</a:t>
            </a:r>
            <a:r>
              <a:rPr lang="en-GB" altLang="en-US" dirty="0">
                <a:latin typeface="Arial" panose="020B0604020202020204" pitchFamily="34" charset="0"/>
                <a:cs typeface="msgothic" charset="0"/>
              </a:rPr>
              <a:t> = 58), and (</a:t>
            </a:r>
            <a:r>
              <a:rPr lang="en-GB" altLang="en-US" i="1" dirty="0">
                <a:latin typeface="Arial" panose="020B0604020202020204" pitchFamily="34" charset="0"/>
                <a:cs typeface="msgothic" charset="0"/>
              </a:rPr>
              <a:t>d</a:t>
            </a:r>
            <a:r>
              <a:rPr lang="en-GB" altLang="en-US" dirty="0">
                <a:latin typeface="Arial" panose="020B0604020202020204" pitchFamily="34" charset="0"/>
                <a:cs typeface="msgothic" charset="0"/>
              </a:rPr>
              <a:t>) IL vs. NCS (</a:t>
            </a:r>
            <a:r>
              <a:rPr lang="en-GB" altLang="en-US" i="1" dirty="0">
                <a:latin typeface="Arial" panose="020B0604020202020204" pitchFamily="34" charset="0"/>
                <a:cs typeface="msgothic" charset="0"/>
              </a:rPr>
              <a:t>x</a:t>
            </a:r>
            <a:r>
              <a:rPr lang="en-GB" altLang="en-US" dirty="0">
                <a:latin typeface="Arial" panose="020B0604020202020204" pitchFamily="34" charset="0"/>
                <a:cs typeface="msgothic" charset="0"/>
              </a:rPr>
              <a:t> = 6, </a:t>
            </a:r>
            <a:r>
              <a:rPr lang="en-GB" altLang="en-US" i="1" dirty="0">
                <a:latin typeface="Arial" panose="020B0604020202020204" pitchFamily="34" charset="0"/>
                <a:cs typeface="msgothic" charset="0"/>
              </a:rPr>
              <a:t>y</a:t>
            </a:r>
            <a:r>
              <a:rPr lang="en-GB" altLang="en-US" dirty="0">
                <a:latin typeface="Arial" panose="020B0604020202020204" pitchFamily="34" charset="0"/>
                <a:cs typeface="msgothic" charset="0"/>
              </a:rPr>
              <a:t> = 5, </a:t>
            </a:r>
            <a:r>
              <a:rPr lang="en-GB" altLang="en-US" i="1" dirty="0">
                <a:latin typeface="Arial" panose="020B0604020202020204" pitchFamily="34" charset="0"/>
                <a:cs typeface="msgothic" charset="0"/>
              </a:rPr>
              <a:t>z</a:t>
            </a:r>
            <a:r>
              <a:rPr lang="en-GB" altLang="en-US" dirty="0">
                <a:latin typeface="Arial" panose="020B0604020202020204" pitchFamily="34" charset="0"/>
                <a:cs typeface="msgothic" charset="0"/>
              </a:rPr>
              <a:t> = 61). The vertical anterior commissure (VAC) line (</a:t>
            </a:r>
            <a:r>
              <a:rPr lang="en-GB" altLang="en-US" i="1" dirty="0">
                <a:latin typeface="Arial" panose="020B0604020202020204" pitchFamily="34" charset="0"/>
                <a:cs typeface="msgothic" charset="0"/>
              </a:rPr>
              <a:t>y</a:t>
            </a:r>
            <a:r>
              <a:rPr lang="en-GB" altLang="en-US" dirty="0">
                <a:latin typeface="Arial" panose="020B0604020202020204" pitchFamily="34" charset="0"/>
                <a:cs typeface="msgothic" charset="0"/>
              </a:rPr>
              <a:t> = 0) is indicated in yellow.</a:t>
            </a:r>
          </a:p>
        </p:txBody>
      </p:sp>
    </p:spTree>
    <p:extLst>
      <p:ext uri="{BB962C8B-B14F-4D97-AF65-F5344CB8AC3E}">
        <p14:creationId xmlns:p14="http://schemas.microsoft.com/office/powerpoint/2010/main" val="86865669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861881-F616-4403-9F23-FB4BAA44EF96}" type="slidenum">
              <a:rPr lang="en-US"/>
              <a:pPr/>
              <a:t>109</a:t>
            </a:fld>
            <a:endParaRPr lang="en-US"/>
          </a:p>
        </p:txBody>
      </p:sp>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8607524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A8B732B4-A220-4D64-89E5-594291243225}"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110</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00049057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D564EE5-7DD7-054B-B5B9-96097D175549}" type="slidenum">
              <a:rPr lang="en-US" smtClean="0"/>
              <a:t>111</a:t>
            </a:fld>
            <a:endParaRPr lang="en-US"/>
          </a:p>
        </p:txBody>
      </p:sp>
    </p:spTree>
    <p:extLst>
      <p:ext uri="{BB962C8B-B14F-4D97-AF65-F5344CB8AC3E}">
        <p14:creationId xmlns:p14="http://schemas.microsoft.com/office/powerpoint/2010/main" val="289453519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the benefits of how they grabbed this sample.</a:t>
            </a:r>
          </a:p>
          <a:p>
            <a:r>
              <a:rPr lang="en-US" dirty="0"/>
              <a:t>Issue of heterogeneity within culture</a:t>
            </a:r>
          </a:p>
          <a:p>
            <a:endParaRPr lang="en-US" dirty="0"/>
          </a:p>
          <a:p>
            <a:r>
              <a:rPr lang="en-US" dirty="0"/>
              <a:t> So many cultural differences within countries that I like that they grabbed diverse samples within a specific city. </a:t>
            </a:r>
          </a:p>
        </p:txBody>
      </p:sp>
      <p:sp>
        <p:nvSpPr>
          <p:cNvPr id="4" name="Slide Number Placeholder 3"/>
          <p:cNvSpPr>
            <a:spLocks noGrp="1"/>
          </p:cNvSpPr>
          <p:nvPr>
            <p:ph type="sldNum" sz="quarter" idx="5"/>
          </p:nvPr>
        </p:nvSpPr>
        <p:spPr/>
        <p:txBody>
          <a:bodyPr/>
          <a:lstStyle/>
          <a:p>
            <a:fld id="{8D564EE5-7DD7-054B-B5B9-96097D175549}" type="slidenum">
              <a:rPr lang="en-US" smtClean="0"/>
              <a:t>112</a:t>
            </a:fld>
            <a:endParaRPr lang="en-US"/>
          </a:p>
        </p:txBody>
      </p:sp>
    </p:spTree>
    <p:extLst>
      <p:ext uri="{BB962C8B-B14F-4D97-AF65-F5344CB8AC3E}">
        <p14:creationId xmlns:p14="http://schemas.microsoft.com/office/powerpoint/2010/main" val="341225758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Love that this study is longitudinal. Love that they didn’t grab data solely from one source, and account for social desirability, as cultures may influence how much families are willing to acknowledge the strengths and difficulties of their child. </a:t>
            </a:r>
          </a:p>
        </p:txBody>
      </p:sp>
      <p:sp>
        <p:nvSpPr>
          <p:cNvPr id="4" name="Slide Number Placeholder 3"/>
          <p:cNvSpPr>
            <a:spLocks noGrp="1"/>
          </p:cNvSpPr>
          <p:nvPr>
            <p:ph type="sldNum" sz="quarter" idx="5"/>
          </p:nvPr>
        </p:nvSpPr>
        <p:spPr/>
        <p:txBody>
          <a:bodyPr/>
          <a:lstStyle/>
          <a:p>
            <a:fld id="{8D564EE5-7DD7-054B-B5B9-96097D175549}" type="slidenum">
              <a:rPr lang="en-US" smtClean="0"/>
              <a:t>113</a:t>
            </a:fld>
            <a:endParaRPr lang="en-US"/>
          </a:p>
        </p:txBody>
      </p:sp>
    </p:spTree>
    <p:extLst>
      <p:ext uri="{BB962C8B-B14F-4D97-AF65-F5344CB8AC3E}">
        <p14:creationId xmlns:p14="http://schemas.microsoft.com/office/powerpoint/2010/main" val="132515728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Important to critically examine these measures in light of concerns about language, underlying constructs, </a:t>
            </a:r>
          </a:p>
          <a:p>
            <a:endParaRPr lang="en-US" dirty="0"/>
          </a:p>
          <a:p>
            <a:br>
              <a:rPr lang="en-US" dirty="0"/>
            </a:br>
            <a:r>
              <a:rPr lang="en-US" dirty="0"/>
              <a:t>Doesn’t fully capture religiousness. Great measures out there that help researchers demarcate positive and negative aspects of religiousness. </a:t>
            </a:r>
          </a:p>
          <a:p>
            <a:r>
              <a:rPr lang="en-US" dirty="0"/>
              <a:t>HOWEVER, this measure in its simplicity </a:t>
            </a:r>
          </a:p>
          <a:p>
            <a:endParaRPr lang="en-US" dirty="0"/>
          </a:p>
          <a:p>
            <a:r>
              <a:rPr lang="en-US" dirty="0"/>
              <a:t>Always going to be some limitations. Looking at a child’s school performance and “difficult” behaviors is one way to think about development but is likely conceptualized and rooted in the author’s ideas about children. How well would this apply to other tribes, rural areas, </a:t>
            </a:r>
            <a:r>
              <a:rPr lang="en-US" dirty="0" err="1"/>
              <a:t>etc</a:t>
            </a:r>
            <a:r>
              <a:rPr lang="en-US" dirty="0"/>
              <a:t>?</a:t>
            </a:r>
          </a:p>
        </p:txBody>
      </p:sp>
      <p:sp>
        <p:nvSpPr>
          <p:cNvPr id="4" name="Slide Number Placeholder 3"/>
          <p:cNvSpPr>
            <a:spLocks noGrp="1"/>
          </p:cNvSpPr>
          <p:nvPr>
            <p:ph type="sldNum" sz="quarter" idx="5"/>
          </p:nvPr>
        </p:nvSpPr>
        <p:spPr/>
        <p:txBody>
          <a:bodyPr/>
          <a:lstStyle/>
          <a:p>
            <a:fld id="{8D564EE5-7DD7-054B-B5B9-96097D175549}" type="slidenum">
              <a:rPr lang="en-US" smtClean="0"/>
              <a:t>114</a:t>
            </a:fld>
            <a:endParaRPr lang="en-US"/>
          </a:p>
        </p:txBody>
      </p:sp>
    </p:spTree>
    <p:extLst>
      <p:ext uri="{BB962C8B-B14F-4D97-AF65-F5344CB8AC3E}">
        <p14:creationId xmlns:p14="http://schemas.microsoft.com/office/powerpoint/2010/main" val="245194586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Loved this analysis, because it allows for potential nuance. </a:t>
            </a:r>
          </a:p>
        </p:txBody>
      </p:sp>
      <p:sp>
        <p:nvSpPr>
          <p:cNvPr id="4" name="Slide Number Placeholder 3"/>
          <p:cNvSpPr>
            <a:spLocks noGrp="1"/>
          </p:cNvSpPr>
          <p:nvPr>
            <p:ph type="sldNum" sz="quarter" idx="5"/>
          </p:nvPr>
        </p:nvSpPr>
        <p:spPr/>
        <p:txBody>
          <a:bodyPr/>
          <a:lstStyle/>
          <a:p>
            <a:fld id="{8D564EE5-7DD7-054B-B5B9-96097D175549}" type="slidenum">
              <a:rPr lang="en-US" smtClean="0"/>
              <a:t>117</a:t>
            </a:fld>
            <a:endParaRPr lang="en-US"/>
          </a:p>
        </p:txBody>
      </p:sp>
    </p:spTree>
    <p:extLst>
      <p:ext uri="{BB962C8B-B14F-4D97-AF65-F5344CB8AC3E}">
        <p14:creationId xmlns:p14="http://schemas.microsoft.com/office/powerpoint/2010/main" val="261093577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regards to warmth: what is the baseline the parent is comparing to? (other religious folks) What is the baseline children 8-10 comparing to? (parents of other kids at school regardless of religion, maybe in comparison to teachers). </a:t>
            </a:r>
          </a:p>
          <a:p>
            <a:endParaRPr lang="en-US" dirty="0"/>
          </a:p>
          <a:p>
            <a:endParaRPr lang="en-US" dirty="0"/>
          </a:p>
        </p:txBody>
      </p:sp>
      <p:sp>
        <p:nvSpPr>
          <p:cNvPr id="4" name="Slide Number Placeholder 3"/>
          <p:cNvSpPr>
            <a:spLocks noGrp="1"/>
          </p:cNvSpPr>
          <p:nvPr>
            <p:ph type="sldNum" sz="quarter" idx="5"/>
          </p:nvPr>
        </p:nvSpPr>
        <p:spPr/>
        <p:txBody>
          <a:bodyPr/>
          <a:lstStyle/>
          <a:p>
            <a:fld id="{8D564EE5-7DD7-054B-B5B9-96097D175549}" type="slidenum">
              <a:rPr lang="en-US" smtClean="0"/>
              <a:t>119</a:t>
            </a:fld>
            <a:endParaRPr lang="en-US"/>
          </a:p>
        </p:txBody>
      </p:sp>
    </p:spTree>
    <p:extLst>
      <p:ext uri="{BB962C8B-B14F-4D97-AF65-F5344CB8AC3E}">
        <p14:creationId xmlns:p14="http://schemas.microsoft.com/office/powerpoint/2010/main" val="39049155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a:t>Click to edit Master title style</a:t>
            </a:r>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F2A3F5-8C59-4848-8490-C8A4B0913F81}"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9B7FBE-02EE-4C27-AE49-1816F48D0D4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a:t>Click to edit Master title style</a:t>
            </a:r>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A6E096-1C6C-4569-BC47-F93CD06CC6EC}"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C20995-2486-4762-999B-FB34B4D03C8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7247C20-BCFD-429C-B067-29BD4D23FD9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E3D5D24-58C7-4290-8CA6-B401B30A491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F080FE9-5834-4D99-A97C-0285798C7FA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a:t>Click to edit Master title style</a:t>
            </a:r>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96A418-D92C-48F6-81BA-144162084422}"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a:t>Click to edit Master title style</a:t>
            </a:r>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EBF06BC5-FDD8-4FE7-883B-6F85FF4D547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EE25B-BE97-452E-9164-F76544E9B0F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304800"/>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085D6034-0D4B-4027-8F75-A1FA454125BA}"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ECC3D-9F29-8842-B9B1-43F5DDDB583B}"/>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CED1E437-CA77-574D-8F8F-9BE01323E148}"/>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2C9E0F68-B721-1B4E-918C-045DA2EE9D5C}"/>
              </a:ext>
            </a:extLst>
          </p:cNvPr>
          <p:cNvSpPr>
            <a:spLocks noGrp="1"/>
          </p:cNvSpPr>
          <p:nvPr>
            <p:ph type="dt" sz="half" idx="10"/>
          </p:nvPr>
        </p:nvSpPr>
        <p:spPr/>
        <p:txBody>
          <a:bodyPr/>
          <a:lstStyle/>
          <a:p>
            <a:fld id="{FA644C3F-E291-9149-88CF-8B9B1310EE80}" type="datetimeFigureOut">
              <a:rPr lang="en-US" smtClean="0"/>
              <a:t>1/27/2025</a:t>
            </a:fld>
            <a:endParaRPr lang="en-US"/>
          </a:p>
        </p:txBody>
      </p:sp>
      <p:sp>
        <p:nvSpPr>
          <p:cNvPr id="5" name="Footer Placeholder 4">
            <a:extLst>
              <a:ext uri="{FF2B5EF4-FFF2-40B4-BE49-F238E27FC236}">
                <a16:creationId xmlns:a16="http://schemas.microsoft.com/office/drawing/2014/main" id="{BD4FE9D2-54F8-8646-9802-5679454694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F0BEC5-2E4D-6140-B914-0D15ED3862B9}"/>
              </a:ext>
            </a:extLst>
          </p:cNvPr>
          <p:cNvSpPr>
            <a:spLocks noGrp="1"/>
          </p:cNvSpPr>
          <p:nvPr>
            <p:ph type="sldNum" sz="quarter" idx="12"/>
          </p:nvPr>
        </p:nvSpPr>
        <p:spPr/>
        <p:txBody>
          <a:bodyPr/>
          <a:lstStyle/>
          <a:p>
            <a:fld id="{624DE81C-4EB8-034E-8F9B-B1B480AB1BAA}" type="slidenum">
              <a:rPr lang="en-US" smtClean="0"/>
              <a:t>‹#›</a:t>
            </a:fld>
            <a:endParaRPr lang="en-US"/>
          </a:p>
        </p:txBody>
      </p:sp>
    </p:spTree>
    <p:extLst>
      <p:ext uri="{BB962C8B-B14F-4D97-AF65-F5344CB8AC3E}">
        <p14:creationId xmlns:p14="http://schemas.microsoft.com/office/powerpoint/2010/main" val="6851187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032D6-9E66-1C4D-8B90-61711FE8621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A6F962-9C2F-EF43-B938-CDDACCA25DF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674094-D57B-3D47-9CFC-EC3D19C9E77C}"/>
              </a:ext>
            </a:extLst>
          </p:cNvPr>
          <p:cNvSpPr>
            <a:spLocks noGrp="1"/>
          </p:cNvSpPr>
          <p:nvPr>
            <p:ph type="dt" sz="half" idx="10"/>
          </p:nvPr>
        </p:nvSpPr>
        <p:spPr/>
        <p:txBody>
          <a:bodyPr/>
          <a:lstStyle/>
          <a:p>
            <a:fld id="{FA644C3F-E291-9149-88CF-8B9B1310EE80}" type="datetimeFigureOut">
              <a:rPr lang="en-US" smtClean="0"/>
              <a:t>1/27/2025</a:t>
            </a:fld>
            <a:endParaRPr lang="en-US"/>
          </a:p>
        </p:txBody>
      </p:sp>
      <p:sp>
        <p:nvSpPr>
          <p:cNvPr id="5" name="Footer Placeholder 4">
            <a:extLst>
              <a:ext uri="{FF2B5EF4-FFF2-40B4-BE49-F238E27FC236}">
                <a16:creationId xmlns:a16="http://schemas.microsoft.com/office/drawing/2014/main" id="{C89BFF59-B67E-A848-94E0-B67AA10623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12A662-F339-3645-9F2C-BB36027F4A8A}"/>
              </a:ext>
            </a:extLst>
          </p:cNvPr>
          <p:cNvSpPr>
            <a:spLocks noGrp="1"/>
          </p:cNvSpPr>
          <p:nvPr>
            <p:ph type="sldNum" sz="quarter" idx="12"/>
          </p:nvPr>
        </p:nvSpPr>
        <p:spPr/>
        <p:txBody>
          <a:bodyPr/>
          <a:lstStyle/>
          <a:p>
            <a:fld id="{624DE81C-4EB8-034E-8F9B-B1B480AB1BAA}" type="slidenum">
              <a:rPr lang="en-US" smtClean="0"/>
              <a:t>‹#›</a:t>
            </a:fld>
            <a:endParaRPr lang="en-US"/>
          </a:p>
        </p:txBody>
      </p:sp>
    </p:spTree>
    <p:extLst>
      <p:ext uri="{BB962C8B-B14F-4D97-AF65-F5344CB8AC3E}">
        <p14:creationId xmlns:p14="http://schemas.microsoft.com/office/powerpoint/2010/main" val="9540890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095B3-1E1D-1942-9003-6FD45D563C0F}"/>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9C1DB271-7770-5544-AF50-CF4CDB96AD52}"/>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EBCA5A2-ABBC-9249-8EB6-DCA52F414123}"/>
              </a:ext>
            </a:extLst>
          </p:cNvPr>
          <p:cNvSpPr>
            <a:spLocks noGrp="1"/>
          </p:cNvSpPr>
          <p:nvPr>
            <p:ph type="dt" sz="half" idx="10"/>
          </p:nvPr>
        </p:nvSpPr>
        <p:spPr/>
        <p:txBody>
          <a:bodyPr/>
          <a:lstStyle/>
          <a:p>
            <a:fld id="{FA644C3F-E291-9149-88CF-8B9B1310EE80}" type="datetimeFigureOut">
              <a:rPr lang="en-US" smtClean="0"/>
              <a:t>1/27/2025</a:t>
            </a:fld>
            <a:endParaRPr lang="en-US"/>
          </a:p>
        </p:txBody>
      </p:sp>
      <p:sp>
        <p:nvSpPr>
          <p:cNvPr id="5" name="Footer Placeholder 4">
            <a:extLst>
              <a:ext uri="{FF2B5EF4-FFF2-40B4-BE49-F238E27FC236}">
                <a16:creationId xmlns:a16="http://schemas.microsoft.com/office/drawing/2014/main" id="{FA663972-F41C-F441-A45C-0B63E83667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22B351-8418-9245-8EF5-5AD85D694E57}"/>
              </a:ext>
            </a:extLst>
          </p:cNvPr>
          <p:cNvSpPr>
            <a:spLocks noGrp="1"/>
          </p:cNvSpPr>
          <p:nvPr>
            <p:ph type="sldNum" sz="quarter" idx="12"/>
          </p:nvPr>
        </p:nvSpPr>
        <p:spPr/>
        <p:txBody>
          <a:bodyPr/>
          <a:lstStyle/>
          <a:p>
            <a:fld id="{624DE81C-4EB8-034E-8F9B-B1B480AB1BAA}" type="slidenum">
              <a:rPr lang="en-US" smtClean="0"/>
              <a:t>‹#›</a:t>
            </a:fld>
            <a:endParaRPr lang="en-US"/>
          </a:p>
        </p:txBody>
      </p:sp>
    </p:spTree>
    <p:extLst>
      <p:ext uri="{BB962C8B-B14F-4D97-AF65-F5344CB8AC3E}">
        <p14:creationId xmlns:p14="http://schemas.microsoft.com/office/powerpoint/2010/main" val="25061635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E6A76-6337-0549-B3E4-619C93B7565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782A5CE-9974-5845-A133-3D2A19FF8965}"/>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95E31BB-BC99-5747-AAAD-73AA5DA2389F}"/>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1B8A4CD-AFAA-4745-83F7-8BBB5940F2DE}"/>
              </a:ext>
            </a:extLst>
          </p:cNvPr>
          <p:cNvSpPr>
            <a:spLocks noGrp="1"/>
          </p:cNvSpPr>
          <p:nvPr>
            <p:ph type="dt" sz="half" idx="10"/>
          </p:nvPr>
        </p:nvSpPr>
        <p:spPr/>
        <p:txBody>
          <a:bodyPr/>
          <a:lstStyle/>
          <a:p>
            <a:fld id="{FA644C3F-E291-9149-88CF-8B9B1310EE80}" type="datetimeFigureOut">
              <a:rPr lang="en-US" smtClean="0"/>
              <a:t>1/27/2025</a:t>
            </a:fld>
            <a:endParaRPr lang="en-US"/>
          </a:p>
        </p:txBody>
      </p:sp>
      <p:sp>
        <p:nvSpPr>
          <p:cNvPr id="6" name="Footer Placeholder 5">
            <a:extLst>
              <a:ext uri="{FF2B5EF4-FFF2-40B4-BE49-F238E27FC236}">
                <a16:creationId xmlns:a16="http://schemas.microsoft.com/office/drawing/2014/main" id="{5CDE0594-0FD8-9F46-AB1D-170FCE18764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02AD4F-1DA1-454C-B038-3A537F396C09}"/>
              </a:ext>
            </a:extLst>
          </p:cNvPr>
          <p:cNvSpPr>
            <a:spLocks noGrp="1"/>
          </p:cNvSpPr>
          <p:nvPr>
            <p:ph type="sldNum" sz="quarter" idx="12"/>
          </p:nvPr>
        </p:nvSpPr>
        <p:spPr/>
        <p:txBody>
          <a:bodyPr/>
          <a:lstStyle/>
          <a:p>
            <a:fld id="{624DE81C-4EB8-034E-8F9B-B1B480AB1BAA}" type="slidenum">
              <a:rPr lang="en-US" smtClean="0"/>
              <a:t>‹#›</a:t>
            </a:fld>
            <a:endParaRPr lang="en-US"/>
          </a:p>
        </p:txBody>
      </p:sp>
    </p:spTree>
    <p:extLst>
      <p:ext uri="{BB962C8B-B14F-4D97-AF65-F5344CB8AC3E}">
        <p14:creationId xmlns:p14="http://schemas.microsoft.com/office/powerpoint/2010/main" val="13185239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75C8B-7A90-FF4D-994A-4CB445F46D61}"/>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3C8EB72-7418-F843-B2A1-3D68C7360E0F}"/>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15A1C0BD-42D2-B14D-846D-43AA0D9CD942}"/>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80AEBC3-770B-A247-829B-5CD946A50460}"/>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732D07DC-DCAB-E34E-8481-8D414B3C752D}"/>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574B69E-696D-FA4F-B40F-29500928FD40}"/>
              </a:ext>
            </a:extLst>
          </p:cNvPr>
          <p:cNvSpPr>
            <a:spLocks noGrp="1"/>
          </p:cNvSpPr>
          <p:nvPr>
            <p:ph type="dt" sz="half" idx="10"/>
          </p:nvPr>
        </p:nvSpPr>
        <p:spPr/>
        <p:txBody>
          <a:bodyPr/>
          <a:lstStyle/>
          <a:p>
            <a:fld id="{FA644C3F-E291-9149-88CF-8B9B1310EE80}" type="datetimeFigureOut">
              <a:rPr lang="en-US" smtClean="0"/>
              <a:t>1/27/2025</a:t>
            </a:fld>
            <a:endParaRPr lang="en-US"/>
          </a:p>
        </p:txBody>
      </p:sp>
      <p:sp>
        <p:nvSpPr>
          <p:cNvPr id="8" name="Footer Placeholder 7">
            <a:extLst>
              <a:ext uri="{FF2B5EF4-FFF2-40B4-BE49-F238E27FC236}">
                <a16:creationId xmlns:a16="http://schemas.microsoft.com/office/drawing/2014/main" id="{611C373E-FE83-E542-964D-19045B19C4E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B848470-010C-CE4E-988D-8E6B7D8078D0}"/>
              </a:ext>
            </a:extLst>
          </p:cNvPr>
          <p:cNvSpPr>
            <a:spLocks noGrp="1"/>
          </p:cNvSpPr>
          <p:nvPr>
            <p:ph type="sldNum" sz="quarter" idx="12"/>
          </p:nvPr>
        </p:nvSpPr>
        <p:spPr/>
        <p:txBody>
          <a:bodyPr/>
          <a:lstStyle/>
          <a:p>
            <a:fld id="{624DE81C-4EB8-034E-8F9B-B1B480AB1BAA}" type="slidenum">
              <a:rPr lang="en-US" smtClean="0"/>
              <a:t>‹#›</a:t>
            </a:fld>
            <a:endParaRPr lang="en-US"/>
          </a:p>
        </p:txBody>
      </p:sp>
    </p:spTree>
    <p:extLst>
      <p:ext uri="{BB962C8B-B14F-4D97-AF65-F5344CB8AC3E}">
        <p14:creationId xmlns:p14="http://schemas.microsoft.com/office/powerpoint/2010/main" val="29928502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2C121-7CBC-E14F-8C40-2DD16E07B25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91ECDAF-6B79-1E4A-B0F7-7D08D64B5107}"/>
              </a:ext>
            </a:extLst>
          </p:cNvPr>
          <p:cNvSpPr>
            <a:spLocks noGrp="1"/>
          </p:cNvSpPr>
          <p:nvPr>
            <p:ph type="dt" sz="half" idx="10"/>
          </p:nvPr>
        </p:nvSpPr>
        <p:spPr/>
        <p:txBody>
          <a:bodyPr/>
          <a:lstStyle/>
          <a:p>
            <a:fld id="{FA644C3F-E291-9149-88CF-8B9B1310EE80}" type="datetimeFigureOut">
              <a:rPr lang="en-US" smtClean="0"/>
              <a:t>1/27/2025</a:t>
            </a:fld>
            <a:endParaRPr lang="en-US"/>
          </a:p>
        </p:txBody>
      </p:sp>
      <p:sp>
        <p:nvSpPr>
          <p:cNvPr id="4" name="Footer Placeholder 3">
            <a:extLst>
              <a:ext uri="{FF2B5EF4-FFF2-40B4-BE49-F238E27FC236}">
                <a16:creationId xmlns:a16="http://schemas.microsoft.com/office/drawing/2014/main" id="{75879E6B-A4BD-D341-A6BE-192A389BC69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0FC3E47-177A-4B4D-BF78-E611B94CC061}"/>
              </a:ext>
            </a:extLst>
          </p:cNvPr>
          <p:cNvSpPr>
            <a:spLocks noGrp="1"/>
          </p:cNvSpPr>
          <p:nvPr>
            <p:ph type="sldNum" sz="quarter" idx="12"/>
          </p:nvPr>
        </p:nvSpPr>
        <p:spPr/>
        <p:txBody>
          <a:bodyPr/>
          <a:lstStyle/>
          <a:p>
            <a:fld id="{624DE81C-4EB8-034E-8F9B-B1B480AB1BAA}" type="slidenum">
              <a:rPr lang="en-US" smtClean="0"/>
              <a:t>‹#›</a:t>
            </a:fld>
            <a:endParaRPr lang="en-US"/>
          </a:p>
        </p:txBody>
      </p:sp>
    </p:spTree>
    <p:extLst>
      <p:ext uri="{BB962C8B-B14F-4D97-AF65-F5344CB8AC3E}">
        <p14:creationId xmlns:p14="http://schemas.microsoft.com/office/powerpoint/2010/main" val="1074011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96FC455-ABD5-1647-88FE-C3386B9CEC36}"/>
              </a:ext>
            </a:extLst>
          </p:cNvPr>
          <p:cNvSpPr>
            <a:spLocks noGrp="1"/>
          </p:cNvSpPr>
          <p:nvPr>
            <p:ph type="dt" sz="half" idx="10"/>
          </p:nvPr>
        </p:nvSpPr>
        <p:spPr/>
        <p:txBody>
          <a:bodyPr/>
          <a:lstStyle/>
          <a:p>
            <a:fld id="{FA644C3F-E291-9149-88CF-8B9B1310EE80}" type="datetimeFigureOut">
              <a:rPr lang="en-US" smtClean="0"/>
              <a:t>1/27/2025</a:t>
            </a:fld>
            <a:endParaRPr lang="en-US"/>
          </a:p>
        </p:txBody>
      </p:sp>
      <p:sp>
        <p:nvSpPr>
          <p:cNvPr id="3" name="Footer Placeholder 2">
            <a:extLst>
              <a:ext uri="{FF2B5EF4-FFF2-40B4-BE49-F238E27FC236}">
                <a16:creationId xmlns:a16="http://schemas.microsoft.com/office/drawing/2014/main" id="{7D2188F1-FC3A-B148-81B8-3C87E15D5C8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1E1182F-5562-2F46-A7E7-8A36670AAF4D}"/>
              </a:ext>
            </a:extLst>
          </p:cNvPr>
          <p:cNvSpPr>
            <a:spLocks noGrp="1"/>
          </p:cNvSpPr>
          <p:nvPr>
            <p:ph type="sldNum" sz="quarter" idx="12"/>
          </p:nvPr>
        </p:nvSpPr>
        <p:spPr/>
        <p:txBody>
          <a:bodyPr/>
          <a:lstStyle/>
          <a:p>
            <a:fld id="{624DE81C-4EB8-034E-8F9B-B1B480AB1BAA}" type="slidenum">
              <a:rPr lang="en-US" smtClean="0"/>
              <a:t>‹#›</a:t>
            </a:fld>
            <a:endParaRPr lang="en-US"/>
          </a:p>
        </p:txBody>
      </p:sp>
    </p:spTree>
    <p:extLst>
      <p:ext uri="{BB962C8B-B14F-4D97-AF65-F5344CB8AC3E}">
        <p14:creationId xmlns:p14="http://schemas.microsoft.com/office/powerpoint/2010/main" val="17663578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2C37A-8408-A54F-A827-FCAFF3E7871B}"/>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ED6DAF2E-8A87-F14E-B2AE-868A6F36B9F7}"/>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D6D6FA3-7432-F84E-9EA9-046E398A5DD7}"/>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17819BD7-136D-D345-A6CA-2B92849F6261}"/>
              </a:ext>
            </a:extLst>
          </p:cNvPr>
          <p:cNvSpPr>
            <a:spLocks noGrp="1"/>
          </p:cNvSpPr>
          <p:nvPr>
            <p:ph type="dt" sz="half" idx="10"/>
          </p:nvPr>
        </p:nvSpPr>
        <p:spPr/>
        <p:txBody>
          <a:bodyPr/>
          <a:lstStyle/>
          <a:p>
            <a:fld id="{FA644C3F-E291-9149-88CF-8B9B1310EE80}" type="datetimeFigureOut">
              <a:rPr lang="en-US" smtClean="0"/>
              <a:t>1/27/2025</a:t>
            </a:fld>
            <a:endParaRPr lang="en-US"/>
          </a:p>
        </p:txBody>
      </p:sp>
      <p:sp>
        <p:nvSpPr>
          <p:cNvPr id="6" name="Footer Placeholder 5">
            <a:extLst>
              <a:ext uri="{FF2B5EF4-FFF2-40B4-BE49-F238E27FC236}">
                <a16:creationId xmlns:a16="http://schemas.microsoft.com/office/drawing/2014/main" id="{E8D8534D-2C68-9A4A-A9BF-8C3494C823F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D0FA275-FE9B-6741-BBC3-7F3F6899CE3A}"/>
              </a:ext>
            </a:extLst>
          </p:cNvPr>
          <p:cNvSpPr>
            <a:spLocks noGrp="1"/>
          </p:cNvSpPr>
          <p:nvPr>
            <p:ph type="sldNum" sz="quarter" idx="12"/>
          </p:nvPr>
        </p:nvSpPr>
        <p:spPr/>
        <p:txBody>
          <a:bodyPr/>
          <a:lstStyle/>
          <a:p>
            <a:fld id="{624DE81C-4EB8-034E-8F9B-B1B480AB1BAA}" type="slidenum">
              <a:rPr lang="en-US" smtClean="0"/>
              <a:t>‹#›</a:t>
            </a:fld>
            <a:endParaRPr lang="en-US"/>
          </a:p>
        </p:txBody>
      </p:sp>
    </p:spTree>
    <p:extLst>
      <p:ext uri="{BB962C8B-B14F-4D97-AF65-F5344CB8AC3E}">
        <p14:creationId xmlns:p14="http://schemas.microsoft.com/office/powerpoint/2010/main" val="33088721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F3DE8-60EC-E34E-A1B3-8DAA3849B9D0}"/>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705EE95F-6B72-FE4A-B32F-78B3F26AF119}"/>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BA3034F2-6210-BA4B-961E-DB29A00A2842}"/>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E2E838CA-ECE2-1846-BB33-D5D74271926C}"/>
              </a:ext>
            </a:extLst>
          </p:cNvPr>
          <p:cNvSpPr>
            <a:spLocks noGrp="1"/>
          </p:cNvSpPr>
          <p:nvPr>
            <p:ph type="dt" sz="half" idx="10"/>
          </p:nvPr>
        </p:nvSpPr>
        <p:spPr/>
        <p:txBody>
          <a:bodyPr/>
          <a:lstStyle/>
          <a:p>
            <a:fld id="{FA644C3F-E291-9149-88CF-8B9B1310EE80}" type="datetimeFigureOut">
              <a:rPr lang="en-US" smtClean="0"/>
              <a:t>1/27/2025</a:t>
            </a:fld>
            <a:endParaRPr lang="en-US"/>
          </a:p>
        </p:txBody>
      </p:sp>
      <p:sp>
        <p:nvSpPr>
          <p:cNvPr id="6" name="Footer Placeholder 5">
            <a:extLst>
              <a:ext uri="{FF2B5EF4-FFF2-40B4-BE49-F238E27FC236}">
                <a16:creationId xmlns:a16="http://schemas.microsoft.com/office/drawing/2014/main" id="{654AFCD1-A326-D547-A338-857D09B93D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2BA9EC8-6DB1-534F-BD61-D64C34ACDF39}"/>
              </a:ext>
            </a:extLst>
          </p:cNvPr>
          <p:cNvSpPr>
            <a:spLocks noGrp="1"/>
          </p:cNvSpPr>
          <p:nvPr>
            <p:ph type="sldNum" sz="quarter" idx="12"/>
          </p:nvPr>
        </p:nvSpPr>
        <p:spPr/>
        <p:txBody>
          <a:bodyPr/>
          <a:lstStyle/>
          <a:p>
            <a:fld id="{624DE81C-4EB8-034E-8F9B-B1B480AB1BAA}" type="slidenum">
              <a:rPr lang="en-US" smtClean="0"/>
              <a:t>‹#›</a:t>
            </a:fld>
            <a:endParaRPr lang="en-US"/>
          </a:p>
        </p:txBody>
      </p:sp>
    </p:spTree>
    <p:extLst>
      <p:ext uri="{BB962C8B-B14F-4D97-AF65-F5344CB8AC3E}">
        <p14:creationId xmlns:p14="http://schemas.microsoft.com/office/powerpoint/2010/main" val="15030530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ACB72-A9AE-D646-8513-A534FDC8F17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3FAD697-595A-3D48-995F-BF27A924507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BA04ED-1AAD-8844-80A5-57521DE8215C}"/>
              </a:ext>
            </a:extLst>
          </p:cNvPr>
          <p:cNvSpPr>
            <a:spLocks noGrp="1"/>
          </p:cNvSpPr>
          <p:nvPr>
            <p:ph type="dt" sz="half" idx="10"/>
          </p:nvPr>
        </p:nvSpPr>
        <p:spPr/>
        <p:txBody>
          <a:bodyPr/>
          <a:lstStyle/>
          <a:p>
            <a:fld id="{FA644C3F-E291-9149-88CF-8B9B1310EE80}" type="datetimeFigureOut">
              <a:rPr lang="en-US" smtClean="0"/>
              <a:t>1/27/2025</a:t>
            </a:fld>
            <a:endParaRPr lang="en-US"/>
          </a:p>
        </p:txBody>
      </p:sp>
      <p:sp>
        <p:nvSpPr>
          <p:cNvPr id="5" name="Footer Placeholder 4">
            <a:extLst>
              <a:ext uri="{FF2B5EF4-FFF2-40B4-BE49-F238E27FC236}">
                <a16:creationId xmlns:a16="http://schemas.microsoft.com/office/drawing/2014/main" id="{D43B093C-BAB7-7A4D-83BD-1EC9ACC5CE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A7FEA7-3DBB-B54D-8532-1FA99F401430}"/>
              </a:ext>
            </a:extLst>
          </p:cNvPr>
          <p:cNvSpPr>
            <a:spLocks noGrp="1"/>
          </p:cNvSpPr>
          <p:nvPr>
            <p:ph type="sldNum" sz="quarter" idx="12"/>
          </p:nvPr>
        </p:nvSpPr>
        <p:spPr/>
        <p:txBody>
          <a:bodyPr/>
          <a:lstStyle/>
          <a:p>
            <a:fld id="{624DE81C-4EB8-034E-8F9B-B1B480AB1BAA}" type="slidenum">
              <a:rPr lang="en-US" smtClean="0"/>
              <a:t>‹#›</a:t>
            </a:fld>
            <a:endParaRPr lang="en-US"/>
          </a:p>
        </p:txBody>
      </p:sp>
    </p:spTree>
    <p:extLst>
      <p:ext uri="{BB962C8B-B14F-4D97-AF65-F5344CB8AC3E}">
        <p14:creationId xmlns:p14="http://schemas.microsoft.com/office/powerpoint/2010/main" val="11284707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143D4D6-2538-BF4E-BDDB-1D4FDE3169B6}"/>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109C096-FFCB-9241-949F-904DE374F8B4}"/>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D9A41D-C16D-C744-B5FA-DEAF597227C0}"/>
              </a:ext>
            </a:extLst>
          </p:cNvPr>
          <p:cNvSpPr>
            <a:spLocks noGrp="1"/>
          </p:cNvSpPr>
          <p:nvPr>
            <p:ph type="dt" sz="half" idx="10"/>
          </p:nvPr>
        </p:nvSpPr>
        <p:spPr/>
        <p:txBody>
          <a:bodyPr/>
          <a:lstStyle/>
          <a:p>
            <a:fld id="{FA644C3F-E291-9149-88CF-8B9B1310EE80}" type="datetimeFigureOut">
              <a:rPr lang="en-US" smtClean="0"/>
              <a:t>1/27/2025</a:t>
            </a:fld>
            <a:endParaRPr lang="en-US"/>
          </a:p>
        </p:txBody>
      </p:sp>
      <p:sp>
        <p:nvSpPr>
          <p:cNvPr id="5" name="Footer Placeholder 4">
            <a:extLst>
              <a:ext uri="{FF2B5EF4-FFF2-40B4-BE49-F238E27FC236}">
                <a16:creationId xmlns:a16="http://schemas.microsoft.com/office/drawing/2014/main" id="{1BD99D3C-E32F-EB4B-B457-9A8BCAB980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252819-DE98-9748-949C-D4C04A089DA6}"/>
              </a:ext>
            </a:extLst>
          </p:cNvPr>
          <p:cNvSpPr>
            <a:spLocks noGrp="1"/>
          </p:cNvSpPr>
          <p:nvPr>
            <p:ph type="sldNum" sz="quarter" idx="12"/>
          </p:nvPr>
        </p:nvSpPr>
        <p:spPr/>
        <p:txBody>
          <a:bodyPr/>
          <a:lstStyle/>
          <a:p>
            <a:fld id="{624DE81C-4EB8-034E-8F9B-B1B480AB1BAA}" type="slidenum">
              <a:rPr lang="en-US" smtClean="0"/>
              <a:t>‹#›</a:t>
            </a:fld>
            <a:endParaRPr lang="en-US"/>
          </a:p>
        </p:txBody>
      </p:sp>
    </p:spTree>
    <p:extLst>
      <p:ext uri="{BB962C8B-B14F-4D97-AF65-F5344CB8AC3E}">
        <p14:creationId xmlns:p14="http://schemas.microsoft.com/office/powerpoint/2010/main" val="27618977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sp>
        <p:nvSpPr>
          <p:cNvPr id="9" name="Google Shape;9;p2"/>
          <p:cNvSpPr/>
          <p:nvPr/>
        </p:nvSpPr>
        <p:spPr>
          <a:xfrm>
            <a:off x="-2382925" y="-2582532"/>
            <a:ext cx="4089900" cy="5452400"/>
          </a:xfrm>
          <a:prstGeom prst="ellipse">
            <a:avLst/>
          </a:prstGeom>
          <a:gradFill>
            <a:gsLst>
              <a:gs pos="0">
                <a:srgbClr val="191919">
                  <a:alpha val="23137"/>
                </a:srgbClr>
              </a:gs>
              <a:gs pos="63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2"/>
          <p:cNvSpPr/>
          <p:nvPr/>
        </p:nvSpPr>
        <p:spPr>
          <a:xfrm>
            <a:off x="6490375" y="2869872"/>
            <a:ext cx="4903800" cy="6537600"/>
          </a:xfrm>
          <a:prstGeom prst="ellipse">
            <a:avLst/>
          </a:prstGeom>
          <a:gradFill>
            <a:gsLst>
              <a:gs pos="0">
                <a:srgbClr val="191919">
                  <a:alpha val="23137"/>
                </a:srgbClr>
              </a:gs>
              <a:gs pos="63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 name="Google Shape;11;p2"/>
          <p:cNvGrpSpPr/>
          <p:nvPr/>
        </p:nvGrpSpPr>
        <p:grpSpPr>
          <a:xfrm>
            <a:off x="-1185026" y="5237842"/>
            <a:ext cx="2969401" cy="2351933"/>
            <a:chOff x="-1185026" y="3928381"/>
            <a:chExt cx="2969401" cy="1763950"/>
          </a:xfrm>
        </p:grpSpPr>
        <p:grpSp>
          <p:nvGrpSpPr>
            <p:cNvPr id="12" name="Google Shape;12;p2"/>
            <p:cNvGrpSpPr/>
            <p:nvPr/>
          </p:nvGrpSpPr>
          <p:grpSpPr>
            <a:xfrm>
              <a:off x="-1185026" y="3928381"/>
              <a:ext cx="2892000" cy="1763950"/>
              <a:chOff x="-869026" y="3928381"/>
              <a:chExt cx="2892000" cy="1763950"/>
            </a:xfrm>
          </p:grpSpPr>
          <p:sp>
            <p:nvSpPr>
              <p:cNvPr id="13" name="Google Shape;13;p2"/>
              <p:cNvSpPr/>
              <p:nvPr/>
            </p:nvSpPr>
            <p:spPr>
              <a:xfrm rot="-1441736">
                <a:off x="-839600" y="4407160"/>
                <a:ext cx="2495347" cy="675642"/>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rot="-1441736">
                <a:off x="-501800" y="4537910"/>
                <a:ext cx="2495347" cy="675642"/>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 name="Google Shape;15;p2"/>
            <p:cNvSpPr/>
            <p:nvPr/>
          </p:nvSpPr>
          <p:spPr>
            <a:xfrm>
              <a:off x="1180250" y="4301900"/>
              <a:ext cx="604125" cy="604150"/>
            </a:xfrm>
            <a:custGeom>
              <a:avLst/>
              <a:gdLst/>
              <a:ahLst/>
              <a:cxnLst/>
              <a:rect l="l" t="t" r="r" b="b"/>
              <a:pathLst>
                <a:path w="24165" h="24166" extrusionOk="0">
                  <a:moveTo>
                    <a:pt x="12098" y="1"/>
                  </a:moveTo>
                  <a:cubicBezTo>
                    <a:pt x="11642" y="4469"/>
                    <a:pt x="11216" y="7174"/>
                    <a:pt x="10000" y="8846"/>
                  </a:cubicBezTo>
                  <a:cubicBezTo>
                    <a:pt x="8997" y="8390"/>
                    <a:pt x="7903" y="7600"/>
                    <a:pt x="6505" y="6505"/>
                  </a:cubicBezTo>
                  <a:cubicBezTo>
                    <a:pt x="6478" y="6486"/>
                    <a:pt x="6452" y="6477"/>
                    <a:pt x="6428" y="6477"/>
                  </a:cubicBezTo>
                  <a:cubicBezTo>
                    <a:pt x="6340" y="6477"/>
                    <a:pt x="6281" y="6586"/>
                    <a:pt x="6353" y="6657"/>
                  </a:cubicBezTo>
                  <a:cubicBezTo>
                    <a:pt x="7477" y="8025"/>
                    <a:pt x="8298" y="9119"/>
                    <a:pt x="8784" y="10062"/>
                  </a:cubicBezTo>
                  <a:cubicBezTo>
                    <a:pt x="7113" y="11217"/>
                    <a:pt x="4407" y="11612"/>
                    <a:pt x="0" y="12068"/>
                  </a:cubicBezTo>
                  <a:cubicBezTo>
                    <a:pt x="4499" y="12524"/>
                    <a:pt x="7173" y="12949"/>
                    <a:pt x="8845" y="14165"/>
                  </a:cubicBezTo>
                  <a:cubicBezTo>
                    <a:pt x="8389" y="15168"/>
                    <a:pt x="7599" y="16262"/>
                    <a:pt x="6505" y="17661"/>
                  </a:cubicBezTo>
                  <a:cubicBezTo>
                    <a:pt x="6436" y="17753"/>
                    <a:pt x="6506" y="17844"/>
                    <a:pt x="6584" y="17844"/>
                  </a:cubicBezTo>
                  <a:cubicBezTo>
                    <a:pt x="6609" y="17844"/>
                    <a:pt x="6635" y="17835"/>
                    <a:pt x="6657" y="17813"/>
                  </a:cubicBezTo>
                  <a:cubicBezTo>
                    <a:pt x="8025" y="16688"/>
                    <a:pt x="9119" y="15867"/>
                    <a:pt x="10061" y="15381"/>
                  </a:cubicBezTo>
                  <a:cubicBezTo>
                    <a:pt x="11216" y="17053"/>
                    <a:pt x="11642" y="19758"/>
                    <a:pt x="12067" y="24165"/>
                  </a:cubicBezTo>
                  <a:cubicBezTo>
                    <a:pt x="12554" y="19667"/>
                    <a:pt x="12949" y="16992"/>
                    <a:pt x="14164" y="15320"/>
                  </a:cubicBezTo>
                  <a:cubicBezTo>
                    <a:pt x="15168" y="15776"/>
                    <a:pt x="16262" y="16566"/>
                    <a:pt x="17660" y="17661"/>
                  </a:cubicBezTo>
                  <a:cubicBezTo>
                    <a:pt x="17686" y="17680"/>
                    <a:pt x="17713" y="17689"/>
                    <a:pt x="17737" y="17689"/>
                  </a:cubicBezTo>
                  <a:cubicBezTo>
                    <a:pt x="17824" y="17689"/>
                    <a:pt x="17883" y="17580"/>
                    <a:pt x="17812" y="17509"/>
                  </a:cubicBezTo>
                  <a:cubicBezTo>
                    <a:pt x="16687" y="16141"/>
                    <a:pt x="15867" y="15047"/>
                    <a:pt x="15380" y="14104"/>
                  </a:cubicBezTo>
                  <a:cubicBezTo>
                    <a:pt x="17052" y="12949"/>
                    <a:pt x="19757" y="12524"/>
                    <a:pt x="24165" y="12068"/>
                  </a:cubicBezTo>
                  <a:cubicBezTo>
                    <a:pt x="19697" y="11612"/>
                    <a:pt x="16991" y="11217"/>
                    <a:pt x="15320" y="10001"/>
                  </a:cubicBezTo>
                  <a:cubicBezTo>
                    <a:pt x="15775" y="8998"/>
                    <a:pt x="16566" y="7904"/>
                    <a:pt x="17660" y="6505"/>
                  </a:cubicBezTo>
                  <a:cubicBezTo>
                    <a:pt x="17729" y="6414"/>
                    <a:pt x="17659" y="6322"/>
                    <a:pt x="17581" y="6322"/>
                  </a:cubicBezTo>
                  <a:cubicBezTo>
                    <a:pt x="17556" y="6322"/>
                    <a:pt x="17530" y="6331"/>
                    <a:pt x="17508" y="6354"/>
                  </a:cubicBezTo>
                  <a:cubicBezTo>
                    <a:pt x="16140" y="7478"/>
                    <a:pt x="15046" y="8268"/>
                    <a:pt x="14104" y="8785"/>
                  </a:cubicBezTo>
                  <a:cubicBezTo>
                    <a:pt x="12949" y="7113"/>
                    <a:pt x="12554" y="4408"/>
                    <a:pt x="1209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 name="Google Shape;16;p2"/>
          <p:cNvSpPr txBox="1">
            <a:spLocks noGrp="1"/>
          </p:cNvSpPr>
          <p:nvPr>
            <p:ph type="ctrTitle"/>
          </p:nvPr>
        </p:nvSpPr>
        <p:spPr>
          <a:xfrm>
            <a:off x="2002350" y="1861017"/>
            <a:ext cx="5139300" cy="2593200"/>
          </a:xfrm>
          <a:prstGeom prst="rect">
            <a:avLst/>
          </a:prstGeom>
        </p:spPr>
        <p:txBody>
          <a:bodyPr spcFirstLastPara="1" wrap="square" lIns="91425" tIns="91425" rIns="91425" bIns="91425" anchor="b" anchorCtr="0">
            <a:noAutofit/>
          </a:bodyPr>
          <a:lstStyle>
            <a:lvl1pPr lvl="0" algn="ctr">
              <a:lnSpc>
                <a:spcPct val="80000"/>
              </a:lnSpc>
              <a:spcBef>
                <a:spcPts val="0"/>
              </a:spcBef>
              <a:spcAft>
                <a:spcPts val="0"/>
              </a:spcAft>
              <a:buClr>
                <a:srgbClr val="191919"/>
              </a:buClr>
              <a:buSzPts val="5200"/>
              <a:buNone/>
              <a:defRPr sz="9000"/>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17" name="Google Shape;17;p2"/>
          <p:cNvSpPr txBox="1">
            <a:spLocks noGrp="1"/>
          </p:cNvSpPr>
          <p:nvPr>
            <p:ph type="subTitle" idx="1"/>
          </p:nvPr>
        </p:nvSpPr>
        <p:spPr>
          <a:xfrm>
            <a:off x="2002350" y="4544200"/>
            <a:ext cx="5139300" cy="6344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200"/>
              <a:buNone/>
              <a:defRPr sz="1800">
                <a:solidFill>
                  <a:schemeClr val="dk1"/>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Tree>
    <p:extLst>
      <p:ext uri="{BB962C8B-B14F-4D97-AF65-F5344CB8AC3E}">
        <p14:creationId xmlns:p14="http://schemas.microsoft.com/office/powerpoint/2010/main" val="148401262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43"/>
        <p:cNvGrpSpPr/>
        <p:nvPr/>
      </p:nvGrpSpPr>
      <p:grpSpPr>
        <a:xfrm>
          <a:off x="0" y="0"/>
          <a:ext cx="0" cy="0"/>
          <a:chOff x="0" y="0"/>
          <a:chExt cx="0" cy="0"/>
        </a:xfrm>
      </p:grpSpPr>
      <p:sp>
        <p:nvSpPr>
          <p:cNvPr id="44" name="Google Shape;44;p5"/>
          <p:cNvSpPr/>
          <p:nvPr/>
        </p:nvSpPr>
        <p:spPr>
          <a:xfrm>
            <a:off x="2342200" y="5207201"/>
            <a:ext cx="4065000" cy="5419200"/>
          </a:xfrm>
          <a:prstGeom prst="ellipse">
            <a:avLst/>
          </a:prstGeom>
          <a:gradFill>
            <a:gsLst>
              <a:gs pos="0">
                <a:srgbClr val="191919">
                  <a:alpha val="23137"/>
                </a:srgbClr>
              </a:gs>
              <a:gs pos="63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5"/>
          <p:cNvSpPr/>
          <p:nvPr/>
        </p:nvSpPr>
        <p:spPr>
          <a:xfrm>
            <a:off x="-1689950" y="-2131992"/>
            <a:ext cx="3085500" cy="4113200"/>
          </a:xfrm>
          <a:prstGeom prst="ellipse">
            <a:avLst/>
          </a:prstGeom>
          <a:gradFill>
            <a:gsLst>
              <a:gs pos="0">
                <a:srgbClr val="191919">
                  <a:alpha val="23137"/>
                </a:srgbClr>
              </a:gs>
              <a:gs pos="63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5"/>
          <p:cNvSpPr/>
          <p:nvPr/>
        </p:nvSpPr>
        <p:spPr>
          <a:xfrm>
            <a:off x="7562825" y="-2372736"/>
            <a:ext cx="4168800" cy="5557200"/>
          </a:xfrm>
          <a:prstGeom prst="ellipse">
            <a:avLst/>
          </a:prstGeom>
          <a:gradFill>
            <a:gsLst>
              <a:gs pos="0">
                <a:srgbClr val="191919">
                  <a:alpha val="23137"/>
                </a:srgbClr>
              </a:gs>
              <a:gs pos="63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5"/>
          <p:cNvSpPr/>
          <p:nvPr/>
        </p:nvSpPr>
        <p:spPr>
          <a:xfrm>
            <a:off x="8345850" y="258068"/>
            <a:ext cx="474362" cy="763565"/>
          </a:xfrm>
          <a:custGeom>
            <a:avLst/>
            <a:gdLst/>
            <a:ahLst/>
            <a:cxnLst/>
            <a:rect l="l" t="t" r="r" b="b"/>
            <a:pathLst>
              <a:path w="37843" h="45686" extrusionOk="0">
                <a:moveTo>
                  <a:pt x="18906" y="1"/>
                </a:moveTo>
                <a:cubicBezTo>
                  <a:pt x="18633" y="22251"/>
                  <a:pt x="18420" y="22494"/>
                  <a:pt x="0" y="22858"/>
                </a:cubicBezTo>
                <a:cubicBezTo>
                  <a:pt x="18420" y="23193"/>
                  <a:pt x="18633" y="23406"/>
                  <a:pt x="18906" y="45686"/>
                </a:cubicBezTo>
                <a:cubicBezTo>
                  <a:pt x="19180" y="23466"/>
                  <a:pt x="19393" y="23193"/>
                  <a:pt x="37843" y="22858"/>
                </a:cubicBezTo>
                <a:cubicBezTo>
                  <a:pt x="19393" y="22494"/>
                  <a:pt x="19180" y="22251"/>
                  <a:pt x="1890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8" name="Google Shape;48;p5"/>
          <p:cNvGrpSpPr/>
          <p:nvPr/>
        </p:nvGrpSpPr>
        <p:grpSpPr>
          <a:xfrm>
            <a:off x="229575" y="5375134"/>
            <a:ext cx="844762" cy="1175529"/>
            <a:chOff x="229575" y="4031350"/>
            <a:chExt cx="844762" cy="881647"/>
          </a:xfrm>
        </p:grpSpPr>
        <p:sp>
          <p:nvSpPr>
            <p:cNvPr id="49" name="Google Shape;49;p5"/>
            <p:cNvSpPr/>
            <p:nvPr/>
          </p:nvSpPr>
          <p:spPr>
            <a:xfrm>
              <a:off x="229575" y="4031350"/>
              <a:ext cx="581254" cy="572658"/>
            </a:xfrm>
            <a:custGeom>
              <a:avLst/>
              <a:gdLst/>
              <a:ahLst/>
              <a:cxnLst/>
              <a:rect l="l" t="t" r="r" b="b"/>
              <a:pathLst>
                <a:path w="47266" h="46567" extrusionOk="0">
                  <a:moveTo>
                    <a:pt x="23648" y="0"/>
                  </a:moveTo>
                  <a:lnTo>
                    <a:pt x="21581" y="18390"/>
                  </a:lnTo>
                  <a:lnTo>
                    <a:pt x="8207" y="5623"/>
                  </a:lnTo>
                  <a:lnTo>
                    <a:pt x="18481" y="21004"/>
                  </a:lnTo>
                  <a:lnTo>
                    <a:pt x="0" y="19818"/>
                  </a:lnTo>
                  <a:lnTo>
                    <a:pt x="0" y="19818"/>
                  </a:lnTo>
                  <a:lnTo>
                    <a:pt x="17751" y="25016"/>
                  </a:lnTo>
                  <a:lnTo>
                    <a:pt x="2857" y="36019"/>
                  </a:lnTo>
                  <a:lnTo>
                    <a:pt x="2857" y="36019"/>
                  </a:lnTo>
                  <a:lnTo>
                    <a:pt x="19788" y="28572"/>
                  </a:lnTo>
                  <a:lnTo>
                    <a:pt x="19788" y="28572"/>
                  </a:lnTo>
                  <a:lnTo>
                    <a:pt x="15441" y="46566"/>
                  </a:lnTo>
                  <a:lnTo>
                    <a:pt x="23648" y="29970"/>
                  </a:lnTo>
                  <a:lnTo>
                    <a:pt x="31855" y="46566"/>
                  </a:lnTo>
                  <a:lnTo>
                    <a:pt x="31855" y="46566"/>
                  </a:lnTo>
                  <a:lnTo>
                    <a:pt x="27478" y="28572"/>
                  </a:lnTo>
                  <a:lnTo>
                    <a:pt x="27478" y="28572"/>
                  </a:lnTo>
                  <a:lnTo>
                    <a:pt x="44408" y="36019"/>
                  </a:lnTo>
                  <a:lnTo>
                    <a:pt x="44408" y="36019"/>
                  </a:lnTo>
                  <a:lnTo>
                    <a:pt x="29514" y="25016"/>
                  </a:lnTo>
                  <a:lnTo>
                    <a:pt x="47265" y="19818"/>
                  </a:lnTo>
                  <a:lnTo>
                    <a:pt x="47265" y="19818"/>
                  </a:lnTo>
                  <a:lnTo>
                    <a:pt x="28815" y="21004"/>
                  </a:lnTo>
                  <a:lnTo>
                    <a:pt x="39059" y="5623"/>
                  </a:lnTo>
                  <a:lnTo>
                    <a:pt x="25685" y="18390"/>
                  </a:lnTo>
                  <a:lnTo>
                    <a:pt x="2364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5"/>
            <p:cNvSpPr/>
            <p:nvPr/>
          </p:nvSpPr>
          <p:spPr>
            <a:xfrm>
              <a:off x="713225" y="4557225"/>
              <a:ext cx="361112" cy="355772"/>
            </a:xfrm>
            <a:custGeom>
              <a:avLst/>
              <a:gdLst/>
              <a:ahLst/>
              <a:cxnLst/>
              <a:rect l="l" t="t" r="r" b="b"/>
              <a:pathLst>
                <a:path w="47266" h="46567" extrusionOk="0">
                  <a:moveTo>
                    <a:pt x="23648" y="0"/>
                  </a:moveTo>
                  <a:lnTo>
                    <a:pt x="21581" y="18390"/>
                  </a:lnTo>
                  <a:lnTo>
                    <a:pt x="8207" y="5623"/>
                  </a:lnTo>
                  <a:lnTo>
                    <a:pt x="18481" y="21004"/>
                  </a:lnTo>
                  <a:lnTo>
                    <a:pt x="0" y="19818"/>
                  </a:lnTo>
                  <a:lnTo>
                    <a:pt x="0" y="19818"/>
                  </a:lnTo>
                  <a:lnTo>
                    <a:pt x="17751" y="25016"/>
                  </a:lnTo>
                  <a:lnTo>
                    <a:pt x="2857" y="36019"/>
                  </a:lnTo>
                  <a:lnTo>
                    <a:pt x="2857" y="36019"/>
                  </a:lnTo>
                  <a:lnTo>
                    <a:pt x="19788" y="28572"/>
                  </a:lnTo>
                  <a:lnTo>
                    <a:pt x="19788" y="28572"/>
                  </a:lnTo>
                  <a:lnTo>
                    <a:pt x="15441" y="46566"/>
                  </a:lnTo>
                  <a:lnTo>
                    <a:pt x="23648" y="29970"/>
                  </a:lnTo>
                  <a:lnTo>
                    <a:pt x="31855" y="46566"/>
                  </a:lnTo>
                  <a:lnTo>
                    <a:pt x="31855" y="46566"/>
                  </a:lnTo>
                  <a:lnTo>
                    <a:pt x="27478" y="28572"/>
                  </a:lnTo>
                  <a:lnTo>
                    <a:pt x="27478" y="28572"/>
                  </a:lnTo>
                  <a:lnTo>
                    <a:pt x="44408" y="36019"/>
                  </a:lnTo>
                  <a:lnTo>
                    <a:pt x="44408" y="36019"/>
                  </a:lnTo>
                  <a:lnTo>
                    <a:pt x="29514" y="25016"/>
                  </a:lnTo>
                  <a:lnTo>
                    <a:pt x="47265" y="19818"/>
                  </a:lnTo>
                  <a:lnTo>
                    <a:pt x="47265" y="19818"/>
                  </a:lnTo>
                  <a:lnTo>
                    <a:pt x="28815" y="21004"/>
                  </a:lnTo>
                  <a:lnTo>
                    <a:pt x="39059" y="5623"/>
                  </a:lnTo>
                  <a:lnTo>
                    <a:pt x="25685" y="18390"/>
                  </a:lnTo>
                  <a:lnTo>
                    <a:pt x="2364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1" name="Google Shape;51;p5"/>
          <p:cNvSpPr txBox="1">
            <a:spLocks noGrp="1"/>
          </p:cNvSpPr>
          <p:nvPr>
            <p:ph type="title"/>
          </p:nvPr>
        </p:nvSpPr>
        <p:spPr>
          <a:xfrm>
            <a:off x="872400" y="796567"/>
            <a:ext cx="7704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52" name="Google Shape;52;p5"/>
          <p:cNvSpPr txBox="1">
            <a:spLocks noGrp="1"/>
          </p:cNvSpPr>
          <p:nvPr>
            <p:ph type="subTitle" idx="1"/>
          </p:nvPr>
        </p:nvSpPr>
        <p:spPr>
          <a:xfrm>
            <a:off x="4957618" y="3374503"/>
            <a:ext cx="2604300" cy="1934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b="0"/>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53" name="Google Shape;53;p5"/>
          <p:cNvSpPr txBox="1">
            <a:spLocks noGrp="1"/>
          </p:cNvSpPr>
          <p:nvPr>
            <p:ph type="subTitle" idx="2"/>
          </p:nvPr>
        </p:nvSpPr>
        <p:spPr>
          <a:xfrm>
            <a:off x="1581175" y="3373835"/>
            <a:ext cx="2606100" cy="19356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b="0"/>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54" name="Google Shape;54;p5"/>
          <p:cNvSpPr txBox="1">
            <a:spLocks noGrp="1"/>
          </p:cNvSpPr>
          <p:nvPr>
            <p:ph type="subTitle" idx="3"/>
          </p:nvPr>
        </p:nvSpPr>
        <p:spPr>
          <a:xfrm>
            <a:off x="1581181" y="2779376"/>
            <a:ext cx="2606100" cy="7636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100">
                <a:solidFill>
                  <a:schemeClr val="dk1"/>
                </a:solidFill>
                <a:latin typeface="DM Serif Display"/>
                <a:ea typeface="DM Serif Display"/>
                <a:cs typeface="DM Serif Display"/>
                <a:sym typeface="DM Serif Display"/>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55" name="Google Shape;55;p5"/>
          <p:cNvSpPr txBox="1">
            <a:spLocks noGrp="1"/>
          </p:cNvSpPr>
          <p:nvPr>
            <p:ph type="subTitle" idx="4"/>
          </p:nvPr>
        </p:nvSpPr>
        <p:spPr>
          <a:xfrm>
            <a:off x="4956714" y="2779376"/>
            <a:ext cx="2606100" cy="7636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100">
                <a:solidFill>
                  <a:schemeClr val="dk1"/>
                </a:solidFill>
                <a:latin typeface="DM Serif Display"/>
                <a:ea typeface="DM Serif Display"/>
                <a:cs typeface="DM Serif Display"/>
                <a:sym typeface="DM Serif Display"/>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grpSp>
        <p:nvGrpSpPr>
          <p:cNvPr id="56" name="Google Shape;56;p5"/>
          <p:cNvGrpSpPr/>
          <p:nvPr/>
        </p:nvGrpSpPr>
        <p:grpSpPr>
          <a:xfrm>
            <a:off x="7163131" y="5793097"/>
            <a:ext cx="2535289" cy="1438148"/>
            <a:chOff x="7163130" y="4344822"/>
            <a:chExt cx="2535289" cy="1078611"/>
          </a:xfrm>
        </p:grpSpPr>
        <p:sp>
          <p:nvSpPr>
            <p:cNvPr id="57" name="Google Shape;57;p5"/>
            <p:cNvSpPr/>
            <p:nvPr/>
          </p:nvSpPr>
          <p:spPr>
            <a:xfrm rot="-86804">
              <a:off x="7194971" y="4716524"/>
              <a:ext cx="2495295" cy="675516"/>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5"/>
            <p:cNvSpPr/>
            <p:nvPr/>
          </p:nvSpPr>
          <p:spPr>
            <a:xfrm rot="-86804">
              <a:off x="7171282" y="4376213"/>
              <a:ext cx="2495295" cy="675516"/>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62273668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59"/>
        <p:cNvGrpSpPr/>
        <p:nvPr/>
      </p:nvGrpSpPr>
      <p:grpSpPr>
        <a:xfrm>
          <a:off x="0" y="0"/>
          <a:ext cx="0" cy="0"/>
          <a:chOff x="0" y="0"/>
          <a:chExt cx="0" cy="0"/>
        </a:xfrm>
      </p:grpSpPr>
      <p:sp>
        <p:nvSpPr>
          <p:cNvPr id="60" name="Google Shape;60;p6"/>
          <p:cNvSpPr txBox="1">
            <a:spLocks noGrp="1"/>
          </p:cNvSpPr>
          <p:nvPr>
            <p:ph type="title"/>
          </p:nvPr>
        </p:nvSpPr>
        <p:spPr>
          <a:xfrm>
            <a:off x="720000" y="593367"/>
            <a:ext cx="7704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61" name="Google Shape;61;p6"/>
          <p:cNvSpPr/>
          <p:nvPr/>
        </p:nvSpPr>
        <p:spPr>
          <a:xfrm>
            <a:off x="7333125" y="-3087833"/>
            <a:ext cx="4762800" cy="6349600"/>
          </a:xfrm>
          <a:prstGeom prst="ellipse">
            <a:avLst/>
          </a:prstGeom>
          <a:gradFill>
            <a:gsLst>
              <a:gs pos="0">
                <a:srgbClr val="191919">
                  <a:alpha val="23137"/>
                </a:srgbClr>
              </a:gs>
              <a:gs pos="63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6"/>
          <p:cNvSpPr/>
          <p:nvPr/>
        </p:nvSpPr>
        <p:spPr>
          <a:xfrm>
            <a:off x="-1921600" y="3701900"/>
            <a:ext cx="3179100" cy="4238400"/>
          </a:xfrm>
          <a:prstGeom prst="ellipse">
            <a:avLst/>
          </a:prstGeom>
          <a:gradFill>
            <a:gsLst>
              <a:gs pos="0">
                <a:srgbClr val="191919">
                  <a:alpha val="23137"/>
                </a:srgbClr>
              </a:gs>
              <a:gs pos="63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3" name="Google Shape;63;p6"/>
          <p:cNvGrpSpPr/>
          <p:nvPr/>
        </p:nvGrpSpPr>
        <p:grpSpPr>
          <a:xfrm flipH="1">
            <a:off x="-1921601" y="-572875"/>
            <a:ext cx="2870200" cy="2584433"/>
            <a:chOff x="5993499" y="-572094"/>
            <a:chExt cx="2870200" cy="1938325"/>
          </a:xfrm>
        </p:grpSpPr>
        <p:sp>
          <p:nvSpPr>
            <p:cNvPr id="64" name="Google Shape;64;p6"/>
            <p:cNvSpPr/>
            <p:nvPr/>
          </p:nvSpPr>
          <p:spPr>
            <a:xfrm rot="-1441736">
              <a:off x="6022925" y="-93315"/>
              <a:ext cx="2495347" cy="675642"/>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6"/>
            <p:cNvSpPr/>
            <p:nvPr/>
          </p:nvSpPr>
          <p:spPr>
            <a:xfrm rot="-1441736">
              <a:off x="6338925" y="211810"/>
              <a:ext cx="2495347" cy="675642"/>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6" name="Google Shape;66;p6"/>
          <p:cNvGrpSpPr/>
          <p:nvPr/>
        </p:nvGrpSpPr>
        <p:grpSpPr>
          <a:xfrm>
            <a:off x="8173590" y="5458459"/>
            <a:ext cx="757770" cy="1399540"/>
            <a:chOff x="7304265" y="1037132"/>
            <a:chExt cx="757770" cy="1049655"/>
          </a:xfrm>
        </p:grpSpPr>
        <p:sp>
          <p:nvSpPr>
            <p:cNvPr id="67" name="Google Shape;67;p6"/>
            <p:cNvSpPr/>
            <p:nvPr/>
          </p:nvSpPr>
          <p:spPr>
            <a:xfrm>
              <a:off x="7304265" y="1246850"/>
              <a:ext cx="695744" cy="839937"/>
            </a:xfrm>
            <a:custGeom>
              <a:avLst/>
              <a:gdLst/>
              <a:ahLst/>
              <a:cxnLst/>
              <a:rect l="l" t="t" r="r" b="b"/>
              <a:pathLst>
                <a:path w="37843" h="45686" extrusionOk="0">
                  <a:moveTo>
                    <a:pt x="18906" y="1"/>
                  </a:moveTo>
                  <a:cubicBezTo>
                    <a:pt x="18633" y="22251"/>
                    <a:pt x="18420" y="22494"/>
                    <a:pt x="0" y="22858"/>
                  </a:cubicBezTo>
                  <a:cubicBezTo>
                    <a:pt x="18420" y="23193"/>
                    <a:pt x="18633" y="23406"/>
                    <a:pt x="18906" y="45686"/>
                  </a:cubicBezTo>
                  <a:cubicBezTo>
                    <a:pt x="19180" y="23466"/>
                    <a:pt x="19393" y="23193"/>
                    <a:pt x="37843" y="22858"/>
                  </a:cubicBezTo>
                  <a:cubicBezTo>
                    <a:pt x="19393" y="22494"/>
                    <a:pt x="19180" y="22251"/>
                    <a:pt x="1890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6"/>
            <p:cNvSpPr/>
            <p:nvPr/>
          </p:nvSpPr>
          <p:spPr>
            <a:xfrm>
              <a:off x="7761940" y="1037132"/>
              <a:ext cx="300095" cy="362290"/>
            </a:xfrm>
            <a:custGeom>
              <a:avLst/>
              <a:gdLst/>
              <a:ahLst/>
              <a:cxnLst/>
              <a:rect l="l" t="t" r="r" b="b"/>
              <a:pathLst>
                <a:path w="37843" h="45686" extrusionOk="0">
                  <a:moveTo>
                    <a:pt x="18906" y="1"/>
                  </a:moveTo>
                  <a:cubicBezTo>
                    <a:pt x="18633" y="22251"/>
                    <a:pt x="18420" y="22494"/>
                    <a:pt x="0" y="22858"/>
                  </a:cubicBezTo>
                  <a:cubicBezTo>
                    <a:pt x="18420" y="23193"/>
                    <a:pt x="18633" y="23406"/>
                    <a:pt x="18906" y="45686"/>
                  </a:cubicBezTo>
                  <a:cubicBezTo>
                    <a:pt x="19180" y="23466"/>
                    <a:pt x="19393" y="23193"/>
                    <a:pt x="37843" y="22858"/>
                  </a:cubicBezTo>
                  <a:cubicBezTo>
                    <a:pt x="19393" y="22494"/>
                    <a:pt x="19180" y="22251"/>
                    <a:pt x="1890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5818775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69"/>
        <p:cNvGrpSpPr/>
        <p:nvPr/>
      </p:nvGrpSpPr>
      <p:grpSpPr>
        <a:xfrm>
          <a:off x="0" y="0"/>
          <a:ext cx="0" cy="0"/>
          <a:chOff x="0" y="0"/>
          <a:chExt cx="0" cy="0"/>
        </a:xfrm>
      </p:grpSpPr>
      <p:sp>
        <p:nvSpPr>
          <p:cNvPr id="70" name="Google Shape;70;p7"/>
          <p:cNvSpPr/>
          <p:nvPr/>
        </p:nvSpPr>
        <p:spPr>
          <a:xfrm>
            <a:off x="6138075" y="3429068"/>
            <a:ext cx="4065000" cy="5419200"/>
          </a:xfrm>
          <a:prstGeom prst="ellipse">
            <a:avLst/>
          </a:prstGeom>
          <a:gradFill>
            <a:gsLst>
              <a:gs pos="0">
                <a:srgbClr val="191919">
                  <a:alpha val="23137"/>
                </a:srgbClr>
              </a:gs>
              <a:gs pos="63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7"/>
          <p:cNvSpPr/>
          <p:nvPr/>
        </p:nvSpPr>
        <p:spPr>
          <a:xfrm>
            <a:off x="-2558100" y="-2609765"/>
            <a:ext cx="4065000" cy="5419200"/>
          </a:xfrm>
          <a:prstGeom prst="ellipse">
            <a:avLst/>
          </a:prstGeom>
          <a:gradFill>
            <a:gsLst>
              <a:gs pos="0">
                <a:srgbClr val="191919">
                  <a:alpha val="23137"/>
                </a:srgbClr>
              </a:gs>
              <a:gs pos="63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7"/>
          <p:cNvSpPr/>
          <p:nvPr/>
        </p:nvSpPr>
        <p:spPr>
          <a:xfrm rot="-1441736">
            <a:off x="160201" y="-545787"/>
            <a:ext cx="2495347" cy="900856"/>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7"/>
          <p:cNvSpPr txBox="1">
            <a:spLocks noGrp="1"/>
          </p:cNvSpPr>
          <p:nvPr>
            <p:ph type="title"/>
          </p:nvPr>
        </p:nvSpPr>
        <p:spPr>
          <a:xfrm>
            <a:off x="713225" y="2035185"/>
            <a:ext cx="4294800" cy="914400"/>
          </a:xfrm>
          <a:prstGeom prst="rect">
            <a:avLst/>
          </a:prstGeom>
        </p:spPr>
        <p:txBody>
          <a:bodyPr spcFirstLastPara="1" wrap="square" lIns="91425" tIns="91425" rIns="91425" bIns="91425" anchor="b"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74" name="Google Shape;74;p7"/>
          <p:cNvSpPr txBox="1">
            <a:spLocks noGrp="1"/>
          </p:cNvSpPr>
          <p:nvPr>
            <p:ph type="subTitle" idx="1"/>
          </p:nvPr>
        </p:nvSpPr>
        <p:spPr>
          <a:xfrm>
            <a:off x="713225" y="2834632"/>
            <a:ext cx="4294800" cy="2330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Font typeface="Nunito Light"/>
              <a:buChar char="●"/>
              <a:defRPr/>
            </a:lvl1pPr>
            <a:lvl2pPr lvl="1" algn="ctr" rtl="0">
              <a:lnSpc>
                <a:spcPct val="100000"/>
              </a:lnSpc>
              <a:spcBef>
                <a:spcPts val="0"/>
              </a:spcBef>
              <a:spcAft>
                <a:spcPts val="0"/>
              </a:spcAft>
              <a:buClr>
                <a:srgbClr val="E76A28"/>
              </a:buClr>
              <a:buSzPts val="1200"/>
              <a:buFont typeface="Nunito Light"/>
              <a:buChar char="○"/>
              <a:defRPr/>
            </a:lvl2pPr>
            <a:lvl3pPr lvl="2" algn="ctr" rtl="0">
              <a:lnSpc>
                <a:spcPct val="100000"/>
              </a:lnSpc>
              <a:spcBef>
                <a:spcPts val="1600"/>
              </a:spcBef>
              <a:spcAft>
                <a:spcPts val="0"/>
              </a:spcAft>
              <a:buClr>
                <a:srgbClr val="E76A28"/>
              </a:buClr>
              <a:buSzPts val="1200"/>
              <a:buFont typeface="Nunito Light"/>
              <a:buChar char="■"/>
              <a:defRPr/>
            </a:lvl3pPr>
            <a:lvl4pPr lvl="3" algn="ctr" rtl="0">
              <a:lnSpc>
                <a:spcPct val="100000"/>
              </a:lnSpc>
              <a:spcBef>
                <a:spcPts val="1600"/>
              </a:spcBef>
              <a:spcAft>
                <a:spcPts val="0"/>
              </a:spcAft>
              <a:buClr>
                <a:srgbClr val="E76A28"/>
              </a:buClr>
              <a:buSzPts val="1200"/>
              <a:buFont typeface="Nunito Light"/>
              <a:buChar char="●"/>
              <a:defRPr/>
            </a:lvl4pPr>
            <a:lvl5pPr lvl="4" algn="ctr" rtl="0">
              <a:lnSpc>
                <a:spcPct val="100000"/>
              </a:lnSpc>
              <a:spcBef>
                <a:spcPts val="1600"/>
              </a:spcBef>
              <a:spcAft>
                <a:spcPts val="0"/>
              </a:spcAft>
              <a:buClr>
                <a:srgbClr val="E76A28"/>
              </a:buClr>
              <a:buSzPts val="1200"/>
              <a:buFont typeface="Nunito Light"/>
              <a:buChar char="○"/>
              <a:defRPr/>
            </a:lvl5pPr>
            <a:lvl6pPr lvl="5" algn="ctr" rtl="0">
              <a:lnSpc>
                <a:spcPct val="100000"/>
              </a:lnSpc>
              <a:spcBef>
                <a:spcPts val="1600"/>
              </a:spcBef>
              <a:spcAft>
                <a:spcPts val="0"/>
              </a:spcAft>
              <a:buClr>
                <a:srgbClr val="999999"/>
              </a:buClr>
              <a:buSzPts val="1200"/>
              <a:buFont typeface="Nunito Light"/>
              <a:buChar char="■"/>
              <a:defRPr/>
            </a:lvl6pPr>
            <a:lvl7pPr lvl="6" algn="ctr" rtl="0">
              <a:lnSpc>
                <a:spcPct val="100000"/>
              </a:lnSpc>
              <a:spcBef>
                <a:spcPts val="1600"/>
              </a:spcBef>
              <a:spcAft>
                <a:spcPts val="0"/>
              </a:spcAft>
              <a:buClr>
                <a:srgbClr val="999999"/>
              </a:buClr>
              <a:buSzPts val="1200"/>
              <a:buFont typeface="Nunito Light"/>
              <a:buChar char="●"/>
              <a:defRPr/>
            </a:lvl7pPr>
            <a:lvl8pPr lvl="7" algn="ctr" rtl="0">
              <a:lnSpc>
                <a:spcPct val="100000"/>
              </a:lnSpc>
              <a:spcBef>
                <a:spcPts val="1600"/>
              </a:spcBef>
              <a:spcAft>
                <a:spcPts val="0"/>
              </a:spcAft>
              <a:buClr>
                <a:srgbClr val="999999"/>
              </a:buClr>
              <a:buSzPts val="1200"/>
              <a:buFont typeface="Nunito Light"/>
              <a:buChar char="○"/>
              <a:defRPr/>
            </a:lvl8pPr>
            <a:lvl9pPr lvl="8" algn="ctr" rtl="0">
              <a:lnSpc>
                <a:spcPct val="100000"/>
              </a:lnSpc>
              <a:spcBef>
                <a:spcPts val="1600"/>
              </a:spcBef>
              <a:spcAft>
                <a:spcPts val="1600"/>
              </a:spcAft>
              <a:buClr>
                <a:srgbClr val="999999"/>
              </a:buClr>
              <a:buSzPts val="1200"/>
              <a:buFont typeface="Nunito Light"/>
              <a:buChar char="■"/>
              <a:defRPr/>
            </a:lvl9pPr>
          </a:lstStyle>
          <a:p>
            <a:endParaRPr/>
          </a:p>
        </p:txBody>
      </p:sp>
      <p:sp>
        <p:nvSpPr>
          <p:cNvPr id="75" name="Google Shape;75;p7"/>
          <p:cNvSpPr>
            <a:spLocks noGrp="1"/>
          </p:cNvSpPr>
          <p:nvPr>
            <p:ph type="pic" idx="2"/>
          </p:nvPr>
        </p:nvSpPr>
        <p:spPr>
          <a:xfrm>
            <a:off x="5143500" y="719333"/>
            <a:ext cx="3287400" cy="5419200"/>
          </a:xfrm>
          <a:prstGeom prst="ellipse">
            <a:avLst/>
          </a:prstGeom>
          <a:noFill/>
          <a:ln>
            <a:noFill/>
          </a:ln>
        </p:spPr>
      </p:sp>
    </p:spTree>
    <p:extLst>
      <p:ext uri="{BB962C8B-B14F-4D97-AF65-F5344CB8AC3E}">
        <p14:creationId xmlns:p14="http://schemas.microsoft.com/office/powerpoint/2010/main" val="272243534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76"/>
        <p:cNvGrpSpPr/>
        <p:nvPr/>
      </p:nvGrpSpPr>
      <p:grpSpPr>
        <a:xfrm>
          <a:off x="0" y="0"/>
          <a:ext cx="0" cy="0"/>
          <a:chOff x="0" y="0"/>
          <a:chExt cx="0" cy="0"/>
        </a:xfrm>
      </p:grpSpPr>
      <p:sp>
        <p:nvSpPr>
          <p:cNvPr id="77" name="Google Shape;77;p8"/>
          <p:cNvSpPr txBox="1">
            <a:spLocks noGrp="1"/>
          </p:cNvSpPr>
          <p:nvPr>
            <p:ph type="title"/>
          </p:nvPr>
        </p:nvSpPr>
        <p:spPr>
          <a:xfrm>
            <a:off x="2317950" y="1742800"/>
            <a:ext cx="4508100" cy="3372400"/>
          </a:xfrm>
          <a:prstGeom prst="rect">
            <a:avLst/>
          </a:prstGeom>
        </p:spPr>
        <p:txBody>
          <a:bodyPr spcFirstLastPara="1" wrap="square" lIns="91425" tIns="91425" rIns="91425" bIns="91425" anchor="ctr" anchorCtr="0">
            <a:noAutofit/>
          </a:bodyPr>
          <a:lstStyle>
            <a:lvl1pPr lvl="0" algn="ctr">
              <a:lnSpc>
                <a:spcPct val="80000"/>
              </a:lnSpc>
              <a:spcBef>
                <a:spcPts val="0"/>
              </a:spcBef>
              <a:spcAft>
                <a:spcPts val="0"/>
              </a:spcAft>
              <a:buSzPts val="4800"/>
              <a:buNone/>
              <a:defRPr sz="10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78" name="Google Shape;78;p8"/>
          <p:cNvSpPr/>
          <p:nvPr/>
        </p:nvSpPr>
        <p:spPr>
          <a:xfrm>
            <a:off x="-2605625" y="1742800"/>
            <a:ext cx="3545100" cy="4726400"/>
          </a:xfrm>
          <a:prstGeom prst="ellipse">
            <a:avLst/>
          </a:prstGeom>
          <a:gradFill>
            <a:gsLst>
              <a:gs pos="0">
                <a:srgbClr val="191919">
                  <a:alpha val="23137"/>
                </a:srgbClr>
              </a:gs>
              <a:gs pos="63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8"/>
          <p:cNvSpPr/>
          <p:nvPr/>
        </p:nvSpPr>
        <p:spPr>
          <a:xfrm>
            <a:off x="6983775" y="-2332667"/>
            <a:ext cx="3545100" cy="4726400"/>
          </a:xfrm>
          <a:prstGeom prst="ellipse">
            <a:avLst/>
          </a:prstGeom>
          <a:gradFill>
            <a:gsLst>
              <a:gs pos="0">
                <a:srgbClr val="191919">
                  <a:alpha val="23137"/>
                </a:srgbClr>
              </a:gs>
              <a:gs pos="63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8"/>
          <p:cNvSpPr/>
          <p:nvPr/>
        </p:nvSpPr>
        <p:spPr>
          <a:xfrm>
            <a:off x="4885675" y="4612267"/>
            <a:ext cx="3545100" cy="4726400"/>
          </a:xfrm>
          <a:prstGeom prst="ellipse">
            <a:avLst/>
          </a:prstGeom>
          <a:gradFill>
            <a:gsLst>
              <a:gs pos="0">
                <a:srgbClr val="191919">
                  <a:alpha val="23137"/>
                </a:srgbClr>
              </a:gs>
              <a:gs pos="63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1" name="Google Shape;81;p8"/>
          <p:cNvGrpSpPr/>
          <p:nvPr/>
        </p:nvGrpSpPr>
        <p:grpSpPr>
          <a:xfrm>
            <a:off x="8140975" y="131568"/>
            <a:ext cx="844762" cy="1175529"/>
            <a:chOff x="229575" y="4031350"/>
            <a:chExt cx="844762" cy="881647"/>
          </a:xfrm>
        </p:grpSpPr>
        <p:sp>
          <p:nvSpPr>
            <p:cNvPr id="82" name="Google Shape;82;p8"/>
            <p:cNvSpPr/>
            <p:nvPr/>
          </p:nvSpPr>
          <p:spPr>
            <a:xfrm>
              <a:off x="229575" y="4031350"/>
              <a:ext cx="581254" cy="572658"/>
            </a:xfrm>
            <a:custGeom>
              <a:avLst/>
              <a:gdLst/>
              <a:ahLst/>
              <a:cxnLst/>
              <a:rect l="l" t="t" r="r" b="b"/>
              <a:pathLst>
                <a:path w="47266" h="46567" extrusionOk="0">
                  <a:moveTo>
                    <a:pt x="23648" y="0"/>
                  </a:moveTo>
                  <a:lnTo>
                    <a:pt x="21581" y="18390"/>
                  </a:lnTo>
                  <a:lnTo>
                    <a:pt x="8207" y="5623"/>
                  </a:lnTo>
                  <a:lnTo>
                    <a:pt x="18481" y="21004"/>
                  </a:lnTo>
                  <a:lnTo>
                    <a:pt x="0" y="19818"/>
                  </a:lnTo>
                  <a:lnTo>
                    <a:pt x="0" y="19818"/>
                  </a:lnTo>
                  <a:lnTo>
                    <a:pt x="17751" y="25016"/>
                  </a:lnTo>
                  <a:lnTo>
                    <a:pt x="2857" y="36019"/>
                  </a:lnTo>
                  <a:lnTo>
                    <a:pt x="2857" y="36019"/>
                  </a:lnTo>
                  <a:lnTo>
                    <a:pt x="19788" y="28572"/>
                  </a:lnTo>
                  <a:lnTo>
                    <a:pt x="19788" y="28572"/>
                  </a:lnTo>
                  <a:lnTo>
                    <a:pt x="15441" y="46566"/>
                  </a:lnTo>
                  <a:lnTo>
                    <a:pt x="23648" y="29970"/>
                  </a:lnTo>
                  <a:lnTo>
                    <a:pt x="31855" y="46566"/>
                  </a:lnTo>
                  <a:lnTo>
                    <a:pt x="31855" y="46566"/>
                  </a:lnTo>
                  <a:lnTo>
                    <a:pt x="27478" y="28572"/>
                  </a:lnTo>
                  <a:lnTo>
                    <a:pt x="27478" y="28572"/>
                  </a:lnTo>
                  <a:lnTo>
                    <a:pt x="44408" y="36019"/>
                  </a:lnTo>
                  <a:lnTo>
                    <a:pt x="44408" y="36019"/>
                  </a:lnTo>
                  <a:lnTo>
                    <a:pt x="29514" y="25016"/>
                  </a:lnTo>
                  <a:lnTo>
                    <a:pt x="47265" y="19818"/>
                  </a:lnTo>
                  <a:lnTo>
                    <a:pt x="47265" y="19818"/>
                  </a:lnTo>
                  <a:lnTo>
                    <a:pt x="28815" y="21004"/>
                  </a:lnTo>
                  <a:lnTo>
                    <a:pt x="39059" y="5623"/>
                  </a:lnTo>
                  <a:lnTo>
                    <a:pt x="25685" y="18390"/>
                  </a:lnTo>
                  <a:lnTo>
                    <a:pt x="2364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8"/>
            <p:cNvSpPr/>
            <p:nvPr/>
          </p:nvSpPr>
          <p:spPr>
            <a:xfrm>
              <a:off x="713225" y="4557225"/>
              <a:ext cx="361112" cy="355772"/>
            </a:xfrm>
            <a:custGeom>
              <a:avLst/>
              <a:gdLst/>
              <a:ahLst/>
              <a:cxnLst/>
              <a:rect l="l" t="t" r="r" b="b"/>
              <a:pathLst>
                <a:path w="47266" h="46567" extrusionOk="0">
                  <a:moveTo>
                    <a:pt x="23648" y="0"/>
                  </a:moveTo>
                  <a:lnTo>
                    <a:pt x="21581" y="18390"/>
                  </a:lnTo>
                  <a:lnTo>
                    <a:pt x="8207" y="5623"/>
                  </a:lnTo>
                  <a:lnTo>
                    <a:pt x="18481" y="21004"/>
                  </a:lnTo>
                  <a:lnTo>
                    <a:pt x="0" y="19818"/>
                  </a:lnTo>
                  <a:lnTo>
                    <a:pt x="0" y="19818"/>
                  </a:lnTo>
                  <a:lnTo>
                    <a:pt x="17751" y="25016"/>
                  </a:lnTo>
                  <a:lnTo>
                    <a:pt x="2857" y="36019"/>
                  </a:lnTo>
                  <a:lnTo>
                    <a:pt x="2857" y="36019"/>
                  </a:lnTo>
                  <a:lnTo>
                    <a:pt x="19788" y="28572"/>
                  </a:lnTo>
                  <a:lnTo>
                    <a:pt x="19788" y="28572"/>
                  </a:lnTo>
                  <a:lnTo>
                    <a:pt x="15441" y="46566"/>
                  </a:lnTo>
                  <a:lnTo>
                    <a:pt x="23648" y="29970"/>
                  </a:lnTo>
                  <a:lnTo>
                    <a:pt x="31855" y="46566"/>
                  </a:lnTo>
                  <a:lnTo>
                    <a:pt x="31855" y="46566"/>
                  </a:lnTo>
                  <a:lnTo>
                    <a:pt x="27478" y="28572"/>
                  </a:lnTo>
                  <a:lnTo>
                    <a:pt x="27478" y="28572"/>
                  </a:lnTo>
                  <a:lnTo>
                    <a:pt x="44408" y="36019"/>
                  </a:lnTo>
                  <a:lnTo>
                    <a:pt x="44408" y="36019"/>
                  </a:lnTo>
                  <a:lnTo>
                    <a:pt x="29514" y="25016"/>
                  </a:lnTo>
                  <a:lnTo>
                    <a:pt x="47265" y="19818"/>
                  </a:lnTo>
                  <a:lnTo>
                    <a:pt x="47265" y="19818"/>
                  </a:lnTo>
                  <a:lnTo>
                    <a:pt x="28815" y="21004"/>
                  </a:lnTo>
                  <a:lnTo>
                    <a:pt x="39059" y="5623"/>
                  </a:lnTo>
                  <a:lnTo>
                    <a:pt x="25685" y="18390"/>
                  </a:lnTo>
                  <a:lnTo>
                    <a:pt x="2364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2433961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84"/>
        <p:cNvGrpSpPr/>
        <p:nvPr/>
      </p:nvGrpSpPr>
      <p:grpSpPr>
        <a:xfrm>
          <a:off x="0" y="0"/>
          <a:ext cx="0" cy="0"/>
          <a:chOff x="0" y="0"/>
          <a:chExt cx="0" cy="0"/>
        </a:xfrm>
      </p:grpSpPr>
      <p:sp>
        <p:nvSpPr>
          <p:cNvPr id="85" name="Google Shape;85;p9"/>
          <p:cNvSpPr txBox="1">
            <a:spLocks noGrp="1"/>
          </p:cNvSpPr>
          <p:nvPr>
            <p:ph type="title"/>
          </p:nvPr>
        </p:nvSpPr>
        <p:spPr>
          <a:xfrm>
            <a:off x="2135550" y="1585467"/>
            <a:ext cx="4872900" cy="2619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15000"/>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
        <p:nvSpPr>
          <p:cNvPr id="86" name="Google Shape;86;p9"/>
          <p:cNvSpPr txBox="1">
            <a:spLocks noGrp="1"/>
          </p:cNvSpPr>
          <p:nvPr>
            <p:ph type="subTitle" idx="1"/>
          </p:nvPr>
        </p:nvSpPr>
        <p:spPr>
          <a:xfrm>
            <a:off x="2135550" y="4204667"/>
            <a:ext cx="4872900" cy="89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sz="1600"/>
            </a:lvl1pPr>
            <a:lvl2pPr lvl="1" algn="ctr" rtl="0">
              <a:lnSpc>
                <a:spcPct val="100000"/>
              </a:lnSpc>
              <a:spcBef>
                <a:spcPts val="0"/>
              </a:spcBef>
              <a:spcAft>
                <a:spcPts val="0"/>
              </a:spcAft>
              <a:buSzPts val="1200"/>
              <a:buNone/>
              <a:defRPr/>
            </a:lvl2pPr>
            <a:lvl3pPr lvl="2" algn="ctr" rtl="0">
              <a:lnSpc>
                <a:spcPct val="100000"/>
              </a:lnSpc>
              <a:spcBef>
                <a:spcPts val="1600"/>
              </a:spcBef>
              <a:spcAft>
                <a:spcPts val="0"/>
              </a:spcAft>
              <a:buSzPts val="1200"/>
              <a:buNone/>
              <a:defRPr/>
            </a:lvl3pPr>
            <a:lvl4pPr lvl="3" algn="ctr" rtl="0">
              <a:lnSpc>
                <a:spcPct val="100000"/>
              </a:lnSpc>
              <a:spcBef>
                <a:spcPts val="1600"/>
              </a:spcBef>
              <a:spcAft>
                <a:spcPts val="0"/>
              </a:spcAft>
              <a:buSzPts val="1200"/>
              <a:buNone/>
              <a:defRPr/>
            </a:lvl4pPr>
            <a:lvl5pPr lvl="4" algn="ctr" rtl="0">
              <a:lnSpc>
                <a:spcPct val="100000"/>
              </a:lnSpc>
              <a:spcBef>
                <a:spcPts val="1600"/>
              </a:spcBef>
              <a:spcAft>
                <a:spcPts val="0"/>
              </a:spcAft>
              <a:buSzPts val="1200"/>
              <a:buNone/>
              <a:defRPr/>
            </a:lvl5pPr>
            <a:lvl6pPr lvl="5" algn="ctr" rtl="0">
              <a:lnSpc>
                <a:spcPct val="100000"/>
              </a:lnSpc>
              <a:spcBef>
                <a:spcPts val="1600"/>
              </a:spcBef>
              <a:spcAft>
                <a:spcPts val="0"/>
              </a:spcAft>
              <a:buSzPts val="1200"/>
              <a:buNone/>
              <a:defRPr/>
            </a:lvl6pPr>
            <a:lvl7pPr lvl="6" algn="ctr" rtl="0">
              <a:lnSpc>
                <a:spcPct val="100000"/>
              </a:lnSpc>
              <a:spcBef>
                <a:spcPts val="1600"/>
              </a:spcBef>
              <a:spcAft>
                <a:spcPts val="0"/>
              </a:spcAft>
              <a:buSzPts val="1200"/>
              <a:buNone/>
              <a:defRPr/>
            </a:lvl7pPr>
            <a:lvl8pPr lvl="7" algn="ctr" rtl="0">
              <a:lnSpc>
                <a:spcPct val="100000"/>
              </a:lnSpc>
              <a:spcBef>
                <a:spcPts val="1600"/>
              </a:spcBef>
              <a:spcAft>
                <a:spcPts val="0"/>
              </a:spcAft>
              <a:buSzPts val="1200"/>
              <a:buNone/>
              <a:defRPr/>
            </a:lvl8pPr>
            <a:lvl9pPr lvl="8" algn="ctr" rtl="0">
              <a:lnSpc>
                <a:spcPct val="100000"/>
              </a:lnSpc>
              <a:spcBef>
                <a:spcPts val="1600"/>
              </a:spcBef>
              <a:spcAft>
                <a:spcPts val="1600"/>
              </a:spcAft>
              <a:buSzPts val="1200"/>
              <a:buNone/>
              <a:defRPr/>
            </a:lvl9pPr>
          </a:lstStyle>
          <a:p>
            <a:endParaRPr/>
          </a:p>
        </p:txBody>
      </p:sp>
      <p:sp>
        <p:nvSpPr>
          <p:cNvPr id="87" name="Google Shape;87;p9"/>
          <p:cNvSpPr/>
          <p:nvPr/>
        </p:nvSpPr>
        <p:spPr>
          <a:xfrm>
            <a:off x="-1886400" y="-1643867"/>
            <a:ext cx="3545100" cy="4726400"/>
          </a:xfrm>
          <a:prstGeom prst="ellipse">
            <a:avLst/>
          </a:prstGeom>
          <a:gradFill>
            <a:gsLst>
              <a:gs pos="0">
                <a:srgbClr val="191919">
                  <a:alpha val="23137"/>
                </a:srgbClr>
              </a:gs>
              <a:gs pos="63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9"/>
          <p:cNvSpPr/>
          <p:nvPr/>
        </p:nvSpPr>
        <p:spPr>
          <a:xfrm>
            <a:off x="162125" y="4757767"/>
            <a:ext cx="3545100" cy="4726400"/>
          </a:xfrm>
          <a:prstGeom prst="ellipse">
            <a:avLst/>
          </a:prstGeom>
          <a:gradFill>
            <a:gsLst>
              <a:gs pos="0">
                <a:srgbClr val="191919">
                  <a:alpha val="23137"/>
                </a:srgbClr>
              </a:gs>
              <a:gs pos="63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9"/>
          <p:cNvSpPr/>
          <p:nvPr/>
        </p:nvSpPr>
        <p:spPr>
          <a:xfrm>
            <a:off x="5087500" y="-2536333"/>
            <a:ext cx="3545100" cy="4726400"/>
          </a:xfrm>
          <a:prstGeom prst="ellipse">
            <a:avLst/>
          </a:prstGeom>
          <a:gradFill>
            <a:gsLst>
              <a:gs pos="0">
                <a:srgbClr val="191919">
                  <a:alpha val="23137"/>
                </a:srgbClr>
              </a:gs>
              <a:gs pos="63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0" name="Google Shape;90;p9"/>
          <p:cNvGrpSpPr/>
          <p:nvPr/>
        </p:nvGrpSpPr>
        <p:grpSpPr>
          <a:xfrm>
            <a:off x="6177274" y="-1465342"/>
            <a:ext cx="2870200" cy="2584433"/>
            <a:chOff x="5993499" y="-572094"/>
            <a:chExt cx="2870200" cy="1938325"/>
          </a:xfrm>
        </p:grpSpPr>
        <p:sp>
          <p:nvSpPr>
            <p:cNvPr id="91" name="Google Shape;91;p9"/>
            <p:cNvSpPr/>
            <p:nvPr/>
          </p:nvSpPr>
          <p:spPr>
            <a:xfrm rot="-1441736">
              <a:off x="6022925" y="-93315"/>
              <a:ext cx="2495347" cy="675642"/>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9"/>
            <p:cNvSpPr/>
            <p:nvPr/>
          </p:nvSpPr>
          <p:spPr>
            <a:xfrm rot="-1441736">
              <a:off x="6338925" y="211810"/>
              <a:ext cx="2495347" cy="675642"/>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 name="Google Shape;93;p9"/>
          <p:cNvGrpSpPr/>
          <p:nvPr/>
        </p:nvGrpSpPr>
        <p:grpSpPr>
          <a:xfrm>
            <a:off x="162125" y="241586"/>
            <a:ext cx="605262" cy="1158689"/>
            <a:chOff x="162125" y="181189"/>
            <a:chExt cx="605262" cy="869017"/>
          </a:xfrm>
        </p:grpSpPr>
        <p:sp>
          <p:nvSpPr>
            <p:cNvPr id="94" name="Google Shape;94;p9"/>
            <p:cNvSpPr/>
            <p:nvPr/>
          </p:nvSpPr>
          <p:spPr>
            <a:xfrm>
              <a:off x="293025" y="181189"/>
              <a:ext cx="474362" cy="572674"/>
            </a:xfrm>
            <a:custGeom>
              <a:avLst/>
              <a:gdLst/>
              <a:ahLst/>
              <a:cxnLst/>
              <a:rect l="l" t="t" r="r" b="b"/>
              <a:pathLst>
                <a:path w="37843" h="45686" extrusionOk="0">
                  <a:moveTo>
                    <a:pt x="18906" y="1"/>
                  </a:moveTo>
                  <a:cubicBezTo>
                    <a:pt x="18633" y="22251"/>
                    <a:pt x="18420" y="22494"/>
                    <a:pt x="0" y="22858"/>
                  </a:cubicBezTo>
                  <a:cubicBezTo>
                    <a:pt x="18420" y="23193"/>
                    <a:pt x="18633" y="23406"/>
                    <a:pt x="18906" y="45686"/>
                  </a:cubicBezTo>
                  <a:cubicBezTo>
                    <a:pt x="19180" y="23466"/>
                    <a:pt x="19393" y="23193"/>
                    <a:pt x="37843" y="22858"/>
                  </a:cubicBezTo>
                  <a:cubicBezTo>
                    <a:pt x="19393" y="22494"/>
                    <a:pt x="19180" y="22251"/>
                    <a:pt x="1890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9"/>
            <p:cNvSpPr/>
            <p:nvPr/>
          </p:nvSpPr>
          <p:spPr>
            <a:xfrm>
              <a:off x="162125" y="529234"/>
              <a:ext cx="305298" cy="368572"/>
            </a:xfrm>
            <a:custGeom>
              <a:avLst/>
              <a:gdLst/>
              <a:ahLst/>
              <a:cxnLst/>
              <a:rect l="l" t="t" r="r" b="b"/>
              <a:pathLst>
                <a:path w="37843" h="45686" extrusionOk="0">
                  <a:moveTo>
                    <a:pt x="18906" y="1"/>
                  </a:moveTo>
                  <a:cubicBezTo>
                    <a:pt x="18633" y="22251"/>
                    <a:pt x="18420" y="22494"/>
                    <a:pt x="0" y="22858"/>
                  </a:cubicBezTo>
                  <a:cubicBezTo>
                    <a:pt x="18420" y="23193"/>
                    <a:pt x="18633" y="23406"/>
                    <a:pt x="18906" y="45686"/>
                  </a:cubicBezTo>
                  <a:cubicBezTo>
                    <a:pt x="19180" y="23466"/>
                    <a:pt x="19393" y="23193"/>
                    <a:pt x="37843" y="22858"/>
                  </a:cubicBezTo>
                  <a:cubicBezTo>
                    <a:pt x="19393" y="22494"/>
                    <a:pt x="19180" y="22251"/>
                    <a:pt x="1890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9"/>
            <p:cNvSpPr/>
            <p:nvPr/>
          </p:nvSpPr>
          <p:spPr>
            <a:xfrm>
              <a:off x="314525" y="681634"/>
              <a:ext cx="305298" cy="368572"/>
            </a:xfrm>
            <a:custGeom>
              <a:avLst/>
              <a:gdLst/>
              <a:ahLst/>
              <a:cxnLst/>
              <a:rect l="l" t="t" r="r" b="b"/>
              <a:pathLst>
                <a:path w="37843" h="45686" extrusionOk="0">
                  <a:moveTo>
                    <a:pt x="18906" y="1"/>
                  </a:moveTo>
                  <a:cubicBezTo>
                    <a:pt x="18633" y="22251"/>
                    <a:pt x="18420" y="22494"/>
                    <a:pt x="0" y="22858"/>
                  </a:cubicBezTo>
                  <a:cubicBezTo>
                    <a:pt x="18420" y="23193"/>
                    <a:pt x="18633" y="23406"/>
                    <a:pt x="18906" y="45686"/>
                  </a:cubicBezTo>
                  <a:cubicBezTo>
                    <a:pt x="19180" y="23466"/>
                    <a:pt x="19393" y="23193"/>
                    <a:pt x="37843" y="22858"/>
                  </a:cubicBezTo>
                  <a:cubicBezTo>
                    <a:pt x="19393" y="22494"/>
                    <a:pt x="19180" y="22251"/>
                    <a:pt x="1890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26444149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97"/>
        <p:cNvGrpSpPr/>
        <p:nvPr/>
      </p:nvGrpSpPr>
      <p:grpSpPr>
        <a:xfrm>
          <a:off x="0" y="0"/>
          <a:ext cx="0" cy="0"/>
          <a:chOff x="0" y="0"/>
          <a:chExt cx="0" cy="0"/>
        </a:xfrm>
      </p:grpSpPr>
      <p:sp>
        <p:nvSpPr>
          <p:cNvPr id="98" name="Google Shape;98;p10"/>
          <p:cNvSpPr txBox="1">
            <a:spLocks noGrp="1"/>
          </p:cNvSpPr>
          <p:nvPr>
            <p:ph type="title"/>
          </p:nvPr>
        </p:nvSpPr>
        <p:spPr>
          <a:xfrm>
            <a:off x="720000" y="5352600"/>
            <a:ext cx="7704000" cy="763600"/>
          </a:xfrm>
          <a:prstGeom prst="rect">
            <a:avLst/>
          </a:prstGeom>
          <a:solidFill>
            <a:schemeClr val="accent2"/>
          </a:solidFill>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
        <p:nvSpPr>
          <p:cNvPr id="99" name="Google Shape;99;p10"/>
          <p:cNvSpPr/>
          <p:nvPr/>
        </p:nvSpPr>
        <p:spPr>
          <a:xfrm>
            <a:off x="7637775" y="-2594000"/>
            <a:ext cx="3545100" cy="4726400"/>
          </a:xfrm>
          <a:prstGeom prst="ellipse">
            <a:avLst/>
          </a:prstGeom>
          <a:gradFill>
            <a:gsLst>
              <a:gs pos="0">
                <a:srgbClr val="191919">
                  <a:alpha val="23137"/>
                </a:srgbClr>
              </a:gs>
              <a:gs pos="63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10"/>
          <p:cNvSpPr/>
          <p:nvPr/>
        </p:nvSpPr>
        <p:spPr>
          <a:xfrm>
            <a:off x="-2366075" y="3973167"/>
            <a:ext cx="3545100" cy="4726400"/>
          </a:xfrm>
          <a:prstGeom prst="ellipse">
            <a:avLst/>
          </a:prstGeom>
          <a:gradFill>
            <a:gsLst>
              <a:gs pos="0">
                <a:srgbClr val="191919">
                  <a:alpha val="23137"/>
                </a:srgbClr>
              </a:gs>
              <a:gs pos="63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1" name="Google Shape;101;p10"/>
          <p:cNvGrpSpPr/>
          <p:nvPr/>
        </p:nvGrpSpPr>
        <p:grpSpPr>
          <a:xfrm>
            <a:off x="7550351" y="5067401"/>
            <a:ext cx="599387" cy="953699"/>
            <a:chOff x="7550350" y="3800551"/>
            <a:chExt cx="599387" cy="715274"/>
          </a:xfrm>
        </p:grpSpPr>
        <p:sp>
          <p:nvSpPr>
            <p:cNvPr id="102" name="Google Shape;102;p10"/>
            <p:cNvSpPr/>
            <p:nvPr/>
          </p:nvSpPr>
          <p:spPr>
            <a:xfrm>
              <a:off x="7550350" y="3800551"/>
              <a:ext cx="474362" cy="572674"/>
            </a:xfrm>
            <a:custGeom>
              <a:avLst/>
              <a:gdLst/>
              <a:ahLst/>
              <a:cxnLst/>
              <a:rect l="l" t="t" r="r" b="b"/>
              <a:pathLst>
                <a:path w="37843" h="45686" extrusionOk="0">
                  <a:moveTo>
                    <a:pt x="18906" y="1"/>
                  </a:moveTo>
                  <a:cubicBezTo>
                    <a:pt x="18633" y="22251"/>
                    <a:pt x="18420" y="22494"/>
                    <a:pt x="0" y="22858"/>
                  </a:cubicBezTo>
                  <a:cubicBezTo>
                    <a:pt x="18420" y="23193"/>
                    <a:pt x="18633" y="23406"/>
                    <a:pt x="18906" y="45686"/>
                  </a:cubicBezTo>
                  <a:cubicBezTo>
                    <a:pt x="19180" y="23466"/>
                    <a:pt x="19393" y="23193"/>
                    <a:pt x="37843" y="22858"/>
                  </a:cubicBezTo>
                  <a:cubicBezTo>
                    <a:pt x="19393" y="22494"/>
                    <a:pt x="19180" y="22251"/>
                    <a:pt x="1890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10"/>
            <p:cNvSpPr/>
            <p:nvPr/>
          </p:nvSpPr>
          <p:spPr>
            <a:xfrm>
              <a:off x="7800825" y="4094600"/>
              <a:ext cx="348912" cy="421225"/>
            </a:xfrm>
            <a:custGeom>
              <a:avLst/>
              <a:gdLst/>
              <a:ahLst/>
              <a:cxnLst/>
              <a:rect l="l" t="t" r="r" b="b"/>
              <a:pathLst>
                <a:path w="37843" h="45686" extrusionOk="0">
                  <a:moveTo>
                    <a:pt x="18906" y="1"/>
                  </a:moveTo>
                  <a:cubicBezTo>
                    <a:pt x="18633" y="22251"/>
                    <a:pt x="18420" y="22494"/>
                    <a:pt x="0" y="22858"/>
                  </a:cubicBezTo>
                  <a:cubicBezTo>
                    <a:pt x="18420" y="23193"/>
                    <a:pt x="18633" y="23406"/>
                    <a:pt x="18906" y="45686"/>
                  </a:cubicBezTo>
                  <a:cubicBezTo>
                    <a:pt x="19180" y="23466"/>
                    <a:pt x="19393" y="23193"/>
                    <a:pt x="37843" y="22858"/>
                  </a:cubicBezTo>
                  <a:cubicBezTo>
                    <a:pt x="19393" y="22494"/>
                    <a:pt x="19180" y="22251"/>
                    <a:pt x="1890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4" name="Google Shape;104;p10"/>
          <p:cNvGrpSpPr/>
          <p:nvPr/>
        </p:nvGrpSpPr>
        <p:grpSpPr>
          <a:xfrm>
            <a:off x="1131400" y="5183169"/>
            <a:ext cx="605262" cy="955489"/>
            <a:chOff x="1131400" y="3887376"/>
            <a:chExt cx="605262" cy="716617"/>
          </a:xfrm>
        </p:grpSpPr>
        <p:sp>
          <p:nvSpPr>
            <p:cNvPr id="105" name="Google Shape;105;p10"/>
            <p:cNvSpPr/>
            <p:nvPr/>
          </p:nvSpPr>
          <p:spPr>
            <a:xfrm>
              <a:off x="1262300" y="3887376"/>
              <a:ext cx="474362" cy="572674"/>
            </a:xfrm>
            <a:custGeom>
              <a:avLst/>
              <a:gdLst/>
              <a:ahLst/>
              <a:cxnLst/>
              <a:rect l="l" t="t" r="r" b="b"/>
              <a:pathLst>
                <a:path w="37843" h="45686" extrusionOk="0">
                  <a:moveTo>
                    <a:pt x="18906" y="1"/>
                  </a:moveTo>
                  <a:cubicBezTo>
                    <a:pt x="18633" y="22251"/>
                    <a:pt x="18420" y="22494"/>
                    <a:pt x="0" y="22858"/>
                  </a:cubicBezTo>
                  <a:cubicBezTo>
                    <a:pt x="18420" y="23193"/>
                    <a:pt x="18633" y="23406"/>
                    <a:pt x="18906" y="45686"/>
                  </a:cubicBezTo>
                  <a:cubicBezTo>
                    <a:pt x="19180" y="23466"/>
                    <a:pt x="19393" y="23193"/>
                    <a:pt x="37843" y="22858"/>
                  </a:cubicBezTo>
                  <a:cubicBezTo>
                    <a:pt x="19393" y="22494"/>
                    <a:pt x="19180" y="22251"/>
                    <a:pt x="1890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10"/>
            <p:cNvSpPr/>
            <p:nvPr/>
          </p:nvSpPr>
          <p:spPr>
            <a:xfrm>
              <a:off x="1131400" y="4235422"/>
              <a:ext cx="305298" cy="368572"/>
            </a:xfrm>
            <a:custGeom>
              <a:avLst/>
              <a:gdLst/>
              <a:ahLst/>
              <a:cxnLst/>
              <a:rect l="l" t="t" r="r" b="b"/>
              <a:pathLst>
                <a:path w="37843" h="45686" extrusionOk="0">
                  <a:moveTo>
                    <a:pt x="18906" y="1"/>
                  </a:moveTo>
                  <a:cubicBezTo>
                    <a:pt x="18633" y="22251"/>
                    <a:pt x="18420" y="22494"/>
                    <a:pt x="0" y="22858"/>
                  </a:cubicBezTo>
                  <a:cubicBezTo>
                    <a:pt x="18420" y="23193"/>
                    <a:pt x="18633" y="23406"/>
                    <a:pt x="18906" y="45686"/>
                  </a:cubicBezTo>
                  <a:cubicBezTo>
                    <a:pt x="19180" y="23466"/>
                    <a:pt x="19393" y="23193"/>
                    <a:pt x="37843" y="22858"/>
                  </a:cubicBezTo>
                  <a:cubicBezTo>
                    <a:pt x="19393" y="22494"/>
                    <a:pt x="19180" y="22251"/>
                    <a:pt x="1890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92500447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9"/>
        <p:cNvGrpSpPr/>
        <p:nvPr/>
      </p:nvGrpSpPr>
      <p:grpSpPr>
        <a:xfrm>
          <a:off x="0" y="0"/>
          <a:ext cx="0" cy="0"/>
          <a:chOff x="0" y="0"/>
          <a:chExt cx="0" cy="0"/>
        </a:xfrm>
      </p:grpSpPr>
    </p:spTree>
    <p:extLst>
      <p:ext uri="{BB962C8B-B14F-4D97-AF65-F5344CB8AC3E}">
        <p14:creationId xmlns:p14="http://schemas.microsoft.com/office/powerpoint/2010/main" val="38544953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120"/>
        <p:cNvGrpSpPr/>
        <p:nvPr/>
      </p:nvGrpSpPr>
      <p:grpSpPr>
        <a:xfrm>
          <a:off x="0" y="0"/>
          <a:ext cx="0" cy="0"/>
          <a:chOff x="0" y="0"/>
          <a:chExt cx="0" cy="0"/>
        </a:xfrm>
      </p:grpSpPr>
      <p:sp>
        <p:nvSpPr>
          <p:cNvPr id="121" name="Google Shape;121;p13"/>
          <p:cNvSpPr/>
          <p:nvPr/>
        </p:nvSpPr>
        <p:spPr>
          <a:xfrm>
            <a:off x="-2898675" y="-2945667"/>
            <a:ext cx="4114800" cy="6802800"/>
          </a:xfrm>
          <a:prstGeom prst="ellipse">
            <a:avLst/>
          </a:prstGeom>
          <a:gradFill>
            <a:gsLst>
              <a:gs pos="0">
                <a:srgbClr val="191919">
                  <a:alpha val="23137"/>
                </a:srgbClr>
              </a:gs>
              <a:gs pos="63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13"/>
          <p:cNvSpPr/>
          <p:nvPr/>
        </p:nvSpPr>
        <p:spPr>
          <a:xfrm>
            <a:off x="7435475" y="994739"/>
            <a:ext cx="4903800" cy="6537600"/>
          </a:xfrm>
          <a:prstGeom prst="ellipse">
            <a:avLst/>
          </a:prstGeom>
          <a:gradFill>
            <a:gsLst>
              <a:gs pos="0">
                <a:srgbClr val="191919">
                  <a:alpha val="23137"/>
                </a:srgbClr>
              </a:gs>
              <a:gs pos="63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13"/>
          <p:cNvSpPr/>
          <p:nvPr/>
        </p:nvSpPr>
        <p:spPr>
          <a:xfrm rot="-1627287">
            <a:off x="-1776744" y="4758879"/>
            <a:ext cx="2528307" cy="4180035"/>
          </a:xfrm>
          <a:prstGeom prst="ellipse">
            <a:avLst/>
          </a:prstGeom>
          <a:gradFill>
            <a:gsLst>
              <a:gs pos="0">
                <a:srgbClr val="191919">
                  <a:alpha val="23137"/>
                </a:srgbClr>
              </a:gs>
              <a:gs pos="63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4" name="Google Shape;124;p13"/>
          <p:cNvGrpSpPr/>
          <p:nvPr/>
        </p:nvGrpSpPr>
        <p:grpSpPr>
          <a:xfrm>
            <a:off x="316026" y="5446169"/>
            <a:ext cx="1011133" cy="1106456"/>
            <a:chOff x="316025" y="4084627"/>
            <a:chExt cx="1011133" cy="829842"/>
          </a:xfrm>
        </p:grpSpPr>
        <p:sp>
          <p:nvSpPr>
            <p:cNvPr id="125" name="Google Shape;125;p13"/>
            <p:cNvSpPr/>
            <p:nvPr/>
          </p:nvSpPr>
          <p:spPr>
            <a:xfrm>
              <a:off x="316025" y="4084627"/>
              <a:ext cx="665505" cy="655663"/>
            </a:xfrm>
            <a:custGeom>
              <a:avLst/>
              <a:gdLst/>
              <a:ahLst/>
              <a:cxnLst/>
              <a:rect l="l" t="t" r="r" b="b"/>
              <a:pathLst>
                <a:path w="47266" h="46567" extrusionOk="0">
                  <a:moveTo>
                    <a:pt x="23648" y="0"/>
                  </a:moveTo>
                  <a:lnTo>
                    <a:pt x="21581" y="18390"/>
                  </a:lnTo>
                  <a:lnTo>
                    <a:pt x="8207" y="5623"/>
                  </a:lnTo>
                  <a:lnTo>
                    <a:pt x="18481" y="21004"/>
                  </a:lnTo>
                  <a:lnTo>
                    <a:pt x="0" y="19818"/>
                  </a:lnTo>
                  <a:lnTo>
                    <a:pt x="0" y="19818"/>
                  </a:lnTo>
                  <a:lnTo>
                    <a:pt x="17751" y="25016"/>
                  </a:lnTo>
                  <a:lnTo>
                    <a:pt x="2857" y="36019"/>
                  </a:lnTo>
                  <a:lnTo>
                    <a:pt x="2857" y="36019"/>
                  </a:lnTo>
                  <a:lnTo>
                    <a:pt x="19788" y="28572"/>
                  </a:lnTo>
                  <a:lnTo>
                    <a:pt x="19788" y="28572"/>
                  </a:lnTo>
                  <a:lnTo>
                    <a:pt x="15441" y="46566"/>
                  </a:lnTo>
                  <a:lnTo>
                    <a:pt x="23648" y="29970"/>
                  </a:lnTo>
                  <a:lnTo>
                    <a:pt x="31855" y="46566"/>
                  </a:lnTo>
                  <a:lnTo>
                    <a:pt x="31855" y="46566"/>
                  </a:lnTo>
                  <a:lnTo>
                    <a:pt x="27478" y="28572"/>
                  </a:lnTo>
                  <a:lnTo>
                    <a:pt x="27478" y="28572"/>
                  </a:lnTo>
                  <a:lnTo>
                    <a:pt x="44408" y="36019"/>
                  </a:lnTo>
                  <a:lnTo>
                    <a:pt x="44408" y="36019"/>
                  </a:lnTo>
                  <a:lnTo>
                    <a:pt x="29514" y="25016"/>
                  </a:lnTo>
                  <a:lnTo>
                    <a:pt x="47265" y="19818"/>
                  </a:lnTo>
                  <a:lnTo>
                    <a:pt x="47265" y="19818"/>
                  </a:lnTo>
                  <a:lnTo>
                    <a:pt x="28815" y="21004"/>
                  </a:lnTo>
                  <a:lnTo>
                    <a:pt x="39059" y="5623"/>
                  </a:lnTo>
                  <a:lnTo>
                    <a:pt x="25685" y="18390"/>
                  </a:lnTo>
                  <a:lnTo>
                    <a:pt x="2364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13"/>
            <p:cNvSpPr/>
            <p:nvPr/>
          </p:nvSpPr>
          <p:spPr>
            <a:xfrm>
              <a:off x="981525" y="4573948"/>
              <a:ext cx="345633" cy="340521"/>
            </a:xfrm>
            <a:custGeom>
              <a:avLst/>
              <a:gdLst/>
              <a:ahLst/>
              <a:cxnLst/>
              <a:rect l="l" t="t" r="r" b="b"/>
              <a:pathLst>
                <a:path w="47266" h="46567" extrusionOk="0">
                  <a:moveTo>
                    <a:pt x="23648" y="0"/>
                  </a:moveTo>
                  <a:lnTo>
                    <a:pt x="21581" y="18390"/>
                  </a:lnTo>
                  <a:lnTo>
                    <a:pt x="8207" y="5623"/>
                  </a:lnTo>
                  <a:lnTo>
                    <a:pt x="18481" y="21004"/>
                  </a:lnTo>
                  <a:lnTo>
                    <a:pt x="0" y="19818"/>
                  </a:lnTo>
                  <a:lnTo>
                    <a:pt x="0" y="19818"/>
                  </a:lnTo>
                  <a:lnTo>
                    <a:pt x="17751" y="25016"/>
                  </a:lnTo>
                  <a:lnTo>
                    <a:pt x="2857" y="36019"/>
                  </a:lnTo>
                  <a:lnTo>
                    <a:pt x="2857" y="36019"/>
                  </a:lnTo>
                  <a:lnTo>
                    <a:pt x="19788" y="28572"/>
                  </a:lnTo>
                  <a:lnTo>
                    <a:pt x="19788" y="28572"/>
                  </a:lnTo>
                  <a:lnTo>
                    <a:pt x="15441" y="46566"/>
                  </a:lnTo>
                  <a:lnTo>
                    <a:pt x="23648" y="29970"/>
                  </a:lnTo>
                  <a:lnTo>
                    <a:pt x="31855" y="46566"/>
                  </a:lnTo>
                  <a:lnTo>
                    <a:pt x="31855" y="46566"/>
                  </a:lnTo>
                  <a:lnTo>
                    <a:pt x="27478" y="28572"/>
                  </a:lnTo>
                  <a:lnTo>
                    <a:pt x="27478" y="28572"/>
                  </a:lnTo>
                  <a:lnTo>
                    <a:pt x="44408" y="36019"/>
                  </a:lnTo>
                  <a:lnTo>
                    <a:pt x="44408" y="36019"/>
                  </a:lnTo>
                  <a:lnTo>
                    <a:pt x="29514" y="25016"/>
                  </a:lnTo>
                  <a:lnTo>
                    <a:pt x="47265" y="19818"/>
                  </a:lnTo>
                  <a:lnTo>
                    <a:pt x="47265" y="19818"/>
                  </a:lnTo>
                  <a:lnTo>
                    <a:pt x="28815" y="21004"/>
                  </a:lnTo>
                  <a:lnTo>
                    <a:pt x="39059" y="5623"/>
                  </a:lnTo>
                  <a:lnTo>
                    <a:pt x="25685" y="18390"/>
                  </a:lnTo>
                  <a:lnTo>
                    <a:pt x="2364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7" name="Google Shape;127;p13"/>
          <p:cNvGrpSpPr/>
          <p:nvPr/>
        </p:nvGrpSpPr>
        <p:grpSpPr>
          <a:xfrm>
            <a:off x="6808599" y="5446175"/>
            <a:ext cx="2892000" cy="2351933"/>
            <a:chOff x="-869026" y="3928381"/>
            <a:chExt cx="2892000" cy="1763950"/>
          </a:xfrm>
        </p:grpSpPr>
        <p:sp>
          <p:nvSpPr>
            <p:cNvPr id="128" name="Google Shape;128;p13"/>
            <p:cNvSpPr/>
            <p:nvPr/>
          </p:nvSpPr>
          <p:spPr>
            <a:xfrm rot="-1441736">
              <a:off x="-839600" y="4407160"/>
              <a:ext cx="2495347" cy="675642"/>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13"/>
            <p:cNvSpPr/>
            <p:nvPr/>
          </p:nvSpPr>
          <p:spPr>
            <a:xfrm rot="-1441736">
              <a:off x="-501800" y="4537910"/>
              <a:ext cx="2495347" cy="675642"/>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0" name="Google Shape;130;p13"/>
          <p:cNvGrpSpPr/>
          <p:nvPr/>
        </p:nvGrpSpPr>
        <p:grpSpPr>
          <a:xfrm>
            <a:off x="7512825" y="57503"/>
            <a:ext cx="1147842" cy="1382712"/>
            <a:chOff x="7512825" y="43127"/>
            <a:chExt cx="1147842" cy="1037034"/>
          </a:xfrm>
        </p:grpSpPr>
        <p:sp>
          <p:nvSpPr>
            <p:cNvPr id="131" name="Google Shape;131;p13"/>
            <p:cNvSpPr/>
            <p:nvPr/>
          </p:nvSpPr>
          <p:spPr>
            <a:xfrm>
              <a:off x="7512825" y="43127"/>
              <a:ext cx="822328" cy="992757"/>
            </a:xfrm>
            <a:custGeom>
              <a:avLst/>
              <a:gdLst/>
              <a:ahLst/>
              <a:cxnLst/>
              <a:rect l="l" t="t" r="r" b="b"/>
              <a:pathLst>
                <a:path w="37843" h="45686" extrusionOk="0">
                  <a:moveTo>
                    <a:pt x="18906" y="1"/>
                  </a:moveTo>
                  <a:cubicBezTo>
                    <a:pt x="18633" y="22251"/>
                    <a:pt x="18420" y="22494"/>
                    <a:pt x="0" y="22858"/>
                  </a:cubicBezTo>
                  <a:cubicBezTo>
                    <a:pt x="18420" y="23193"/>
                    <a:pt x="18633" y="23406"/>
                    <a:pt x="18906" y="45686"/>
                  </a:cubicBezTo>
                  <a:cubicBezTo>
                    <a:pt x="19180" y="23466"/>
                    <a:pt x="19393" y="23193"/>
                    <a:pt x="37843" y="22858"/>
                  </a:cubicBezTo>
                  <a:cubicBezTo>
                    <a:pt x="19393" y="22494"/>
                    <a:pt x="19180" y="22251"/>
                    <a:pt x="1890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13"/>
            <p:cNvSpPr/>
            <p:nvPr/>
          </p:nvSpPr>
          <p:spPr>
            <a:xfrm>
              <a:off x="8117525" y="424453"/>
              <a:ext cx="543142" cy="655708"/>
            </a:xfrm>
            <a:custGeom>
              <a:avLst/>
              <a:gdLst/>
              <a:ahLst/>
              <a:cxnLst/>
              <a:rect l="l" t="t" r="r" b="b"/>
              <a:pathLst>
                <a:path w="37843" h="45686" extrusionOk="0">
                  <a:moveTo>
                    <a:pt x="18906" y="1"/>
                  </a:moveTo>
                  <a:cubicBezTo>
                    <a:pt x="18633" y="22251"/>
                    <a:pt x="18420" y="22494"/>
                    <a:pt x="0" y="22858"/>
                  </a:cubicBezTo>
                  <a:cubicBezTo>
                    <a:pt x="18420" y="23193"/>
                    <a:pt x="18633" y="23406"/>
                    <a:pt x="18906" y="45686"/>
                  </a:cubicBezTo>
                  <a:cubicBezTo>
                    <a:pt x="19180" y="23466"/>
                    <a:pt x="19393" y="23193"/>
                    <a:pt x="37843" y="22858"/>
                  </a:cubicBezTo>
                  <a:cubicBezTo>
                    <a:pt x="19393" y="22494"/>
                    <a:pt x="19180" y="22251"/>
                    <a:pt x="1890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3" name="Google Shape;133;p13"/>
          <p:cNvSpPr txBox="1">
            <a:spLocks noGrp="1"/>
          </p:cNvSpPr>
          <p:nvPr>
            <p:ph type="title"/>
          </p:nvPr>
        </p:nvSpPr>
        <p:spPr>
          <a:xfrm>
            <a:off x="720000" y="593367"/>
            <a:ext cx="7704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34" name="Google Shape;134;p13"/>
          <p:cNvSpPr txBox="1">
            <a:spLocks noGrp="1"/>
          </p:cNvSpPr>
          <p:nvPr>
            <p:ph type="title" idx="2" hasCustomPrompt="1"/>
          </p:nvPr>
        </p:nvSpPr>
        <p:spPr>
          <a:xfrm>
            <a:off x="2646094" y="2002708"/>
            <a:ext cx="1337100" cy="7048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000"/>
              <a:buNone/>
              <a:defRPr sz="48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35" name="Google Shape;135;p13"/>
          <p:cNvSpPr txBox="1">
            <a:spLocks noGrp="1"/>
          </p:cNvSpPr>
          <p:nvPr>
            <p:ph type="subTitle" idx="1"/>
          </p:nvPr>
        </p:nvSpPr>
        <p:spPr>
          <a:xfrm>
            <a:off x="2647144" y="3005700"/>
            <a:ext cx="1335000" cy="763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400"/>
              <a:buFont typeface="Bebas Neue"/>
              <a:buNone/>
              <a:defRPr sz="2100">
                <a:solidFill>
                  <a:schemeClr val="dk1"/>
                </a:solidFill>
                <a:latin typeface="DM Serif Display"/>
                <a:ea typeface="DM Serif Display"/>
                <a:cs typeface="DM Serif Display"/>
                <a:sym typeface="DM Serif Display"/>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136" name="Google Shape;136;p13"/>
          <p:cNvSpPr txBox="1">
            <a:spLocks noGrp="1"/>
          </p:cNvSpPr>
          <p:nvPr>
            <p:ph type="title" idx="3" hasCustomPrompt="1"/>
          </p:nvPr>
        </p:nvSpPr>
        <p:spPr>
          <a:xfrm>
            <a:off x="5160806" y="2002708"/>
            <a:ext cx="1337100" cy="7048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000"/>
              <a:buNone/>
              <a:defRPr sz="48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37" name="Google Shape;137;p13"/>
          <p:cNvSpPr txBox="1">
            <a:spLocks noGrp="1"/>
          </p:cNvSpPr>
          <p:nvPr>
            <p:ph type="subTitle" idx="4"/>
          </p:nvPr>
        </p:nvSpPr>
        <p:spPr>
          <a:xfrm>
            <a:off x="5161856" y="3005700"/>
            <a:ext cx="1335000" cy="763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400"/>
              <a:buFont typeface="Bebas Neue"/>
              <a:buNone/>
              <a:defRPr sz="2100">
                <a:solidFill>
                  <a:schemeClr val="dk1"/>
                </a:solidFill>
                <a:latin typeface="DM Serif Display"/>
                <a:ea typeface="DM Serif Display"/>
                <a:cs typeface="DM Serif Display"/>
                <a:sym typeface="DM Serif Display"/>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138" name="Google Shape;138;p13"/>
          <p:cNvSpPr txBox="1">
            <a:spLocks noGrp="1"/>
          </p:cNvSpPr>
          <p:nvPr>
            <p:ph type="title" idx="5" hasCustomPrompt="1"/>
          </p:nvPr>
        </p:nvSpPr>
        <p:spPr>
          <a:xfrm>
            <a:off x="2646094" y="4357208"/>
            <a:ext cx="1337100" cy="7048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000"/>
              <a:buNone/>
              <a:defRPr sz="48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39" name="Google Shape;139;p13"/>
          <p:cNvSpPr txBox="1">
            <a:spLocks noGrp="1"/>
          </p:cNvSpPr>
          <p:nvPr>
            <p:ph type="subTitle" idx="6"/>
          </p:nvPr>
        </p:nvSpPr>
        <p:spPr>
          <a:xfrm>
            <a:off x="2647144" y="5360200"/>
            <a:ext cx="1335000" cy="763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400"/>
              <a:buFont typeface="Bebas Neue"/>
              <a:buNone/>
              <a:defRPr sz="2100">
                <a:solidFill>
                  <a:schemeClr val="dk1"/>
                </a:solidFill>
                <a:latin typeface="DM Serif Display"/>
                <a:ea typeface="DM Serif Display"/>
                <a:cs typeface="DM Serif Display"/>
                <a:sym typeface="DM Serif Display"/>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140" name="Google Shape;140;p13"/>
          <p:cNvSpPr txBox="1">
            <a:spLocks noGrp="1"/>
          </p:cNvSpPr>
          <p:nvPr>
            <p:ph type="title" idx="7" hasCustomPrompt="1"/>
          </p:nvPr>
        </p:nvSpPr>
        <p:spPr>
          <a:xfrm>
            <a:off x="5160806" y="4357208"/>
            <a:ext cx="1337100" cy="7048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000"/>
              <a:buNone/>
              <a:defRPr sz="48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41" name="Google Shape;141;p13"/>
          <p:cNvSpPr txBox="1">
            <a:spLocks noGrp="1"/>
          </p:cNvSpPr>
          <p:nvPr>
            <p:ph type="subTitle" idx="8"/>
          </p:nvPr>
        </p:nvSpPr>
        <p:spPr>
          <a:xfrm>
            <a:off x="5161856" y="5360200"/>
            <a:ext cx="1335000" cy="763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400"/>
              <a:buFont typeface="Bebas Neue"/>
              <a:buNone/>
              <a:defRPr sz="2100">
                <a:solidFill>
                  <a:schemeClr val="dk1"/>
                </a:solidFill>
                <a:latin typeface="DM Serif Display"/>
                <a:ea typeface="DM Serif Display"/>
                <a:cs typeface="DM Serif Display"/>
                <a:sym typeface="DM Serif Display"/>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Tree>
    <p:extLst>
      <p:ext uri="{BB962C8B-B14F-4D97-AF65-F5344CB8AC3E}">
        <p14:creationId xmlns:p14="http://schemas.microsoft.com/office/powerpoint/2010/main" val="305930426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157"/>
        <p:cNvGrpSpPr/>
        <p:nvPr/>
      </p:nvGrpSpPr>
      <p:grpSpPr>
        <a:xfrm>
          <a:off x="0" y="0"/>
          <a:ext cx="0" cy="0"/>
          <a:chOff x="0" y="0"/>
          <a:chExt cx="0" cy="0"/>
        </a:xfrm>
      </p:grpSpPr>
      <p:sp>
        <p:nvSpPr>
          <p:cNvPr id="158" name="Google Shape;158;p15"/>
          <p:cNvSpPr txBox="1">
            <a:spLocks noGrp="1"/>
          </p:cNvSpPr>
          <p:nvPr>
            <p:ph type="title"/>
          </p:nvPr>
        </p:nvSpPr>
        <p:spPr>
          <a:xfrm>
            <a:off x="720000" y="593367"/>
            <a:ext cx="7704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159" name="Google Shape;159;p15"/>
          <p:cNvGrpSpPr/>
          <p:nvPr/>
        </p:nvGrpSpPr>
        <p:grpSpPr>
          <a:xfrm flipH="1">
            <a:off x="7333124" y="-1205258"/>
            <a:ext cx="2870200" cy="2584433"/>
            <a:chOff x="5993499" y="-572094"/>
            <a:chExt cx="2870200" cy="1938325"/>
          </a:xfrm>
        </p:grpSpPr>
        <p:sp>
          <p:nvSpPr>
            <p:cNvPr id="160" name="Google Shape;160;p15"/>
            <p:cNvSpPr/>
            <p:nvPr/>
          </p:nvSpPr>
          <p:spPr>
            <a:xfrm rot="-1441736">
              <a:off x="6022925" y="-93315"/>
              <a:ext cx="2495347" cy="675642"/>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15"/>
            <p:cNvSpPr/>
            <p:nvPr/>
          </p:nvSpPr>
          <p:spPr>
            <a:xfrm rot="-1441736">
              <a:off x="6338925" y="211810"/>
              <a:ext cx="2495347" cy="675642"/>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2" name="Google Shape;162;p15"/>
          <p:cNvSpPr/>
          <p:nvPr/>
        </p:nvSpPr>
        <p:spPr>
          <a:xfrm>
            <a:off x="6836400" y="4787233"/>
            <a:ext cx="4762800" cy="6349600"/>
          </a:xfrm>
          <a:prstGeom prst="ellipse">
            <a:avLst/>
          </a:prstGeom>
          <a:gradFill>
            <a:gsLst>
              <a:gs pos="0">
                <a:srgbClr val="191919">
                  <a:alpha val="23137"/>
                </a:srgbClr>
              </a:gs>
              <a:gs pos="63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15"/>
          <p:cNvSpPr/>
          <p:nvPr/>
        </p:nvSpPr>
        <p:spPr>
          <a:xfrm>
            <a:off x="-1979250" y="-366367"/>
            <a:ext cx="2790000" cy="4238400"/>
          </a:xfrm>
          <a:prstGeom prst="ellipse">
            <a:avLst/>
          </a:prstGeom>
          <a:gradFill>
            <a:gsLst>
              <a:gs pos="0">
                <a:srgbClr val="191919">
                  <a:alpha val="23137"/>
                </a:srgbClr>
              </a:gs>
              <a:gs pos="63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4" name="Google Shape;164;p15"/>
          <p:cNvGrpSpPr/>
          <p:nvPr/>
        </p:nvGrpSpPr>
        <p:grpSpPr>
          <a:xfrm>
            <a:off x="57285" y="5792795"/>
            <a:ext cx="662277" cy="880315"/>
            <a:chOff x="7877850" y="52750"/>
            <a:chExt cx="968100" cy="964975"/>
          </a:xfrm>
        </p:grpSpPr>
        <p:sp>
          <p:nvSpPr>
            <p:cNvPr id="165" name="Google Shape;165;p15"/>
            <p:cNvSpPr/>
            <p:nvPr/>
          </p:nvSpPr>
          <p:spPr>
            <a:xfrm>
              <a:off x="7877850" y="52750"/>
              <a:ext cx="776935" cy="765445"/>
            </a:xfrm>
            <a:custGeom>
              <a:avLst/>
              <a:gdLst/>
              <a:ahLst/>
              <a:cxnLst/>
              <a:rect l="l" t="t" r="r" b="b"/>
              <a:pathLst>
                <a:path w="47266" h="46567" extrusionOk="0">
                  <a:moveTo>
                    <a:pt x="23648" y="0"/>
                  </a:moveTo>
                  <a:lnTo>
                    <a:pt x="21581" y="18390"/>
                  </a:lnTo>
                  <a:lnTo>
                    <a:pt x="8207" y="5623"/>
                  </a:lnTo>
                  <a:lnTo>
                    <a:pt x="18481" y="21004"/>
                  </a:lnTo>
                  <a:lnTo>
                    <a:pt x="0" y="19818"/>
                  </a:lnTo>
                  <a:lnTo>
                    <a:pt x="0" y="19818"/>
                  </a:lnTo>
                  <a:lnTo>
                    <a:pt x="17751" y="25016"/>
                  </a:lnTo>
                  <a:lnTo>
                    <a:pt x="2857" y="36019"/>
                  </a:lnTo>
                  <a:lnTo>
                    <a:pt x="2857" y="36019"/>
                  </a:lnTo>
                  <a:lnTo>
                    <a:pt x="19788" y="28572"/>
                  </a:lnTo>
                  <a:lnTo>
                    <a:pt x="19788" y="28572"/>
                  </a:lnTo>
                  <a:lnTo>
                    <a:pt x="15441" y="46566"/>
                  </a:lnTo>
                  <a:lnTo>
                    <a:pt x="23648" y="29970"/>
                  </a:lnTo>
                  <a:lnTo>
                    <a:pt x="31855" y="46566"/>
                  </a:lnTo>
                  <a:lnTo>
                    <a:pt x="31855" y="46566"/>
                  </a:lnTo>
                  <a:lnTo>
                    <a:pt x="27478" y="28572"/>
                  </a:lnTo>
                  <a:lnTo>
                    <a:pt x="27478" y="28572"/>
                  </a:lnTo>
                  <a:lnTo>
                    <a:pt x="44408" y="36019"/>
                  </a:lnTo>
                  <a:lnTo>
                    <a:pt x="44408" y="36019"/>
                  </a:lnTo>
                  <a:lnTo>
                    <a:pt x="29514" y="25016"/>
                  </a:lnTo>
                  <a:lnTo>
                    <a:pt x="47265" y="19818"/>
                  </a:lnTo>
                  <a:lnTo>
                    <a:pt x="47265" y="19818"/>
                  </a:lnTo>
                  <a:lnTo>
                    <a:pt x="28815" y="21004"/>
                  </a:lnTo>
                  <a:lnTo>
                    <a:pt x="39059" y="5623"/>
                  </a:lnTo>
                  <a:lnTo>
                    <a:pt x="25685" y="18390"/>
                  </a:lnTo>
                  <a:lnTo>
                    <a:pt x="2364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15"/>
            <p:cNvSpPr/>
            <p:nvPr/>
          </p:nvSpPr>
          <p:spPr>
            <a:xfrm>
              <a:off x="8504725" y="676500"/>
              <a:ext cx="341225" cy="341225"/>
            </a:xfrm>
            <a:custGeom>
              <a:avLst/>
              <a:gdLst/>
              <a:ahLst/>
              <a:cxnLst/>
              <a:rect l="l" t="t" r="r" b="b"/>
              <a:pathLst>
                <a:path w="13649" h="13649" extrusionOk="0">
                  <a:moveTo>
                    <a:pt x="6809" y="1"/>
                  </a:moveTo>
                  <a:cubicBezTo>
                    <a:pt x="6535" y="2554"/>
                    <a:pt x="6323" y="4074"/>
                    <a:pt x="5624" y="5016"/>
                  </a:cubicBezTo>
                  <a:cubicBezTo>
                    <a:pt x="5046" y="4773"/>
                    <a:pt x="4438" y="4348"/>
                    <a:pt x="3648" y="3709"/>
                  </a:cubicBezTo>
                  <a:cubicBezTo>
                    <a:pt x="3626" y="3695"/>
                    <a:pt x="3606" y="3689"/>
                    <a:pt x="3589" y="3689"/>
                  </a:cubicBezTo>
                  <a:cubicBezTo>
                    <a:pt x="3534" y="3689"/>
                    <a:pt x="3511" y="3747"/>
                    <a:pt x="3557" y="3770"/>
                  </a:cubicBezTo>
                  <a:cubicBezTo>
                    <a:pt x="4225" y="4560"/>
                    <a:pt x="4681" y="5168"/>
                    <a:pt x="4924" y="5715"/>
                  </a:cubicBezTo>
                  <a:cubicBezTo>
                    <a:pt x="3982" y="6354"/>
                    <a:pt x="2462" y="6597"/>
                    <a:pt x="0" y="6840"/>
                  </a:cubicBezTo>
                  <a:cubicBezTo>
                    <a:pt x="2554" y="7114"/>
                    <a:pt x="4073" y="7357"/>
                    <a:pt x="5016" y="8025"/>
                  </a:cubicBezTo>
                  <a:cubicBezTo>
                    <a:pt x="4742" y="8603"/>
                    <a:pt x="4347" y="9211"/>
                    <a:pt x="3678" y="10001"/>
                  </a:cubicBezTo>
                  <a:cubicBezTo>
                    <a:pt x="3656" y="10067"/>
                    <a:pt x="3682" y="10117"/>
                    <a:pt x="3721" y="10117"/>
                  </a:cubicBezTo>
                  <a:cubicBezTo>
                    <a:pt x="3735" y="10117"/>
                    <a:pt x="3752" y="10109"/>
                    <a:pt x="3769" y="10092"/>
                  </a:cubicBezTo>
                  <a:cubicBezTo>
                    <a:pt x="4560" y="9424"/>
                    <a:pt x="5168" y="8968"/>
                    <a:pt x="5715" y="8725"/>
                  </a:cubicBezTo>
                  <a:cubicBezTo>
                    <a:pt x="6353" y="9667"/>
                    <a:pt x="6566" y="11187"/>
                    <a:pt x="6839" y="13649"/>
                  </a:cubicBezTo>
                  <a:cubicBezTo>
                    <a:pt x="7113" y="11095"/>
                    <a:pt x="7326" y="9576"/>
                    <a:pt x="8025" y="8633"/>
                  </a:cubicBezTo>
                  <a:cubicBezTo>
                    <a:pt x="8602" y="8907"/>
                    <a:pt x="9210" y="9332"/>
                    <a:pt x="10001" y="9971"/>
                  </a:cubicBezTo>
                  <a:cubicBezTo>
                    <a:pt x="10012" y="9976"/>
                    <a:pt x="10024" y="9979"/>
                    <a:pt x="10036" y="9979"/>
                  </a:cubicBezTo>
                  <a:cubicBezTo>
                    <a:pt x="10089" y="9979"/>
                    <a:pt x="10136" y="9929"/>
                    <a:pt x="10061" y="9880"/>
                  </a:cubicBezTo>
                  <a:cubicBezTo>
                    <a:pt x="9423" y="9089"/>
                    <a:pt x="8967" y="8481"/>
                    <a:pt x="8694" y="7965"/>
                  </a:cubicBezTo>
                  <a:cubicBezTo>
                    <a:pt x="9666" y="7296"/>
                    <a:pt x="11186" y="7083"/>
                    <a:pt x="13648" y="6810"/>
                  </a:cubicBezTo>
                  <a:cubicBezTo>
                    <a:pt x="11064" y="6536"/>
                    <a:pt x="9575" y="6323"/>
                    <a:pt x="8633" y="5624"/>
                  </a:cubicBezTo>
                  <a:cubicBezTo>
                    <a:pt x="8906" y="5077"/>
                    <a:pt x="9301" y="4469"/>
                    <a:pt x="9970" y="3648"/>
                  </a:cubicBezTo>
                  <a:cubicBezTo>
                    <a:pt x="9991" y="3606"/>
                    <a:pt x="9954" y="3549"/>
                    <a:pt x="9918" y="3549"/>
                  </a:cubicBezTo>
                  <a:cubicBezTo>
                    <a:pt x="9903" y="3549"/>
                    <a:pt x="9888" y="3560"/>
                    <a:pt x="9879" y="3588"/>
                  </a:cubicBezTo>
                  <a:cubicBezTo>
                    <a:pt x="9089" y="4226"/>
                    <a:pt x="8481" y="4682"/>
                    <a:pt x="7934" y="4955"/>
                  </a:cubicBezTo>
                  <a:cubicBezTo>
                    <a:pt x="7295" y="4013"/>
                    <a:pt x="7083" y="2493"/>
                    <a:pt x="680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39206873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and three columns">
  <p:cSld name="Title and three columns">
    <p:spTree>
      <p:nvGrpSpPr>
        <p:cNvPr id="1" name="Shape 193"/>
        <p:cNvGrpSpPr/>
        <p:nvPr/>
      </p:nvGrpSpPr>
      <p:grpSpPr>
        <a:xfrm>
          <a:off x="0" y="0"/>
          <a:ext cx="0" cy="0"/>
          <a:chOff x="0" y="0"/>
          <a:chExt cx="0" cy="0"/>
        </a:xfrm>
      </p:grpSpPr>
      <p:sp>
        <p:nvSpPr>
          <p:cNvPr id="194" name="Google Shape;194;p19"/>
          <p:cNvSpPr/>
          <p:nvPr/>
        </p:nvSpPr>
        <p:spPr>
          <a:xfrm>
            <a:off x="-2082100" y="4829435"/>
            <a:ext cx="4065000" cy="5419200"/>
          </a:xfrm>
          <a:prstGeom prst="ellipse">
            <a:avLst/>
          </a:prstGeom>
          <a:gradFill>
            <a:gsLst>
              <a:gs pos="0">
                <a:srgbClr val="191919">
                  <a:alpha val="23137"/>
                </a:srgbClr>
              </a:gs>
              <a:gs pos="63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19"/>
          <p:cNvSpPr/>
          <p:nvPr/>
        </p:nvSpPr>
        <p:spPr>
          <a:xfrm>
            <a:off x="7676350" y="-837332"/>
            <a:ext cx="4065000" cy="5419200"/>
          </a:xfrm>
          <a:prstGeom prst="ellipse">
            <a:avLst/>
          </a:prstGeom>
          <a:gradFill>
            <a:gsLst>
              <a:gs pos="0">
                <a:srgbClr val="191919">
                  <a:alpha val="23137"/>
                </a:srgbClr>
              </a:gs>
              <a:gs pos="63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6" name="Google Shape;196;p19"/>
          <p:cNvGrpSpPr/>
          <p:nvPr/>
        </p:nvGrpSpPr>
        <p:grpSpPr>
          <a:xfrm>
            <a:off x="-9" y="5244927"/>
            <a:ext cx="2575004" cy="3141367"/>
            <a:chOff x="-9" y="3933695"/>
            <a:chExt cx="2575004" cy="2356025"/>
          </a:xfrm>
        </p:grpSpPr>
        <p:sp>
          <p:nvSpPr>
            <p:cNvPr id="197" name="Google Shape;197;p19"/>
            <p:cNvSpPr/>
            <p:nvPr/>
          </p:nvSpPr>
          <p:spPr>
            <a:xfrm rot="2304291">
              <a:off x="139807" y="4635664"/>
              <a:ext cx="2495275" cy="675661"/>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19"/>
            <p:cNvSpPr/>
            <p:nvPr/>
          </p:nvSpPr>
          <p:spPr>
            <a:xfrm rot="2304291">
              <a:off x="-60097" y="4912089"/>
              <a:ext cx="2495275" cy="675661"/>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9" name="Google Shape;199;p19"/>
          <p:cNvGrpSpPr/>
          <p:nvPr/>
        </p:nvGrpSpPr>
        <p:grpSpPr>
          <a:xfrm>
            <a:off x="8213225" y="593367"/>
            <a:ext cx="581254" cy="1347700"/>
            <a:chOff x="8213225" y="445025"/>
            <a:chExt cx="581254" cy="1010775"/>
          </a:xfrm>
        </p:grpSpPr>
        <p:sp>
          <p:nvSpPr>
            <p:cNvPr id="200" name="Google Shape;200;p19"/>
            <p:cNvSpPr/>
            <p:nvPr/>
          </p:nvSpPr>
          <p:spPr>
            <a:xfrm>
              <a:off x="8213225" y="445025"/>
              <a:ext cx="581254" cy="572658"/>
            </a:xfrm>
            <a:custGeom>
              <a:avLst/>
              <a:gdLst/>
              <a:ahLst/>
              <a:cxnLst/>
              <a:rect l="l" t="t" r="r" b="b"/>
              <a:pathLst>
                <a:path w="47266" h="46567" extrusionOk="0">
                  <a:moveTo>
                    <a:pt x="23648" y="0"/>
                  </a:moveTo>
                  <a:lnTo>
                    <a:pt x="21581" y="18390"/>
                  </a:lnTo>
                  <a:lnTo>
                    <a:pt x="8207" y="5623"/>
                  </a:lnTo>
                  <a:lnTo>
                    <a:pt x="18481" y="21004"/>
                  </a:lnTo>
                  <a:lnTo>
                    <a:pt x="0" y="19818"/>
                  </a:lnTo>
                  <a:lnTo>
                    <a:pt x="0" y="19818"/>
                  </a:lnTo>
                  <a:lnTo>
                    <a:pt x="17751" y="25016"/>
                  </a:lnTo>
                  <a:lnTo>
                    <a:pt x="2857" y="36019"/>
                  </a:lnTo>
                  <a:lnTo>
                    <a:pt x="2857" y="36019"/>
                  </a:lnTo>
                  <a:lnTo>
                    <a:pt x="19788" y="28572"/>
                  </a:lnTo>
                  <a:lnTo>
                    <a:pt x="19788" y="28572"/>
                  </a:lnTo>
                  <a:lnTo>
                    <a:pt x="15441" y="46566"/>
                  </a:lnTo>
                  <a:lnTo>
                    <a:pt x="23648" y="29970"/>
                  </a:lnTo>
                  <a:lnTo>
                    <a:pt x="31855" y="46566"/>
                  </a:lnTo>
                  <a:lnTo>
                    <a:pt x="31855" y="46566"/>
                  </a:lnTo>
                  <a:lnTo>
                    <a:pt x="27478" y="28572"/>
                  </a:lnTo>
                  <a:lnTo>
                    <a:pt x="27478" y="28572"/>
                  </a:lnTo>
                  <a:lnTo>
                    <a:pt x="44408" y="36019"/>
                  </a:lnTo>
                  <a:lnTo>
                    <a:pt x="44408" y="36019"/>
                  </a:lnTo>
                  <a:lnTo>
                    <a:pt x="29514" y="25016"/>
                  </a:lnTo>
                  <a:lnTo>
                    <a:pt x="47265" y="19818"/>
                  </a:lnTo>
                  <a:lnTo>
                    <a:pt x="47265" y="19818"/>
                  </a:lnTo>
                  <a:lnTo>
                    <a:pt x="28815" y="21004"/>
                  </a:lnTo>
                  <a:lnTo>
                    <a:pt x="39059" y="5623"/>
                  </a:lnTo>
                  <a:lnTo>
                    <a:pt x="25685" y="18390"/>
                  </a:lnTo>
                  <a:lnTo>
                    <a:pt x="2364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19"/>
            <p:cNvSpPr/>
            <p:nvPr/>
          </p:nvSpPr>
          <p:spPr>
            <a:xfrm>
              <a:off x="8213225" y="1144849"/>
              <a:ext cx="315619" cy="310951"/>
            </a:xfrm>
            <a:custGeom>
              <a:avLst/>
              <a:gdLst/>
              <a:ahLst/>
              <a:cxnLst/>
              <a:rect l="l" t="t" r="r" b="b"/>
              <a:pathLst>
                <a:path w="47266" h="46567" extrusionOk="0">
                  <a:moveTo>
                    <a:pt x="23648" y="0"/>
                  </a:moveTo>
                  <a:lnTo>
                    <a:pt x="21581" y="18390"/>
                  </a:lnTo>
                  <a:lnTo>
                    <a:pt x="8207" y="5623"/>
                  </a:lnTo>
                  <a:lnTo>
                    <a:pt x="18481" y="21004"/>
                  </a:lnTo>
                  <a:lnTo>
                    <a:pt x="0" y="19818"/>
                  </a:lnTo>
                  <a:lnTo>
                    <a:pt x="0" y="19818"/>
                  </a:lnTo>
                  <a:lnTo>
                    <a:pt x="17751" y="25016"/>
                  </a:lnTo>
                  <a:lnTo>
                    <a:pt x="2857" y="36019"/>
                  </a:lnTo>
                  <a:lnTo>
                    <a:pt x="2857" y="36019"/>
                  </a:lnTo>
                  <a:lnTo>
                    <a:pt x="19788" y="28572"/>
                  </a:lnTo>
                  <a:lnTo>
                    <a:pt x="19788" y="28572"/>
                  </a:lnTo>
                  <a:lnTo>
                    <a:pt x="15441" y="46566"/>
                  </a:lnTo>
                  <a:lnTo>
                    <a:pt x="23648" y="29970"/>
                  </a:lnTo>
                  <a:lnTo>
                    <a:pt x="31855" y="46566"/>
                  </a:lnTo>
                  <a:lnTo>
                    <a:pt x="31855" y="46566"/>
                  </a:lnTo>
                  <a:lnTo>
                    <a:pt x="27478" y="28572"/>
                  </a:lnTo>
                  <a:lnTo>
                    <a:pt x="27478" y="28572"/>
                  </a:lnTo>
                  <a:lnTo>
                    <a:pt x="44408" y="36019"/>
                  </a:lnTo>
                  <a:lnTo>
                    <a:pt x="44408" y="36019"/>
                  </a:lnTo>
                  <a:lnTo>
                    <a:pt x="29514" y="25016"/>
                  </a:lnTo>
                  <a:lnTo>
                    <a:pt x="47265" y="19818"/>
                  </a:lnTo>
                  <a:lnTo>
                    <a:pt x="47265" y="19818"/>
                  </a:lnTo>
                  <a:lnTo>
                    <a:pt x="28815" y="21004"/>
                  </a:lnTo>
                  <a:lnTo>
                    <a:pt x="39059" y="5623"/>
                  </a:lnTo>
                  <a:lnTo>
                    <a:pt x="25685" y="18390"/>
                  </a:lnTo>
                  <a:lnTo>
                    <a:pt x="2364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2" name="Google Shape;202;p19"/>
          <p:cNvSpPr txBox="1">
            <a:spLocks noGrp="1"/>
          </p:cNvSpPr>
          <p:nvPr>
            <p:ph type="title"/>
          </p:nvPr>
        </p:nvSpPr>
        <p:spPr>
          <a:xfrm>
            <a:off x="720000" y="593367"/>
            <a:ext cx="7704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03" name="Google Shape;203;p19"/>
          <p:cNvSpPr txBox="1">
            <a:spLocks noGrp="1"/>
          </p:cNvSpPr>
          <p:nvPr>
            <p:ph type="subTitle" idx="1"/>
          </p:nvPr>
        </p:nvSpPr>
        <p:spPr>
          <a:xfrm>
            <a:off x="720000" y="3614600"/>
            <a:ext cx="2473200" cy="1690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1600"/>
              </a:spcBef>
              <a:spcAft>
                <a:spcPts val="0"/>
              </a:spcAft>
              <a:buSzPts val="1200"/>
              <a:buNone/>
              <a:defRPr/>
            </a:lvl3pPr>
            <a:lvl4pPr lvl="3" algn="ctr" rtl="0">
              <a:lnSpc>
                <a:spcPct val="100000"/>
              </a:lnSpc>
              <a:spcBef>
                <a:spcPts val="1600"/>
              </a:spcBef>
              <a:spcAft>
                <a:spcPts val="0"/>
              </a:spcAft>
              <a:buSzPts val="1200"/>
              <a:buNone/>
              <a:defRPr/>
            </a:lvl4pPr>
            <a:lvl5pPr lvl="4" algn="ctr" rtl="0">
              <a:lnSpc>
                <a:spcPct val="100000"/>
              </a:lnSpc>
              <a:spcBef>
                <a:spcPts val="1600"/>
              </a:spcBef>
              <a:spcAft>
                <a:spcPts val="0"/>
              </a:spcAft>
              <a:buSzPts val="1200"/>
              <a:buNone/>
              <a:defRPr/>
            </a:lvl5pPr>
            <a:lvl6pPr lvl="5" algn="ctr" rtl="0">
              <a:lnSpc>
                <a:spcPct val="100000"/>
              </a:lnSpc>
              <a:spcBef>
                <a:spcPts val="1600"/>
              </a:spcBef>
              <a:spcAft>
                <a:spcPts val="0"/>
              </a:spcAft>
              <a:buSzPts val="1200"/>
              <a:buNone/>
              <a:defRPr/>
            </a:lvl6pPr>
            <a:lvl7pPr lvl="6" algn="ctr" rtl="0">
              <a:lnSpc>
                <a:spcPct val="100000"/>
              </a:lnSpc>
              <a:spcBef>
                <a:spcPts val="1600"/>
              </a:spcBef>
              <a:spcAft>
                <a:spcPts val="0"/>
              </a:spcAft>
              <a:buSzPts val="1200"/>
              <a:buNone/>
              <a:defRPr/>
            </a:lvl7pPr>
            <a:lvl8pPr lvl="7" algn="ctr" rtl="0">
              <a:lnSpc>
                <a:spcPct val="100000"/>
              </a:lnSpc>
              <a:spcBef>
                <a:spcPts val="1600"/>
              </a:spcBef>
              <a:spcAft>
                <a:spcPts val="0"/>
              </a:spcAft>
              <a:buSzPts val="1200"/>
              <a:buNone/>
              <a:defRPr/>
            </a:lvl8pPr>
            <a:lvl9pPr lvl="8" algn="ctr" rtl="0">
              <a:lnSpc>
                <a:spcPct val="100000"/>
              </a:lnSpc>
              <a:spcBef>
                <a:spcPts val="1600"/>
              </a:spcBef>
              <a:spcAft>
                <a:spcPts val="1600"/>
              </a:spcAft>
              <a:buSzPts val="1200"/>
              <a:buNone/>
              <a:defRPr/>
            </a:lvl9pPr>
          </a:lstStyle>
          <a:p>
            <a:endParaRPr/>
          </a:p>
        </p:txBody>
      </p:sp>
      <p:sp>
        <p:nvSpPr>
          <p:cNvPr id="204" name="Google Shape;204;p19"/>
          <p:cNvSpPr txBox="1">
            <a:spLocks noGrp="1"/>
          </p:cNvSpPr>
          <p:nvPr>
            <p:ph type="subTitle" idx="2"/>
          </p:nvPr>
        </p:nvSpPr>
        <p:spPr>
          <a:xfrm>
            <a:off x="3337500" y="3614600"/>
            <a:ext cx="2469000" cy="1690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1600"/>
              </a:spcBef>
              <a:spcAft>
                <a:spcPts val="0"/>
              </a:spcAft>
              <a:buSzPts val="1200"/>
              <a:buNone/>
              <a:defRPr/>
            </a:lvl3pPr>
            <a:lvl4pPr lvl="3" algn="ctr" rtl="0">
              <a:lnSpc>
                <a:spcPct val="100000"/>
              </a:lnSpc>
              <a:spcBef>
                <a:spcPts val="1600"/>
              </a:spcBef>
              <a:spcAft>
                <a:spcPts val="0"/>
              </a:spcAft>
              <a:buSzPts val="1200"/>
              <a:buNone/>
              <a:defRPr/>
            </a:lvl4pPr>
            <a:lvl5pPr lvl="4" algn="ctr" rtl="0">
              <a:lnSpc>
                <a:spcPct val="100000"/>
              </a:lnSpc>
              <a:spcBef>
                <a:spcPts val="1600"/>
              </a:spcBef>
              <a:spcAft>
                <a:spcPts val="0"/>
              </a:spcAft>
              <a:buSzPts val="1200"/>
              <a:buNone/>
              <a:defRPr/>
            </a:lvl5pPr>
            <a:lvl6pPr lvl="5" algn="ctr" rtl="0">
              <a:lnSpc>
                <a:spcPct val="100000"/>
              </a:lnSpc>
              <a:spcBef>
                <a:spcPts val="1600"/>
              </a:spcBef>
              <a:spcAft>
                <a:spcPts val="0"/>
              </a:spcAft>
              <a:buSzPts val="1200"/>
              <a:buNone/>
              <a:defRPr/>
            </a:lvl6pPr>
            <a:lvl7pPr lvl="6" algn="ctr" rtl="0">
              <a:lnSpc>
                <a:spcPct val="100000"/>
              </a:lnSpc>
              <a:spcBef>
                <a:spcPts val="1600"/>
              </a:spcBef>
              <a:spcAft>
                <a:spcPts val="0"/>
              </a:spcAft>
              <a:buSzPts val="1200"/>
              <a:buNone/>
              <a:defRPr/>
            </a:lvl7pPr>
            <a:lvl8pPr lvl="7" algn="ctr" rtl="0">
              <a:lnSpc>
                <a:spcPct val="100000"/>
              </a:lnSpc>
              <a:spcBef>
                <a:spcPts val="1600"/>
              </a:spcBef>
              <a:spcAft>
                <a:spcPts val="0"/>
              </a:spcAft>
              <a:buSzPts val="1200"/>
              <a:buNone/>
              <a:defRPr/>
            </a:lvl8pPr>
            <a:lvl9pPr lvl="8" algn="ctr" rtl="0">
              <a:lnSpc>
                <a:spcPct val="100000"/>
              </a:lnSpc>
              <a:spcBef>
                <a:spcPts val="1600"/>
              </a:spcBef>
              <a:spcAft>
                <a:spcPts val="1600"/>
              </a:spcAft>
              <a:buSzPts val="1200"/>
              <a:buNone/>
              <a:defRPr/>
            </a:lvl9pPr>
          </a:lstStyle>
          <a:p>
            <a:endParaRPr/>
          </a:p>
        </p:txBody>
      </p:sp>
      <p:sp>
        <p:nvSpPr>
          <p:cNvPr id="205" name="Google Shape;205;p19"/>
          <p:cNvSpPr txBox="1">
            <a:spLocks noGrp="1"/>
          </p:cNvSpPr>
          <p:nvPr>
            <p:ph type="subTitle" idx="3"/>
          </p:nvPr>
        </p:nvSpPr>
        <p:spPr>
          <a:xfrm>
            <a:off x="5955000" y="3614600"/>
            <a:ext cx="2469000" cy="1690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1600"/>
              </a:spcBef>
              <a:spcAft>
                <a:spcPts val="0"/>
              </a:spcAft>
              <a:buSzPts val="1200"/>
              <a:buNone/>
              <a:defRPr/>
            </a:lvl3pPr>
            <a:lvl4pPr lvl="3" algn="ctr" rtl="0">
              <a:lnSpc>
                <a:spcPct val="100000"/>
              </a:lnSpc>
              <a:spcBef>
                <a:spcPts val="1600"/>
              </a:spcBef>
              <a:spcAft>
                <a:spcPts val="0"/>
              </a:spcAft>
              <a:buSzPts val="1200"/>
              <a:buNone/>
              <a:defRPr/>
            </a:lvl4pPr>
            <a:lvl5pPr lvl="4" algn="ctr" rtl="0">
              <a:lnSpc>
                <a:spcPct val="100000"/>
              </a:lnSpc>
              <a:spcBef>
                <a:spcPts val="1600"/>
              </a:spcBef>
              <a:spcAft>
                <a:spcPts val="0"/>
              </a:spcAft>
              <a:buSzPts val="1200"/>
              <a:buNone/>
              <a:defRPr/>
            </a:lvl5pPr>
            <a:lvl6pPr lvl="5" algn="ctr" rtl="0">
              <a:lnSpc>
                <a:spcPct val="100000"/>
              </a:lnSpc>
              <a:spcBef>
                <a:spcPts val="1600"/>
              </a:spcBef>
              <a:spcAft>
                <a:spcPts val="0"/>
              </a:spcAft>
              <a:buSzPts val="1200"/>
              <a:buNone/>
              <a:defRPr/>
            </a:lvl6pPr>
            <a:lvl7pPr lvl="6" algn="ctr" rtl="0">
              <a:lnSpc>
                <a:spcPct val="100000"/>
              </a:lnSpc>
              <a:spcBef>
                <a:spcPts val="1600"/>
              </a:spcBef>
              <a:spcAft>
                <a:spcPts val="0"/>
              </a:spcAft>
              <a:buSzPts val="1200"/>
              <a:buNone/>
              <a:defRPr/>
            </a:lvl7pPr>
            <a:lvl8pPr lvl="7" algn="ctr" rtl="0">
              <a:lnSpc>
                <a:spcPct val="100000"/>
              </a:lnSpc>
              <a:spcBef>
                <a:spcPts val="1600"/>
              </a:spcBef>
              <a:spcAft>
                <a:spcPts val="0"/>
              </a:spcAft>
              <a:buSzPts val="1200"/>
              <a:buNone/>
              <a:defRPr/>
            </a:lvl8pPr>
            <a:lvl9pPr lvl="8" algn="ctr" rtl="0">
              <a:lnSpc>
                <a:spcPct val="100000"/>
              </a:lnSpc>
              <a:spcBef>
                <a:spcPts val="1600"/>
              </a:spcBef>
              <a:spcAft>
                <a:spcPts val="1600"/>
              </a:spcAft>
              <a:buSzPts val="1200"/>
              <a:buNone/>
              <a:defRPr/>
            </a:lvl9pPr>
          </a:lstStyle>
          <a:p>
            <a:endParaRPr/>
          </a:p>
        </p:txBody>
      </p:sp>
      <p:sp>
        <p:nvSpPr>
          <p:cNvPr id="206" name="Google Shape;206;p19"/>
          <p:cNvSpPr txBox="1">
            <a:spLocks noGrp="1"/>
          </p:cNvSpPr>
          <p:nvPr>
            <p:ph type="subTitle" idx="4"/>
          </p:nvPr>
        </p:nvSpPr>
        <p:spPr>
          <a:xfrm>
            <a:off x="720000" y="3091829"/>
            <a:ext cx="2469000" cy="703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2100">
                <a:solidFill>
                  <a:schemeClr val="dk1"/>
                </a:solidFill>
                <a:latin typeface="DM Serif Display"/>
                <a:ea typeface="DM Serif Display"/>
                <a:cs typeface="DM Serif Display"/>
                <a:sym typeface="DM Serif Display"/>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207" name="Google Shape;207;p19"/>
          <p:cNvSpPr txBox="1">
            <a:spLocks noGrp="1"/>
          </p:cNvSpPr>
          <p:nvPr>
            <p:ph type="subTitle" idx="5"/>
          </p:nvPr>
        </p:nvSpPr>
        <p:spPr>
          <a:xfrm>
            <a:off x="3337500" y="3091831"/>
            <a:ext cx="2469000" cy="703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2100">
                <a:solidFill>
                  <a:schemeClr val="dk1"/>
                </a:solidFill>
                <a:latin typeface="DM Serif Display"/>
                <a:ea typeface="DM Serif Display"/>
                <a:cs typeface="DM Serif Display"/>
                <a:sym typeface="DM Serif Display"/>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208" name="Google Shape;208;p19"/>
          <p:cNvSpPr txBox="1">
            <a:spLocks noGrp="1"/>
          </p:cNvSpPr>
          <p:nvPr>
            <p:ph type="subTitle" idx="6"/>
          </p:nvPr>
        </p:nvSpPr>
        <p:spPr>
          <a:xfrm>
            <a:off x="5955000" y="3091831"/>
            <a:ext cx="2469000" cy="703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2100">
                <a:solidFill>
                  <a:schemeClr val="dk1"/>
                </a:solidFill>
                <a:latin typeface="DM Serif Display"/>
                <a:ea typeface="DM Serif Display"/>
                <a:cs typeface="DM Serif Display"/>
                <a:sym typeface="DM Serif Display"/>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Tree>
    <p:extLst>
      <p:ext uri="{BB962C8B-B14F-4D97-AF65-F5344CB8AC3E}">
        <p14:creationId xmlns:p14="http://schemas.microsoft.com/office/powerpoint/2010/main" val="273206776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spTree>
      <p:nvGrpSpPr>
        <p:cNvPr id="1" name="Shape 209"/>
        <p:cNvGrpSpPr/>
        <p:nvPr/>
      </p:nvGrpSpPr>
      <p:grpSpPr>
        <a:xfrm>
          <a:off x="0" y="0"/>
          <a:ext cx="0" cy="0"/>
          <a:chOff x="0" y="0"/>
          <a:chExt cx="0" cy="0"/>
        </a:xfrm>
      </p:grpSpPr>
      <p:sp>
        <p:nvSpPr>
          <p:cNvPr id="210" name="Google Shape;210;p20"/>
          <p:cNvSpPr/>
          <p:nvPr/>
        </p:nvSpPr>
        <p:spPr>
          <a:xfrm>
            <a:off x="-1319275" y="-3333165"/>
            <a:ext cx="4065000" cy="5419200"/>
          </a:xfrm>
          <a:prstGeom prst="ellipse">
            <a:avLst/>
          </a:prstGeom>
          <a:gradFill>
            <a:gsLst>
              <a:gs pos="0">
                <a:srgbClr val="191919">
                  <a:alpha val="23137"/>
                </a:srgbClr>
              </a:gs>
              <a:gs pos="63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20"/>
          <p:cNvSpPr/>
          <p:nvPr/>
        </p:nvSpPr>
        <p:spPr>
          <a:xfrm>
            <a:off x="5233950" y="5549068"/>
            <a:ext cx="4065000" cy="5419200"/>
          </a:xfrm>
          <a:prstGeom prst="ellipse">
            <a:avLst/>
          </a:prstGeom>
          <a:gradFill>
            <a:gsLst>
              <a:gs pos="0">
                <a:srgbClr val="191919">
                  <a:alpha val="23137"/>
                </a:srgbClr>
              </a:gs>
              <a:gs pos="63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20"/>
          <p:cNvSpPr/>
          <p:nvPr/>
        </p:nvSpPr>
        <p:spPr>
          <a:xfrm rot="-1578747">
            <a:off x="7826985" y="-714547"/>
            <a:ext cx="2495342" cy="900517"/>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13" name="Google Shape;213;p20"/>
          <p:cNvGrpSpPr/>
          <p:nvPr/>
        </p:nvGrpSpPr>
        <p:grpSpPr>
          <a:xfrm>
            <a:off x="275325" y="265199"/>
            <a:ext cx="720020" cy="1091765"/>
            <a:chOff x="275325" y="198899"/>
            <a:chExt cx="720020" cy="818824"/>
          </a:xfrm>
        </p:grpSpPr>
        <p:sp>
          <p:nvSpPr>
            <p:cNvPr id="214" name="Google Shape;214;p20"/>
            <p:cNvSpPr/>
            <p:nvPr/>
          </p:nvSpPr>
          <p:spPr>
            <a:xfrm>
              <a:off x="275325" y="350250"/>
              <a:ext cx="552886" cy="667472"/>
            </a:xfrm>
            <a:custGeom>
              <a:avLst/>
              <a:gdLst/>
              <a:ahLst/>
              <a:cxnLst/>
              <a:rect l="l" t="t" r="r" b="b"/>
              <a:pathLst>
                <a:path w="37843" h="45686" extrusionOk="0">
                  <a:moveTo>
                    <a:pt x="18906" y="1"/>
                  </a:moveTo>
                  <a:cubicBezTo>
                    <a:pt x="18633" y="22251"/>
                    <a:pt x="18420" y="22494"/>
                    <a:pt x="0" y="22858"/>
                  </a:cubicBezTo>
                  <a:cubicBezTo>
                    <a:pt x="18420" y="23193"/>
                    <a:pt x="18633" y="23406"/>
                    <a:pt x="18906" y="45686"/>
                  </a:cubicBezTo>
                  <a:cubicBezTo>
                    <a:pt x="19180" y="23466"/>
                    <a:pt x="19393" y="23193"/>
                    <a:pt x="37843" y="22858"/>
                  </a:cubicBezTo>
                  <a:cubicBezTo>
                    <a:pt x="19393" y="22494"/>
                    <a:pt x="19180" y="22251"/>
                    <a:pt x="1890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20"/>
            <p:cNvSpPr/>
            <p:nvPr/>
          </p:nvSpPr>
          <p:spPr>
            <a:xfrm>
              <a:off x="713225" y="198899"/>
              <a:ext cx="282120" cy="340589"/>
            </a:xfrm>
            <a:custGeom>
              <a:avLst/>
              <a:gdLst/>
              <a:ahLst/>
              <a:cxnLst/>
              <a:rect l="l" t="t" r="r" b="b"/>
              <a:pathLst>
                <a:path w="37843" h="45686" extrusionOk="0">
                  <a:moveTo>
                    <a:pt x="18906" y="1"/>
                  </a:moveTo>
                  <a:cubicBezTo>
                    <a:pt x="18633" y="22251"/>
                    <a:pt x="18420" y="22494"/>
                    <a:pt x="0" y="22858"/>
                  </a:cubicBezTo>
                  <a:cubicBezTo>
                    <a:pt x="18420" y="23193"/>
                    <a:pt x="18633" y="23406"/>
                    <a:pt x="18906" y="45686"/>
                  </a:cubicBezTo>
                  <a:cubicBezTo>
                    <a:pt x="19180" y="23466"/>
                    <a:pt x="19393" y="23193"/>
                    <a:pt x="37843" y="22858"/>
                  </a:cubicBezTo>
                  <a:cubicBezTo>
                    <a:pt x="19393" y="22494"/>
                    <a:pt x="19180" y="22251"/>
                    <a:pt x="1890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6" name="Google Shape;216;p20"/>
          <p:cNvSpPr/>
          <p:nvPr/>
        </p:nvSpPr>
        <p:spPr>
          <a:xfrm>
            <a:off x="8370275" y="5768307"/>
            <a:ext cx="552924" cy="919475"/>
          </a:xfrm>
          <a:custGeom>
            <a:avLst/>
            <a:gdLst/>
            <a:ahLst/>
            <a:cxnLst/>
            <a:rect l="l" t="t" r="r" b="b"/>
            <a:pathLst>
              <a:path w="43649" h="54439" extrusionOk="0">
                <a:moveTo>
                  <a:pt x="21855" y="0"/>
                </a:moveTo>
                <a:cubicBezTo>
                  <a:pt x="21003" y="10092"/>
                  <a:pt x="20244" y="16140"/>
                  <a:pt x="18085" y="19879"/>
                </a:cubicBezTo>
                <a:cubicBezTo>
                  <a:pt x="16292" y="18815"/>
                  <a:pt x="14316" y="17083"/>
                  <a:pt x="11733" y="14621"/>
                </a:cubicBezTo>
                <a:cubicBezTo>
                  <a:pt x="11690" y="14571"/>
                  <a:pt x="11642" y="14549"/>
                  <a:pt x="11596" y="14549"/>
                </a:cubicBezTo>
                <a:cubicBezTo>
                  <a:pt x="11449" y="14549"/>
                  <a:pt x="11327" y="14776"/>
                  <a:pt x="11490" y="14985"/>
                </a:cubicBezTo>
                <a:cubicBezTo>
                  <a:pt x="13526" y="18055"/>
                  <a:pt x="14955" y="20487"/>
                  <a:pt x="15836" y="22645"/>
                </a:cubicBezTo>
                <a:cubicBezTo>
                  <a:pt x="12797" y="25259"/>
                  <a:pt x="7994" y="26201"/>
                  <a:pt x="0" y="27235"/>
                </a:cubicBezTo>
                <a:cubicBezTo>
                  <a:pt x="8085" y="28238"/>
                  <a:pt x="12949" y="29211"/>
                  <a:pt x="15958" y="31885"/>
                </a:cubicBezTo>
                <a:cubicBezTo>
                  <a:pt x="15137" y="34104"/>
                  <a:pt x="13708" y="36597"/>
                  <a:pt x="11702" y="39788"/>
                </a:cubicBezTo>
                <a:cubicBezTo>
                  <a:pt x="11583" y="39980"/>
                  <a:pt x="11727" y="40209"/>
                  <a:pt x="11882" y="40209"/>
                </a:cubicBezTo>
                <a:cubicBezTo>
                  <a:pt x="11924" y="40209"/>
                  <a:pt x="11967" y="40192"/>
                  <a:pt x="12006" y="40153"/>
                </a:cubicBezTo>
                <a:cubicBezTo>
                  <a:pt x="14468" y="37600"/>
                  <a:pt x="16444" y="35806"/>
                  <a:pt x="18177" y="34712"/>
                </a:cubicBezTo>
                <a:cubicBezTo>
                  <a:pt x="20244" y="38512"/>
                  <a:pt x="21003" y="44469"/>
                  <a:pt x="21824" y="54439"/>
                </a:cubicBezTo>
                <a:cubicBezTo>
                  <a:pt x="22645" y="44348"/>
                  <a:pt x="23405" y="38329"/>
                  <a:pt x="25563" y="34560"/>
                </a:cubicBezTo>
                <a:cubicBezTo>
                  <a:pt x="27356" y="35624"/>
                  <a:pt x="29332" y="37357"/>
                  <a:pt x="31915" y="39819"/>
                </a:cubicBezTo>
                <a:cubicBezTo>
                  <a:pt x="31958" y="39869"/>
                  <a:pt x="32006" y="39890"/>
                  <a:pt x="32052" y="39890"/>
                </a:cubicBezTo>
                <a:cubicBezTo>
                  <a:pt x="32201" y="39890"/>
                  <a:pt x="32329" y="39663"/>
                  <a:pt x="32189" y="39454"/>
                </a:cubicBezTo>
                <a:cubicBezTo>
                  <a:pt x="30122" y="36384"/>
                  <a:pt x="28694" y="33952"/>
                  <a:pt x="27812" y="31764"/>
                </a:cubicBezTo>
                <a:cubicBezTo>
                  <a:pt x="30852" y="29180"/>
                  <a:pt x="35685" y="28238"/>
                  <a:pt x="43648" y="27204"/>
                </a:cubicBezTo>
                <a:cubicBezTo>
                  <a:pt x="35563" y="26201"/>
                  <a:pt x="30730" y="25259"/>
                  <a:pt x="27690" y="22554"/>
                </a:cubicBezTo>
                <a:cubicBezTo>
                  <a:pt x="28542" y="20335"/>
                  <a:pt x="29940" y="17843"/>
                  <a:pt x="31946" y="14651"/>
                </a:cubicBezTo>
                <a:cubicBezTo>
                  <a:pt x="32065" y="14460"/>
                  <a:pt x="31922" y="14231"/>
                  <a:pt x="31766" y="14231"/>
                </a:cubicBezTo>
                <a:cubicBezTo>
                  <a:pt x="31724" y="14231"/>
                  <a:pt x="31681" y="14248"/>
                  <a:pt x="31642" y="14286"/>
                </a:cubicBezTo>
                <a:cubicBezTo>
                  <a:pt x="29180" y="16840"/>
                  <a:pt x="27204" y="18633"/>
                  <a:pt x="25502" y="19727"/>
                </a:cubicBezTo>
                <a:cubicBezTo>
                  <a:pt x="23405" y="15928"/>
                  <a:pt x="22645" y="9970"/>
                  <a:pt x="218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20"/>
          <p:cNvSpPr txBox="1">
            <a:spLocks noGrp="1"/>
          </p:cNvSpPr>
          <p:nvPr>
            <p:ph type="title"/>
          </p:nvPr>
        </p:nvSpPr>
        <p:spPr>
          <a:xfrm>
            <a:off x="720000" y="593367"/>
            <a:ext cx="7704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18" name="Google Shape;218;p20"/>
          <p:cNvSpPr txBox="1">
            <a:spLocks noGrp="1"/>
          </p:cNvSpPr>
          <p:nvPr>
            <p:ph type="subTitle" idx="1"/>
          </p:nvPr>
        </p:nvSpPr>
        <p:spPr>
          <a:xfrm>
            <a:off x="1592253" y="2281013"/>
            <a:ext cx="2944500" cy="1273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1600"/>
              </a:spcBef>
              <a:spcAft>
                <a:spcPts val="0"/>
              </a:spcAft>
              <a:buSzPts val="1200"/>
              <a:buNone/>
              <a:defRPr/>
            </a:lvl3pPr>
            <a:lvl4pPr lvl="3" algn="ctr" rtl="0">
              <a:lnSpc>
                <a:spcPct val="100000"/>
              </a:lnSpc>
              <a:spcBef>
                <a:spcPts val="1600"/>
              </a:spcBef>
              <a:spcAft>
                <a:spcPts val="0"/>
              </a:spcAft>
              <a:buSzPts val="1200"/>
              <a:buNone/>
              <a:defRPr/>
            </a:lvl4pPr>
            <a:lvl5pPr lvl="4" algn="ctr" rtl="0">
              <a:lnSpc>
                <a:spcPct val="100000"/>
              </a:lnSpc>
              <a:spcBef>
                <a:spcPts val="1600"/>
              </a:spcBef>
              <a:spcAft>
                <a:spcPts val="0"/>
              </a:spcAft>
              <a:buSzPts val="1200"/>
              <a:buNone/>
              <a:defRPr/>
            </a:lvl5pPr>
            <a:lvl6pPr lvl="5" algn="ctr" rtl="0">
              <a:lnSpc>
                <a:spcPct val="100000"/>
              </a:lnSpc>
              <a:spcBef>
                <a:spcPts val="1600"/>
              </a:spcBef>
              <a:spcAft>
                <a:spcPts val="0"/>
              </a:spcAft>
              <a:buSzPts val="1200"/>
              <a:buNone/>
              <a:defRPr/>
            </a:lvl6pPr>
            <a:lvl7pPr lvl="6" algn="ctr" rtl="0">
              <a:lnSpc>
                <a:spcPct val="100000"/>
              </a:lnSpc>
              <a:spcBef>
                <a:spcPts val="1600"/>
              </a:spcBef>
              <a:spcAft>
                <a:spcPts val="0"/>
              </a:spcAft>
              <a:buSzPts val="1200"/>
              <a:buNone/>
              <a:defRPr/>
            </a:lvl7pPr>
            <a:lvl8pPr lvl="7" algn="ctr" rtl="0">
              <a:lnSpc>
                <a:spcPct val="100000"/>
              </a:lnSpc>
              <a:spcBef>
                <a:spcPts val="1600"/>
              </a:spcBef>
              <a:spcAft>
                <a:spcPts val="0"/>
              </a:spcAft>
              <a:buSzPts val="1200"/>
              <a:buNone/>
              <a:defRPr/>
            </a:lvl8pPr>
            <a:lvl9pPr lvl="8" algn="ctr" rtl="0">
              <a:lnSpc>
                <a:spcPct val="100000"/>
              </a:lnSpc>
              <a:spcBef>
                <a:spcPts val="1600"/>
              </a:spcBef>
              <a:spcAft>
                <a:spcPts val="1600"/>
              </a:spcAft>
              <a:buSzPts val="1200"/>
              <a:buNone/>
              <a:defRPr/>
            </a:lvl9pPr>
          </a:lstStyle>
          <a:p>
            <a:endParaRPr/>
          </a:p>
        </p:txBody>
      </p:sp>
      <p:sp>
        <p:nvSpPr>
          <p:cNvPr id="219" name="Google Shape;219;p20"/>
          <p:cNvSpPr txBox="1">
            <a:spLocks noGrp="1"/>
          </p:cNvSpPr>
          <p:nvPr>
            <p:ph type="subTitle" idx="2"/>
          </p:nvPr>
        </p:nvSpPr>
        <p:spPr>
          <a:xfrm>
            <a:off x="5429706" y="2281013"/>
            <a:ext cx="2940600" cy="1273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1600"/>
              </a:spcBef>
              <a:spcAft>
                <a:spcPts val="0"/>
              </a:spcAft>
              <a:buSzPts val="1200"/>
              <a:buNone/>
              <a:defRPr/>
            </a:lvl3pPr>
            <a:lvl4pPr lvl="3" algn="ctr" rtl="0">
              <a:lnSpc>
                <a:spcPct val="100000"/>
              </a:lnSpc>
              <a:spcBef>
                <a:spcPts val="1600"/>
              </a:spcBef>
              <a:spcAft>
                <a:spcPts val="0"/>
              </a:spcAft>
              <a:buSzPts val="1200"/>
              <a:buNone/>
              <a:defRPr/>
            </a:lvl4pPr>
            <a:lvl5pPr lvl="4" algn="ctr" rtl="0">
              <a:lnSpc>
                <a:spcPct val="100000"/>
              </a:lnSpc>
              <a:spcBef>
                <a:spcPts val="1600"/>
              </a:spcBef>
              <a:spcAft>
                <a:spcPts val="0"/>
              </a:spcAft>
              <a:buSzPts val="1200"/>
              <a:buNone/>
              <a:defRPr/>
            </a:lvl5pPr>
            <a:lvl6pPr lvl="5" algn="ctr" rtl="0">
              <a:lnSpc>
                <a:spcPct val="100000"/>
              </a:lnSpc>
              <a:spcBef>
                <a:spcPts val="1600"/>
              </a:spcBef>
              <a:spcAft>
                <a:spcPts val="0"/>
              </a:spcAft>
              <a:buSzPts val="1200"/>
              <a:buNone/>
              <a:defRPr/>
            </a:lvl6pPr>
            <a:lvl7pPr lvl="6" algn="ctr" rtl="0">
              <a:lnSpc>
                <a:spcPct val="100000"/>
              </a:lnSpc>
              <a:spcBef>
                <a:spcPts val="1600"/>
              </a:spcBef>
              <a:spcAft>
                <a:spcPts val="0"/>
              </a:spcAft>
              <a:buSzPts val="1200"/>
              <a:buNone/>
              <a:defRPr/>
            </a:lvl7pPr>
            <a:lvl8pPr lvl="7" algn="ctr" rtl="0">
              <a:lnSpc>
                <a:spcPct val="100000"/>
              </a:lnSpc>
              <a:spcBef>
                <a:spcPts val="1600"/>
              </a:spcBef>
              <a:spcAft>
                <a:spcPts val="0"/>
              </a:spcAft>
              <a:buSzPts val="1200"/>
              <a:buNone/>
              <a:defRPr/>
            </a:lvl8pPr>
            <a:lvl9pPr lvl="8" algn="ctr" rtl="0">
              <a:lnSpc>
                <a:spcPct val="100000"/>
              </a:lnSpc>
              <a:spcBef>
                <a:spcPts val="1600"/>
              </a:spcBef>
              <a:spcAft>
                <a:spcPts val="1600"/>
              </a:spcAft>
              <a:buSzPts val="1200"/>
              <a:buNone/>
              <a:defRPr/>
            </a:lvl9pPr>
          </a:lstStyle>
          <a:p>
            <a:endParaRPr/>
          </a:p>
        </p:txBody>
      </p:sp>
      <p:sp>
        <p:nvSpPr>
          <p:cNvPr id="220" name="Google Shape;220;p20"/>
          <p:cNvSpPr txBox="1">
            <a:spLocks noGrp="1"/>
          </p:cNvSpPr>
          <p:nvPr>
            <p:ph type="subTitle" idx="3"/>
          </p:nvPr>
        </p:nvSpPr>
        <p:spPr>
          <a:xfrm>
            <a:off x="1592253" y="4495113"/>
            <a:ext cx="2944500" cy="1273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1600"/>
              </a:spcBef>
              <a:spcAft>
                <a:spcPts val="0"/>
              </a:spcAft>
              <a:buSzPts val="1200"/>
              <a:buNone/>
              <a:defRPr/>
            </a:lvl3pPr>
            <a:lvl4pPr lvl="3" algn="ctr" rtl="0">
              <a:lnSpc>
                <a:spcPct val="100000"/>
              </a:lnSpc>
              <a:spcBef>
                <a:spcPts val="1600"/>
              </a:spcBef>
              <a:spcAft>
                <a:spcPts val="0"/>
              </a:spcAft>
              <a:buSzPts val="1200"/>
              <a:buNone/>
              <a:defRPr/>
            </a:lvl4pPr>
            <a:lvl5pPr lvl="4" algn="ctr" rtl="0">
              <a:lnSpc>
                <a:spcPct val="100000"/>
              </a:lnSpc>
              <a:spcBef>
                <a:spcPts val="1600"/>
              </a:spcBef>
              <a:spcAft>
                <a:spcPts val="0"/>
              </a:spcAft>
              <a:buSzPts val="1200"/>
              <a:buNone/>
              <a:defRPr/>
            </a:lvl5pPr>
            <a:lvl6pPr lvl="5" algn="ctr" rtl="0">
              <a:lnSpc>
                <a:spcPct val="100000"/>
              </a:lnSpc>
              <a:spcBef>
                <a:spcPts val="1600"/>
              </a:spcBef>
              <a:spcAft>
                <a:spcPts val="0"/>
              </a:spcAft>
              <a:buSzPts val="1200"/>
              <a:buNone/>
              <a:defRPr/>
            </a:lvl6pPr>
            <a:lvl7pPr lvl="6" algn="ctr" rtl="0">
              <a:lnSpc>
                <a:spcPct val="100000"/>
              </a:lnSpc>
              <a:spcBef>
                <a:spcPts val="1600"/>
              </a:spcBef>
              <a:spcAft>
                <a:spcPts val="0"/>
              </a:spcAft>
              <a:buSzPts val="1200"/>
              <a:buNone/>
              <a:defRPr/>
            </a:lvl7pPr>
            <a:lvl8pPr lvl="7" algn="ctr" rtl="0">
              <a:lnSpc>
                <a:spcPct val="100000"/>
              </a:lnSpc>
              <a:spcBef>
                <a:spcPts val="1600"/>
              </a:spcBef>
              <a:spcAft>
                <a:spcPts val="0"/>
              </a:spcAft>
              <a:buSzPts val="1200"/>
              <a:buNone/>
              <a:defRPr/>
            </a:lvl8pPr>
            <a:lvl9pPr lvl="8" algn="ctr" rtl="0">
              <a:lnSpc>
                <a:spcPct val="100000"/>
              </a:lnSpc>
              <a:spcBef>
                <a:spcPts val="1600"/>
              </a:spcBef>
              <a:spcAft>
                <a:spcPts val="1600"/>
              </a:spcAft>
              <a:buSzPts val="1200"/>
              <a:buNone/>
              <a:defRPr/>
            </a:lvl9pPr>
          </a:lstStyle>
          <a:p>
            <a:endParaRPr/>
          </a:p>
        </p:txBody>
      </p:sp>
      <p:sp>
        <p:nvSpPr>
          <p:cNvPr id="221" name="Google Shape;221;p20"/>
          <p:cNvSpPr txBox="1">
            <a:spLocks noGrp="1"/>
          </p:cNvSpPr>
          <p:nvPr>
            <p:ph type="subTitle" idx="4"/>
          </p:nvPr>
        </p:nvSpPr>
        <p:spPr>
          <a:xfrm>
            <a:off x="5429706" y="4495113"/>
            <a:ext cx="2940600" cy="1273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1600"/>
              </a:spcBef>
              <a:spcAft>
                <a:spcPts val="0"/>
              </a:spcAft>
              <a:buSzPts val="1200"/>
              <a:buNone/>
              <a:defRPr/>
            </a:lvl3pPr>
            <a:lvl4pPr lvl="3" algn="ctr" rtl="0">
              <a:lnSpc>
                <a:spcPct val="100000"/>
              </a:lnSpc>
              <a:spcBef>
                <a:spcPts val="1600"/>
              </a:spcBef>
              <a:spcAft>
                <a:spcPts val="0"/>
              </a:spcAft>
              <a:buSzPts val="1200"/>
              <a:buNone/>
              <a:defRPr/>
            </a:lvl4pPr>
            <a:lvl5pPr lvl="4" algn="ctr" rtl="0">
              <a:lnSpc>
                <a:spcPct val="100000"/>
              </a:lnSpc>
              <a:spcBef>
                <a:spcPts val="1600"/>
              </a:spcBef>
              <a:spcAft>
                <a:spcPts val="0"/>
              </a:spcAft>
              <a:buSzPts val="1200"/>
              <a:buNone/>
              <a:defRPr/>
            </a:lvl5pPr>
            <a:lvl6pPr lvl="5" algn="ctr" rtl="0">
              <a:lnSpc>
                <a:spcPct val="100000"/>
              </a:lnSpc>
              <a:spcBef>
                <a:spcPts val="1600"/>
              </a:spcBef>
              <a:spcAft>
                <a:spcPts val="0"/>
              </a:spcAft>
              <a:buSzPts val="1200"/>
              <a:buNone/>
              <a:defRPr/>
            </a:lvl6pPr>
            <a:lvl7pPr lvl="6" algn="ctr" rtl="0">
              <a:lnSpc>
                <a:spcPct val="100000"/>
              </a:lnSpc>
              <a:spcBef>
                <a:spcPts val="1600"/>
              </a:spcBef>
              <a:spcAft>
                <a:spcPts val="0"/>
              </a:spcAft>
              <a:buSzPts val="1200"/>
              <a:buNone/>
              <a:defRPr/>
            </a:lvl7pPr>
            <a:lvl8pPr lvl="7" algn="ctr" rtl="0">
              <a:lnSpc>
                <a:spcPct val="100000"/>
              </a:lnSpc>
              <a:spcBef>
                <a:spcPts val="1600"/>
              </a:spcBef>
              <a:spcAft>
                <a:spcPts val="0"/>
              </a:spcAft>
              <a:buSzPts val="1200"/>
              <a:buNone/>
              <a:defRPr/>
            </a:lvl8pPr>
            <a:lvl9pPr lvl="8" algn="ctr" rtl="0">
              <a:lnSpc>
                <a:spcPct val="100000"/>
              </a:lnSpc>
              <a:spcBef>
                <a:spcPts val="1600"/>
              </a:spcBef>
              <a:spcAft>
                <a:spcPts val="1600"/>
              </a:spcAft>
              <a:buSzPts val="1200"/>
              <a:buNone/>
              <a:defRPr/>
            </a:lvl9pPr>
          </a:lstStyle>
          <a:p>
            <a:endParaRPr/>
          </a:p>
        </p:txBody>
      </p:sp>
      <p:sp>
        <p:nvSpPr>
          <p:cNvPr id="222" name="Google Shape;222;p20"/>
          <p:cNvSpPr txBox="1">
            <a:spLocks noGrp="1"/>
          </p:cNvSpPr>
          <p:nvPr>
            <p:ph type="subTitle" idx="5"/>
          </p:nvPr>
        </p:nvSpPr>
        <p:spPr>
          <a:xfrm>
            <a:off x="1592253" y="1940733"/>
            <a:ext cx="2944500" cy="5028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2100">
                <a:solidFill>
                  <a:schemeClr val="dk1"/>
                </a:solidFill>
                <a:latin typeface="DM Serif Display"/>
                <a:ea typeface="DM Serif Display"/>
                <a:cs typeface="DM Serif Display"/>
                <a:sym typeface="DM Serif Display"/>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223" name="Google Shape;223;p20"/>
          <p:cNvSpPr txBox="1">
            <a:spLocks noGrp="1"/>
          </p:cNvSpPr>
          <p:nvPr>
            <p:ph type="subTitle" idx="6"/>
          </p:nvPr>
        </p:nvSpPr>
        <p:spPr>
          <a:xfrm>
            <a:off x="1592253" y="4154933"/>
            <a:ext cx="2944500" cy="5028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2100">
                <a:solidFill>
                  <a:schemeClr val="dk1"/>
                </a:solidFill>
                <a:latin typeface="DM Serif Display"/>
                <a:ea typeface="DM Serif Display"/>
                <a:cs typeface="DM Serif Display"/>
                <a:sym typeface="DM Serif Display"/>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224" name="Google Shape;224;p20"/>
          <p:cNvSpPr txBox="1">
            <a:spLocks noGrp="1"/>
          </p:cNvSpPr>
          <p:nvPr>
            <p:ph type="subTitle" idx="7"/>
          </p:nvPr>
        </p:nvSpPr>
        <p:spPr>
          <a:xfrm>
            <a:off x="5429678" y="1940733"/>
            <a:ext cx="2940600" cy="5028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2100">
                <a:solidFill>
                  <a:schemeClr val="dk1"/>
                </a:solidFill>
                <a:latin typeface="DM Serif Display"/>
                <a:ea typeface="DM Serif Display"/>
                <a:cs typeface="DM Serif Display"/>
                <a:sym typeface="DM Serif Display"/>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225" name="Google Shape;225;p20"/>
          <p:cNvSpPr txBox="1">
            <a:spLocks noGrp="1"/>
          </p:cNvSpPr>
          <p:nvPr>
            <p:ph type="subTitle" idx="8"/>
          </p:nvPr>
        </p:nvSpPr>
        <p:spPr>
          <a:xfrm>
            <a:off x="5429678" y="4154933"/>
            <a:ext cx="2940600" cy="5028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2100">
                <a:solidFill>
                  <a:schemeClr val="dk1"/>
                </a:solidFill>
                <a:latin typeface="DM Serif Display"/>
                <a:ea typeface="DM Serif Display"/>
                <a:cs typeface="DM Serif Display"/>
                <a:sym typeface="DM Serif Display"/>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Tree>
    <p:extLst>
      <p:ext uri="{BB962C8B-B14F-4D97-AF65-F5344CB8AC3E}">
        <p14:creationId xmlns:p14="http://schemas.microsoft.com/office/powerpoint/2010/main" val="97980892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and six columns">
  <p:cSld name="Title and six columns">
    <p:spTree>
      <p:nvGrpSpPr>
        <p:cNvPr id="1" name="Shape 226"/>
        <p:cNvGrpSpPr/>
        <p:nvPr/>
      </p:nvGrpSpPr>
      <p:grpSpPr>
        <a:xfrm>
          <a:off x="0" y="0"/>
          <a:ext cx="0" cy="0"/>
          <a:chOff x="0" y="0"/>
          <a:chExt cx="0" cy="0"/>
        </a:xfrm>
      </p:grpSpPr>
      <p:sp>
        <p:nvSpPr>
          <p:cNvPr id="227" name="Google Shape;227;p21"/>
          <p:cNvSpPr/>
          <p:nvPr/>
        </p:nvSpPr>
        <p:spPr>
          <a:xfrm>
            <a:off x="-2796750" y="318868"/>
            <a:ext cx="4065000" cy="5419200"/>
          </a:xfrm>
          <a:prstGeom prst="ellipse">
            <a:avLst/>
          </a:prstGeom>
          <a:gradFill>
            <a:gsLst>
              <a:gs pos="0">
                <a:srgbClr val="191919">
                  <a:alpha val="23137"/>
                </a:srgbClr>
              </a:gs>
              <a:gs pos="63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21"/>
          <p:cNvSpPr/>
          <p:nvPr/>
        </p:nvSpPr>
        <p:spPr>
          <a:xfrm>
            <a:off x="7877850" y="2709235"/>
            <a:ext cx="4065000" cy="5419200"/>
          </a:xfrm>
          <a:prstGeom prst="ellipse">
            <a:avLst/>
          </a:prstGeom>
          <a:gradFill>
            <a:gsLst>
              <a:gs pos="0">
                <a:srgbClr val="191919">
                  <a:alpha val="23137"/>
                </a:srgbClr>
              </a:gs>
              <a:gs pos="63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9" name="Google Shape;229;p21"/>
          <p:cNvGrpSpPr/>
          <p:nvPr/>
        </p:nvGrpSpPr>
        <p:grpSpPr>
          <a:xfrm>
            <a:off x="-1822969" y="4871512"/>
            <a:ext cx="2884900" cy="3270000"/>
            <a:chOff x="-1822969" y="3653634"/>
            <a:chExt cx="2884900" cy="2452500"/>
          </a:xfrm>
        </p:grpSpPr>
        <p:sp>
          <p:nvSpPr>
            <p:cNvPr id="230" name="Google Shape;230;p21"/>
            <p:cNvSpPr/>
            <p:nvPr/>
          </p:nvSpPr>
          <p:spPr>
            <a:xfrm rot="-1578747">
              <a:off x="-1802540" y="4171690"/>
              <a:ext cx="2495342" cy="675388"/>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21"/>
            <p:cNvSpPr/>
            <p:nvPr/>
          </p:nvSpPr>
          <p:spPr>
            <a:xfrm rot="-1578747">
              <a:off x="-1628190" y="4542190"/>
              <a:ext cx="2495342" cy="675388"/>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21"/>
            <p:cNvSpPr/>
            <p:nvPr/>
          </p:nvSpPr>
          <p:spPr>
            <a:xfrm rot="-1578747">
              <a:off x="-1453840" y="4912690"/>
              <a:ext cx="2495342" cy="675388"/>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3" name="Google Shape;233;p21"/>
          <p:cNvGrpSpPr/>
          <p:nvPr/>
        </p:nvGrpSpPr>
        <p:grpSpPr>
          <a:xfrm>
            <a:off x="7877850" y="70334"/>
            <a:ext cx="968100" cy="1286633"/>
            <a:chOff x="7877850" y="52750"/>
            <a:chExt cx="968100" cy="964975"/>
          </a:xfrm>
        </p:grpSpPr>
        <p:sp>
          <p:nvSpPr>
            <p:cNvPr id="234" name="Google Shape;234;p21"/>
            <p:cNvSpPr/>
            <p:nvPr/>
          </p:nvSpPr>
          <p:spPr>
            <a:xfrm>
              <a:off x="7877850" y="52750"/>
              <a:ext cx="776935" cy="765445"/>
            </a:xfrm>
            <a:custGeom>
              <a:avLst/>
              <a:gdLst/>
              <a:ahLst/>
              <a:cxnLst/>
              <a:rect l="l" t="t" r="r" b="b"/>
              <a:pathLst>
                <a:path w="47266" h="46567" extrusionOk="0">
                  <a:moveTo>
                    <a:pt x="23648" y="0"/>
                  </a:moveTo>
                  <a:lnTo>
                    <a:pt x="21581" y="18390"/>
                  </a:lnTo>
                  <a:lnTo>
                    <a:pt x="8207" y="5623"/>
                  </a:lnTo>
                  <a:lnTo>
                    <a:pt x="18481" y="21004"/>
                  </a:lnTo>
                  <a:lnTo>
                    <a:pt x="0" y="19818"/>
                  </a:lnTo>
                  <a:lnTo>
                    <a:pt x="0" y="19818"/>
                  </a:lnTo>
                  <a:lnTo>
                    <a:pt x="17751" y="25016"/>
                  </a:lnTo>
                  <a:lnTo>
                    <a:pt x="2857" y="36019"/>
                  </a:lnTo>
                  <a:lnTo>
                    <a:pt x="2857" y="36019"/>
                  </a:lnTo>
                  <a:lnTo>
                    <a:pt x="19788" y="28572"/>
                  </a:lnTo>
                  <a:lnTo>
                    <a:pt x="19788" y="28572"/>
                  </a:lnTo>
                  <a:lnTo>
                    <a:pt x="15441" y="46566"/>
                  </a:lnTo>
                  <a:lnTo>
                    <a:pt x="23648" y="29970"/>
                  </a:lnTo>
                  <a:lnTo>
                    <a:pt x="31855" y="46566"/>
                  </a:lnTo>
                  <a:lnTo>
                    <a:pt x="31855" y="46566"/>
                  </a:lnTo>
                  <a:lnTo>
                    <a:pt x="27478" y="28572"/>
                  </a:lnTo>
                  <a:lnTo>
                    <a:pt x="27478" y="28572"/>
                  </a:lnTo>
                  <a:lnTo>
                    <a:pt x="44408" y="36019"/>
                  </a:lnTo>
                  <a:lnTo>
                    <a:pt x="44408" y="36019"/>
                  </a:lnTo>
                  <a:lnTo>
                    <a:pt x="29514" y="25016"/>
                  </a:lnTo>
                  <a:lnTo>
                    <a:pt x="47265" y="19818"/>
                  </a:lnTo>
                  <a:lnTo>
                    <a:pt x="47265" y="19818"/>
                  </a:lnTo>
                  <a:lnTo>
                    <a:pt x="28815" y="21004"/>
                  </a:lnTo>
                  <a:lnTo>
                    <a:pt x="39059" y="5623"/>
                  </a:lnTo>
                  <a:lnTo>
                    <a:pt x="25685" y="18390"/>
                  </a:lnTo>
                  <a:lnTo>
                    <a:pt x="2364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21"/>
            <p:cNvSpPr/>
            <p:nvPr/>
          </p:nvSpPr>
          <p:spPr>
            <a:xfrm>
              <a:off x="8504725" y="676500"/>
              <a:ext cx="341225" cy="341225"/>
            </a:xfrm>
            <a:custGeom>
              <a:avLst/>
              <a:gdLst/>
              <a:ahLst/>
              <a:cxnLst/>
              <a:rect l="l" t="t" r="r" b="b"/>
              <a:pathLst>
                <a:path w="13649" h="13649" extrusionOk="0">
                  <a:moveTo>
                    <a:pt x="6809" y="1"/>
                  </a:moveTo>
                  <a:cubicBezTo>
                    <a:pt x="6535" y="2554"/>
                    <a:pt x="6323" y="4074"/>
                    <a:pt x="5624" y="5016"/>
                  </a:cubicBezTo>
                  <a:cubicBezTo>
                    <a:pt x="5046" y="4773"/>
                    <a:pt x="4438" y="4348"/>
                    <a:pt x="3648" y="3709"/>
                  </a:cubicBezTo>
                  <a:cubicBezTo>
                    <a:pt x="3626" y="3695"/>
                    <a:pt x="3606" y="3689"/>
                    <a:pt x="3589" y="3689"/>
                  </a:cubicBezTo>
                  <a:cubicBezTo>
                    <a:pt x="3534" y="3689"/>
                    <a:pt x="3511" y="3747"/>
                    <a:pt x="3557" y="3770"/>
                  </a:cubicBezTo>
                  <a:cubicBezTo>
                    <a:pt x="4225" y="4560"/>
                    <a:pt x="4681" y="5168"/>
                    <a:pt x="4924" y="5715"/>
                  </a:cubicBezTo>
                  <a:cubicBezTo>
                    <a:pt x="3982" y="6354"/>
                    <a:pt x="2462" y="6597"/>
                    <a:pt x="0" y="6840"/>
                  </a:cubicBezTo>
                  <a:cubicBezTo>
                    <a:pt x="2554" y="7114"/>
                    <a:pt x="4073" y="7357"/>
                    <a:pt x="5016" y="8025"/>
                  </a:cubicBezTo>
                  <a:cubicBezTo>
                    <a:pt x="4742" y="8603"/>
                    <a:pt x="4347" y="9211"/>
                    <a:pt x="3678" y="10001"/>
                  </a:cubicBezTo>
                  <a:cubicBezTo>
                    <a:pt x="3656" y="10067"/>
                    <a:pt x="3682" y="10117"/>
                    <a:pt x="3721" y="10117"/>
                  </a:cubicBezTo>
                  <a:cubicBezTo>
                    <a:pt x="3735" y="10117"/>
                    <a:pt x="3752" y="10109"/>
                    <a:pt x="3769" y="10092"/>
                  </a:cubicBezTo>
                  <a:cubicBezTo>
                    <a:pt x="4560" y="9424"/>
                    <a:pt x="5168" y="8968"/>
                    <a:pt x="5715" y="8725"/>
                  </a:cubicBezTo>
                  <a:cubicBezTo>
                    <a:pt x="6353" y="9667"/>
                    <a:pt x="6566" y="11187"/>
                    <a:pt x="6839" y="13649"/>
                  </a:cubicBezTo>
                  <a:cubicBezTo>
                    <a:pt x="7113" y="11095"/>
                    <a:pt x="7326" y="9576"/>
                    <a:pt x="8025" y="8633"/>
                  </a:cubicBezTo>
                  <a:cubicBezTo>
                    <a:pt x="8602" y="8907"/>
                    <a:pt x="9210" y="9332"/>
                    <a:pt x="10001" y="9971"/>
                  </a:cubicBezTo>
                  <a:cubicBezTo>
                    <a:pt x="10012" y="9976"/>
                    <a:pt x="10024" y="9979"/>
                    <a:pt x="10036" y="9979"/>
                  </a:cubicBezTo>
                  <a:cubicBezTo>
                    <a:pt x="10089" y="9979"/>
                    <a:pt x="10136" y="9929"/>
                    <a:pt x="10061" y="9880"/>
                  </a:cubicBezTo>
                  <a:cubicBezTo>
                    <a:pt x="9423" y="9089"/>
                    <a:pt x="8967" y="8481"/>
                    <a:pt x="8694" y="7965"/>
                  </a:cubicBezTo>
                  <a:cubicBezTo>
                    <a:pt x="9666" y="7296"/>
                    <a:pt x="11186" y="7083"/>
                    <a:pt x="13648" y="6810"/>
                  </a:cubicBezTo>
                  <a:cubicBezTo>
                    <a:pt x="11064" y="6536"/>
                    <a:pt x="9575" y="6323"/>
                    <a:pt x="8633" y="5624"/>
                  </a:cubicBezTo>
                  <a:cubicBezTo>
                    <a:pt x="8906" y="5077"/>
                    <a:pt x="9301" y="4469"/>
                    <a:pt x="9970" y="3648"/>
                  </a:cubicBezTo>
                  <a:cubicBezTo>
                    <a:pt x="9991" y="3606"/>
                    <a:pt x="9954" y="3549"/>
                    <a:pt x="9918" y="3549"/>
                  </a:cubicBezTo>
                  <a:cubicBezTo>
                    <a:pt x="9903" y="3549"/>
                    <a:pt x="9888" y="3560"/>
                    <a:pt x="9879" y="3588"/>
                  </a:cubicBezTo>
                  <a:cubicBezTo>
                    <a:pt x="9089" y="4226"/>
                    <a:pt x="8481" y="4682"/>
                    <a:pt x="7934" y="4955"/>
                  </a:cubicBezTo>
                  <a:cubicBezTo>
                    <a:pt x="7295" y="4013"/>
                    <a:pt x="7083" y="2493"/>
                    <a:pt x="680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36" name="Google Shape;236;p21"/>
          <p:cNvSpPr txBox="1">
            <a:spLocks noGrp="1"/>
          </p:cNvSpPr>
          <p:nvPr>
            <p:ph type="title"/>
          </p:nvPr>
        </p:nvSpPr>
        <p:spPr>
          <a:xfrm>
            <a:off x="720000" y="593367"/>
            <a:ext cx="7704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37" name="Google Shape;237;p21"/>
          <p:cNvSpPr txBox="1">
            <a:spLocks noGrp="1"/>
          </p:cNvSpPr>
          <p:nvPr>
            <p:ph type="subTitle" idx="1"/>
          </p:nvPr>
        </p:nvSpPr>
        <p:spPr>
          <a:xfrm>
            <a:off x="890803" y="2135025"/>
            <a:ext cx="1986000" cy="1473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1600"/>
              </a:spcBef>
              <a:spcAft>
                <a:spcPts val="0"/>
              </a:spcAft>
              <a:buSzPts val="1200"/>
              <a:buNone/>
              <a:defRPr/>
            </a:lvl3pPr>
            <a:lvl4pPr lvl="3" algn="ctr" rtl="0">
              <a:lnSpc>
                <a:spcPct val="100000"/>
              </a:lnSpc>
              <a:spcBef>
                <a:spcPts val="1600"/>
              </a:spcBef>
              <a:spcAft>
                <a:spcPts val="0"/>
              </a:spcAft>
              <a:buSzPts val="1200"/>
              <a:buNone/>
              <a:defRPr/>
            </a:lvl4pPr>
            <a:lvl5pPr lvl="4" algn="ctr" rtl="0">
              <a:lnSpc>
                <a:spcPct val="100000"/>
              </a:lnSpc>
              <a:spcBef>
                <a:spcPts val="1600"/>
              </a:spcBef>
              <a:spcAft>
                <a:spcPts val="0"/>
              </a:spcAft>
              <a:buSzPts val="1200"/>
              <a:buNone/>
              <a:defRPr/>
            </a:lvl5pPr>
            <a:lvl6pPr lvl="5" algn="ctr" rtl="0">
              <a:lnSpc>
                <a:spcPct val="100000"/>
              </a:lnSpc>
              <a:spcBef>
                <a:spcPts val="1600"/>
              </a:spcBef>
              <a:spcAft>
                <a:spcPts val="0"/>
              </a:spcAft>
              <a:buSzPts val="1200"/>
              <a:buNone/>
              <a:defRPr/>
            </a:lvl6pPr>
            <a:lvl7pPr lvl="6" algn="ctr" rtl="0">
              <a:lnSpc>
                <a:spcPct val="100000"/>
              </a:lnSpc>
              <a:spcBef>
                <a:spcPts val="1600"/>
              </a:spcBef>
              <a:spcAft>
                <a:spcPts val="0"/>
              </a:spcAft>
              <a:buSzPts val="1200"/>
              <a:buNone/>
              <a:defRPr/>
            </a:lvl7pPr>
            <a:lvl8pPr lvl="7" algn="ctr" rtl="0">
              <a:lnSpc>
                <a:spcPct val="100000"/>
              </a:lnSpc>
              <a:spcBef>
                <a:spcPts val="1600"/>
              </a:spcBef>
              <a:spcAft>
                <a:spcPts val="0"/>
              </a:spcAft>
              <a:buSzPts val="1200"/>
              <a:buNone/>
              <a:defRPr/>
            </a:lvl8pPr>
            <a:lvl9pPr lvl="8" algn="ctr" rtl="0">
              <a:lnSpc>
                <a:spcPct val="100000"/>
              </a:lnSpc>
              <a:spcBef>
                <a:spcPts val="1600"/>
              </a:spcBef>
              <a:spcAft>
                <a:spcPts val="1600"/>
              </a:spcAft>
              <a:buSzPts val="1200"/>
              <a:buNone/>
              <a:defRPr/>
            </a:lvl9pPr>
          </a:lstStyle>
          <a:p>
            <a:endParaRPr/>
          </a:p>
        </p:txBody>
      </p:sp>
      <p:sp>
        <p:nvSpPr>
          <p:cNvPr id="238" name="Google Shape;238;p21"/>
          <p:cNvSpPr txBox="1">
            <a:spLocks noGrp="1"/>
          </p:cNvSpPr>
          <p:nvPr>
            <p:ph type="subTitle" idx="2"/>
          </p:nvPr>
        </p:nvSpPr>
        <p:spPr>
          <a:xfrm>
            <a:off x="3579000" y="2135025"/>
            <a:ext cx="1986000" cy="1473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1600"/>
              </a:spcBef>
              <a:spcAft>
                <a:spcPts val="0"/>
              </a:spcAft>
              <a:buSzPts val="1200"/>
              <a:buNone/>
              <a:defRPr/>
            </a:lvl3pPr>
            <a:lvl4pPr lvl="3" algn="ctr" rtl="0">
              <a:lnSpc>
                <a:spcPct val="100000"/>
              </a:lnSpc>
              <a:spcBef>
                <a:spcPts val="1600"/>
              </a:spcBef>
              <a:spcAft>
                <a:spcPts val="0"/>
              </a:spcAft>
              <a:buSzPts val="1200"/>
              <a:buNone/>
              <a:defRPr/>
            </a:lvl4pPr>
            <a:lvl5pPr lvl="4" algn="ctr" rtl="0">
              <a:lnSpc>
                <a:spcPct val="100000"/>
              </a:lnSpc>
              <a:spcBef>
                <a:spcPts val="1600"/>
              </a:spcBef>
              <a:spcAft>
                <a:spcPts val="0"/>
              </a:spcAft>
              <a:buSzPts val="1200"/>
              <a:buNone/>
              <a:defRPr/>
            </a:lvl5pPr>
            <a:lvl6pPr lvl="5" algn="ctr" rtl="0">
              <a:lnSpc>
                <a:spcPct val="100000"/>
              </a:lnSpc>
              <a:spcBef>
                <a:spcPts val="1600"/>
              </a:spcBef>
              <a:spcAft>
                <a:spcPts val="0"/>
              </a:spcAft>
              <a:buSzPts val="1200"/>
              <a:buNone/>
              <a:defRPr/>
            </a:lvl6pPr>
            <a:lvl7pPr lvl="6" algn="ctr" rtl="0">
              <a:lnSpc>
                <a:spcPct val="100000"/>
              </a:lnSpc>
              <a:spcBef>
                <a:spcPts val="1600"/>
              </a:spcBef>
              <a:spcAft>
                <a:spcPts val="0"/>
              </a:spcAft>
              <a:buSzPts val="1200"/>
              <a:buNone/>
              <a:defRPr/>
            </a:lvl7pPr>
            <a:lvl8pPr lvl="7" algn="ctr" rtl="0">
              <a:lnSpc>
                <a:spcPct val="100000"/>
              </a:lnSpc>
              <a:spcBef>
                <a:spcPts val="1600"/>
              </a:spcBef>
              <a:spcAft>
                <a:spcPts val="0"/>
              </a:spcAft>
              <a:buSzPts val="1200"/>
              <a:buNone/>
              <a:defRPr/>
            </a:lvl8pPr>
            <a:lvl9pPr lvl="8" algn="ctr" rtl="0">
              <a:lnSpc>
                <a:spcPct val="100000"/>
              </a:lnSpc>
              <a:spcBef>
                <a:spcPts val="1600"/>
              </a:spcBef>
              <a:spcAft>
                <a:spcPts val="1600"/>
              </a:spcAft>
              <a:buSzPts val="1200"/>
              <a:buNone/>
              <a:defRPr/>
            </a:lvl9pPr>
          </a:lstStyle>
          <a:p>
            <a:endParaRPr/>
          </a:p>
        </p:txBody>
      </p:sp>
      <p:sp>
        <p:nvSpPr>
          <p:cNvPr id="239" name="Google Shape;239;p21"/>
          <p:cNvSpPr txBox="1">
            <a:spLocks noGrp="1"/>
          </p:cNvSpPr>
          <p:nvPr>
            <p:ph type="subTitle" idx="3"/>
          </p:nvPr>
        </p:nvSpPr>
        <p:spPr>
          <a:xfrm>
            <a:off x="890803" y="4442077"/>
            <a:ext cx="1986000" cy="1473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1600"/>
              </a:spcBef>
              <a:spcAft>
                <a:spcPts val="0"/>
              </a:spcAft>
              <a:buSzPts val="1200"/>
              <a:buNone/>
              <a:defRPr/>
            </a:lvl3pPr>
            <a:lvl4pPr lvl="3" algn="ctr" rtl="0">
              <a:lnSpc>
                <a:spcPct val="100000"/>
              </a:lnSpc>
              <a:spcBef>
                <a:spcPts val="1600"/>
              </a:spcBef>
              <a:spcAft>
                <a:spcPts val="0"/>
              </a:spcAft>
              <a:buSzPts val="1200"/>
              <a:buNone/>
              <a:defRPr/>
            </a:lvl4pPr>
            <a:lvl5pPr lvl="4" algn="ctr" rtl="0">
              <a:lnSpc>
                <a:spcPct val="100000"/>
              </a:lnSpc>
              <a:spcBef>
                <a:spcPts val="1600"/>
              </a:spcBef>
              <a:spcAft>
                <a:spcPts val="0"/>
              </a:spcAft>
              <a:buSzPts val="1200"/>
              <a:buNone/>
              <a:defRPr/>
            </a:lvl5pPr>
            <a:lvl6pPr lvl="5" algn="ctr" rtl="0">
              <a:lnSpc>
                <a:spcPct val="100000"/>
              </a:lnSpc>
              <a:spcBef>
                <a:spcPts val="1600"/>
              </a:spcBef>
              <a:spcAft>
                <a:spcPts val="0"/>
              </a:spcAft>
              <a:buSzPts val="1200"/>
              <a:buNone/>
              <a:defRPr/>
            </a:lvl6pPr>
            <a:lvl7pPr lvl="6" algn="ctr" rtl="0">
              <a:lnSpc>
                <a:spcPct val="100000"/>
              </a:lnSpc>
              <a:spcBef>
                <a:spcPts val="1600"/>
              </a:spcBef>
              <a:spcAft>
                <a:spcPts val="0"/>
              </a:spcAft>
              <a:buSzPts val="1200"/>
              <a:buNone/>
              <a:defRPr/>
            </a:lvl7pPr>
            <a:lvl8pPr lvl="7" algn="ctr" rtl="0">
              <a:lnSpc>
                <a:spcPct val="100000"/>
              </a:lnSpc>
              <a:spcBef>
                <a:spcPts val="1600"/>
              </a:spcBef>
              <a:spcAft>
                <a:spcPts val="0"/>
              </a:spcAft>
              <a:buSzPts val="1200"/>
              <a:buNone/>
              <a:defRPr/>
            </a:lvl8pPr>
            <a:lvl9pPr lvl="8" algn="ctr" rtl="0">
              <a:lnSpc>
                <a:spcPct val="100000"/>
              </a:lnSpc>
              <a:spcBef>
                <a:spcPts val="1600"/>
              </a:spcBef>
              <a:spcAft>
                <a:spcPts val="1600"/>
              </a:spcAft>
              <a:buSzPts val="1200"/>
              <a:buNone/>
              <a:defRPr/>
            </a:lvl9pPr>
          </a:lstStyle>
          <a:p>
            <a:endParaRPr/>
          </a:p>
        </p:txBody>
      </p:sp>
      <p:sp>
        <p:nvSpPr>
          <p:cNvPr id="240" name="Google Shape;240;p21"/>
          <p:cNvSpPr txBox="1">
            <a:spLocks noGrp="1"/>
          </p:cNvSpPr>
          <p:nvPr>
            <p:ph type="subTitle" idx="4"/>
          </p:nvPr>
        </p:nvSpPr>
        <p:spPr>
          <a:xfrm>
            <a:off x="3579000" y="4442077"/>
            <a:ext cx="1986000" cy="1473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1600"/>
              </a:spcBef>
              <a:spcAft>
                <a:spcPts val="0"/>
              </a:spcAft>
              <a:buSzPts val="1200"/>
              <a:buNone/>
              <a:defRPr/>
            </a:lvl3pPr>
            <a:lvl4pPr lvl="3" algn="ctr" rtl="0">
              <a:lnSpc>
                <a:spcPct val="100000"/>
              </a:lnSpc>
              <a:spcBef>
                <a:spcPts val="1600"/>
              </a:spcBef>
              <a:spcAft>
                <a:spcPts val="0"/>
              </a:spcAft>
              <a:buSzPts val="1200"/>
              <a:buNone/>
              <a:defRPr/>
            </a:lvl4pPr>
            <a:lvl5pPr lvl="4" algn="ctr" rtl="0">
              <a:lnSpc>
                <a:spcPct val="100000"/>
              </a:lnSpc>
              <a:spcBef>
                <a:spcPts val="1600"/>
              </a:spcBef>
              <a:spcAft>
                <a:spcPts val="0"/>
              </a:spcAft>
              <a:buSzPts val="1200"/>
              <a:buNone/>
              <a:defRPr/>
            </a:lvl5pPr>
            <a:lvl6pPr lvl="5" algn="ctr" rtl="0">
              <a:lnSpc>
                <a:spcPct val="100000"/>
              </a:lnSpc>
              <a:spcBef>
                <a:spcPts val="1600"/>
              </a:spcBef>
              <a:spcAft>
                <a:spcPts val="0"/>
              </a:spcAft>
              <a:buSzPts val="1200"/>
              <a:buNone/>
              <a:defRPr/>
            </a:lvl6pPr>
            <a:lvl7pPr lvl="6" algn="ctr" rtl="0">
              <a:lnSpc>
                <a:spcPct val="100000"/>
              </a:lnSpc>
              <a:spcBef>
                <a:spcPts val="1600"/>
              </a:spcBef>
              <a:spcAft>
                <a:spcPts val="0"/>
              </a:spcAft>
              <a:buSzPts val="1200"/>
              <a:buNone/>
              <a:defRPr/>
            </a:lvl7pPr>
            <a:lvl8pPr lvl="7" algn="ctr" rtl="0">
              <a:lnSpc>
                <a:spcPct val="100000"/>
              </a:lnSpc>
              <a:spcBef>
                <a:spcPts val="1600"/>
              </a:spcBef>
              <a:spcAft>
                <a:spcPts val="0"/>
              </a:spcAft>
              <a:buSzPts val="1200"/>
              <a:buNone/>
              <a:defRPr/>
            </a:lvl8pPr>
            <a:lvl9pPr lvl="8" algn="ctr" rtl="0">
              <a:lnSpc>
                <a:spcPct val="100000"/>
              </a:lnSpc>
              <a:spcBef>
                <a:spcPts val="1600"/>
              </a:spcBef>
              <a:spcAft>
                <a:spcPts val="1600"/>
              </a:spcAft>
              <a:buSzPts val="1200"/>
              <a:buNone/>
              <a:defRPr/>
            </a:lvl9pPr>
          </a:lstStyle>
          <a:p>
            <a:endParaRPr/>
          </a:p>
        </p:txBody>
      </p:sp>
      <p:sp>
        <p:nvSpPr>
          <p:cNvPr id="241" name="Google Shape;241;p21"/>
          <p:cNvSpPr txBox="1">
            <a:spLocks noGrp="1"/>
          </p:cNvSpPr>
          <p:nvPr>
            <p:ph type="subTitle" idx="5"/>
          </p:nvPr>
        </p:nvSpPr>
        <p:spPr>
          <a:xfrm>
            <a:off x="6267197" y="2135025"/>
            <a:ext cx="1986000" cy="1473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1600"/>
              </a:spcBef>
              <a:spcAft>
                <a:spcPts val="0"/>
              </a:spcAft>
              <a:buSzPts val="1200"/>
              <a:buNone/>
              <a:defRPr/>
            </a:lvl3pPr>
            <a:lvl4pPr lvl="3" algn="ctr" rtl="0">
              <a:lnSpc>
                <a:spcPct val="100000"/>
              </a:lnSpc>
              <a:spcBef>
                <a:spcPts val="1600"/>
              </a:spcBef>
              <a:spcAft>
                <a:spcPts val="0"/>
              </a:spcAft>
              <a:buSzPts val="1200"/>
              <a:buNone/>
              <a:defRPr/>
            </a:lvl4pPr>
            <a:lvl5pPr lvl="4" algn="ctr" rtl="0">
              <a:lnSpc>
                <a:spcPct val="100000"/>
              </a:lnSpc>
              <a:spcBef>
                <a:spcPts val="1600"/>
              </a:spcBef>
              <a:spcAft>
                <a:spcPts val="0"/>
              </a:spcAft>
              <a:buSzPts val="1200"/>
              <a:buNone/>
              <a:defRPr/>
            </a:lvl5pPr>
            <a:lvl6pPr lvl="5" algn="ctr" rtl="0">
              <a:lnSpc>
                <a:spcPct val="100000"/>
              </a:lnSpc>
              <a:spcBef>
                <a:spcPts val="1600"/>
              </a:spcBef>
              <a:spcAft>
                <a:spcPts val="0"/>
              </a:spcAft>
              <a:buSzPts val="1200"/>
              <a:buNone/>
              <a:defRPr/>
            </a:lvl6pPr>
            <a:lvl7pPr lvl="6" algn="ctr" rtl="0">
              <a:lnSpc>
                <a:spcPct val="100000"/>
              </a:lnSpc>
              <a:spcBef>
                <a:spcPts val="1600"/>
              </a:spcBef>
              <a:spcAft>
                <a:spcPts val="0"/>
              </a:spcAft>
              <a:buSzPts val="1200"/>
              <a:buNone/>
              <a:defRPr/>
            </a:lvl7pPr>
            <a:lvl8pPr lvl="7" algn="ctr" rtl="0">
              <a:lnSpc>
                <a:spcPct val="100000"/>
              </a:lnSpc>
              <a:spcBef>
                <a:spcPts val="1600"/>
              </a:spcBef>
              <a:spcAft>
                <a:spcPts val="0"/>
              </a:spcAft>
              <a:buSzPts val="1200"/>
              <a:buNone/>
              <a:defRPr/>
            </a:lvl8pPr>
            <a:lvl9pPr lvl="8" algn="ctr" rtl="0">
              <a:lnSpc>
                <a:spcPct val="100000"/>
              </a:lnSpc>
              <a:spcBef>
                <a:spcPts val="1600"/>
              </a:spcBef>
              <a:spcAft>
                <a:spcPts val="1600"/>
              </a:spcAft>
              <a:buSzPts val="1200"/>
              <a:buNone/>
              <a:defRPr/>
            </a:lvl9pPr>
          </a:lstStyle>
          <a:p>
            <a:endParaRPr/>
          </a:p>
        </p:txBody>
      </p:sp>
      <p:sp>
        <p:nvSpPr>
          <p:cNvPr id="242" name="Google Shape;242;p21"/>
          <p:cNvSpPr txBox="1">
            <a:spLocks noGrp="1"/>
          </p:cNvSpPr>
          <p:nvPr>
            <p:ph type="subTitle" idx="6"/>
          </p:nvPr>
        </p:nvSpPr>
        <p:spPr>
          <a:xfrm>
            <a:off x="6267197" y="4442077"/>
            <a:ext cx="1986000" cy="1473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1600"/>
              </a:spcBef>
              <a:spcAft>
                <a:spcPts val="0"/>
              </a:spcAft>
              <a:buSzPts val="1200"/>
              <a:buNone/>
              <a:defRPr/>
            </a:lvl3pPr>
            <a:lvl4pPr lvl="3" algn="ctr" rtl="0">
              <a:lnSpc>
                <a:spcPct val="100000"/>
              </a:lnSpc>
              <a:spcBef>
                <a:spcPts val="1600"/>
              </a:spcBef>
              <a:spcAft>
                <a:spcPts val="0"/>
              </a:spcAft>
              <a:buSzPts val="1200"/>
              <a:buNone/>
              <a:defRPr/>
            </a:lvl4pPr>
            <a:lvl5pPr lvl="4" algn="ctr" rtl="0">
              <a:lnSpc>
                <a:spcPct val="100000"/>
              </a:lnSpc>
              <a:spcBef>
                <a:spcPts val="1600"/>
              </a:spcBef>
              <a:spcAft>
                <a:spcPts val="0"/>
              </a:spcAft>
              <a:buSzPts val="1200"/>
              <a:buNone/>
              <a:defRPr/>
            </a:lvl5pPr>
            <a:lvl6pPr lvl="5" algn="ctr" rtl="0">
              <a:lnSpc>
                <a:spcPct val="100000"/>
              </a:lnSpc>
              <a:spcBef>
                <a:spcPts val="1600"/>
              </a:spcBef>
              <a:spcAft>
                <a:spcPts val="0"/>
              </a:spcAft>
              <a:buSzPts val="1200"/>
              <a:buNone/>
              <a:defRPr/>
            </a:lvl6pPr>
            <a:lvl7pPr lvl="6" algn="ctr" rtl="0">
              <a:lnSpc>
                <a:spcPct val="100000"/>
              </a:lnSpc>
              <a:spcBef>
                <a:spcPts val="1600"/>
              </a:spcBef>
              <a:spcAft>
                <a:spcPts val="0"/>
              </a:spcAft>
              <a:buSzPts val="1200"/>
              <a:buNone/>
              <a:defRPr/>
            </a:lvl7pPr>
            <a:lvl8pPr lvl="7" algn="ctr" rtl="0">
              <a:lnSpc>
                <a:spcPct val="100000"/>
              </a:lnSpc>
              <a:spcBef>
                <a:spcPts val="1600"/>
              </a:spcBef>
              <a:spcAft>
                <a:spcPts val="0"/>
              </a:spcAft>
              <a:buSzPts val="1200"/>
              <a:buNone/>
              <a:defRPr/>
            </a:lvl8pPr>
            <a:lvl9pPr lvl="8" algn="ctr" rtl="0">
              <a:lnSpc>
                <a:spcPct val="100000"/>
              </a:lnSpc>
              <a:spcBef>
                <a:spcPts val="1600"/>
              </a:spcBef>
              <a:spcAft>
                <a:spcPts val="1600"/>
              </a:spcAft>
              <a:buSzPts val="1200"/>
              <a:buNone/>
              <a:defRPr/>
            </a:lvl9pPr>
          </a:lstStyle>
          <a:p>
            <a:endParaRPr/>
          </a:p>
        </p:txBody>
      </p:sp>
      <p:sp>
        <p:nvSpPr>
          <p:cNvPr id="243" name="Google Shape;243;p21"/>
          <p:cNvSpPr txBox="1">
            <a:spLocks noGrp="1"/>
          </p:cNvSpPr>
          <p:nvPr>
            <p:ph type="subTitle" idx="7"/>
          </p:nvPr>
        </p:nvSpPr>
        <p:spPr>
          <a:xfrm>
            <a:off x="891703" y="1781684"/>
            <a:ext cx="1984200" cy="5028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100">
                <a:solidFill>
                  <a:schemeClr val="dk1"/>
                </a:solidFill>
                <a:latin typeface="DM Serif Display"/>
                <a:ea typeface="DM Serif Display"/>
                <a:cs typeface="DM Serif Display"/>
                <a:sym typeface="DM Serif Display"/>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244" name="Google Shape;244;p21"/>
          <p:cNvSpPr txBox="1">
            <a:spLocks noGrp="1"/>
          </p:cNvSpPr>
          <p:nvPr>
            <p:ph type="subTitle" idx="8"/>
          </p:nvPr>
        </p:nvSpPr>
        <p:spPr>
          <a:xfrm>
            <a:off x="3579900" y="1781684"/>
            <a:ext cx="1984200" cy="5028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100">
                <a:solidFill>
                  <a:schemeClr val="dk1"/>
                </a:solidFill>
                <a:latin typeface="DM Serif Display"/>
                <a:ea typeface="DM Serif Display"/>
                <a:cs typeface="DM Serif Display"/>
                <a:sym typeface="DM Serif Display"/>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245" name="Google Shape;245;p21"/>
          <p:cNvSpPr txBox="1">
            <a:spLocks noGrp="1"/>
          </p:cNvSpPr>
          <p:nvPr>
            <p:ph type="subTitle" idx="9"/>
          </p:nvPr>
        </p:nvSpPr>
        <p:spPr>
          <a:xfrm>
            <a:off x="6268097" y="1781684"/>
            <a:ext cx="1984200" cy="5028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100">
                <a:solidFill>
                  <a:schemeClr val="dk1"/>
                </a:solidFill>
                <a:latin typeface="DM Serif Display"/>
                <a:ea typeface="DM Serif Display"/>
                <a:cs typeface="DM Serif Display"/>
                <a:sym typeface="DM Serif Display"/>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246" name="Google Shape;246;p21"/>
          <p:cNvSpPr txBox="1">
            <a:spLocks noGrp="1"/>
          </p:cNvSpPr>
          <p:nvPr>
            <p:ph type="subTitle" idx="13"/>
          </p:nvPr>
        </p:nvSpPr>
        <p:spPr>
          <a:xfrm>
            <a:off x="891703" y="4084467"/>
            <a:ext cx="1984200" cy="5028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100">
                <a:solidFill>
                  <a:schemeClr val="dk1"/>
                </a:solidFill>
                <a:latin typeface="DM Serif Display"/>
                <a:ea typeface="DM Serif Display"/>
                <a:cs typeface="DM Serif Display"/>
                <a:sym typeface="DM Serif Display"/>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247" name="Google Shape;247;p21"/>
          <p:cNvSpPr txBox="1">
            <a:spLocks noGrp="1"/>
          </p:cNvSpPr>
          <p:nvPr>
            <p:ph type="subTitle" idx="14"/>
          </p:nvPr>
        </p:nvSpPr>
        <p:spPr>
          <a:xfrm>
            <a:off x="3579900" y="4084467"/>
            <a:ext cx="1984200" cy="5028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100">
                <a:solidFill>
                  <a:schemeClr val="dk1"/>
                </a:solidFill>
                <a:latin typeface="DM Serif Display"/>
                <a:ea typeface="DM Serif Display"/>
                <a:cs typeface="DM Serif Display"/>
                <a:sym typeface="DM Serif Display"/>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248" name="Google Shape;248;p21"/>
          <p:cNvSpPr txBox="1">
            <a:spLocks noGrp="1"/>
          </p:cNvSpPr>
          <p:nvPr>
            <p:ph type="subTitle" idx="15"/>
          </p:nvPr>
        </p:nvSpPr>
        <p:spPr>
          <a:xfrm>
            <a:off x="6268097" y="4084467"/>
            <a:ext cx="1984200" cy="5028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100">
                <a:solidFill>
                  <a:schemeClr val="dk1"/>
                </a:solidFill>
                <a:latin typeface="DM Serif Display"/>
                <a:ea typeface="DM Serif Display"/>
                <a:cs typeface="DM Serif Display"/>
                <a:sym typeface="DM Serif Display"/>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Tree>
    <p:extLst>
      <p:ext uri="{BB962C8B-B14F-4D97-AF65-F5344CB8AC3E}">
        <p14:creationId xmlns:p14="http://schemas.microsoft.com/office/powerpoint/2010/main" val="106650831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Background">
  <p:cSld name="Background">
    <p:spTree>
      <p:nvGrpSpPr>
        <p:cNvPr id="1" name="Shape 272"/>
        <p:cNvGrpSpPr/>
        <p:nvPr/>
      </p:nvGrpSpPr>
      <p:grpSpPr>
        <a:xfrm>
          <a:off x="0" y="0"/>
          <a:ext cx="0" cy="0"/>
          <a:chOff x="0" y="0"/>
          <a:chExt cx="0" cy="0"/>
        </a:xfrm>
      </p:grpSpPr>
      <p:sp>
        <p:nvSpPr>
          <p:cNvPr id="273" name="Google Shape;273;p24"/>
          <p:cNvSpPr/>
          <p:nvPr/>
        </p:nvSpPr>
        <p:spPr>
          <a:xfrm>
            <a:off x="-1810275" y="4114100"/>
            <a:ext cx="3545100" cy="4726400"/>
          </a:xfrm>
          <a:prstGeom prst="ellipse">
            <a:avLst/>
          </a:prstGeom>
          <a:gradFill>
            <a:gsLst>
              <a:gs pos="0">
                <a:srgbClr val="191919">
                  <a:alpha val="23137"/>
                </a:srgbClr>
              </a:gs>
              <a:gs pos="63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24"/>
          <p:cNvSpPr/>
          <p:nvPr/>
        </p:nvSpPr>
        <p:spPr>
          <a:xfrm>
            <a:off x="6841950" y="-3354367"/>
            <a:ext cx="4957200" cy="6609200"/>
          </a:xfrm>
          <a:prstGeom prst="ellipse">
            <a:avLst/>
          </a:prstGeom>
          <a:gradFill>
            <a:gsLst>
              <a:gs pos="0">
                <a:srgbClr val="191919">
                  <a:alpha val="23137"/>
                </a:srgbClr>
              </a:gs>
              <a:gs pos="63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75" name="Google Shape;275;p24"/>
          <p:cNvGrpSpPr/>
          <p:nvPr/>
        </p:nvGrpSpPr>
        <p:grpSpPr>
          <a:xfrm rot="10800000" flipH="1">
            <a:off x="229175" y="302834"/>
            <a:ext cx="968100" cy="1286633"/>
            <a:chOff x="7877850" y="52750"/>
            <a:chExt cx="968100" cy="964975"/>
          </a:xfrm>
        </p:grpSpPr>
        <p:sp>
          <p:nvSpPr>
            <p:cNvPr id="276" name="Google Shape;276;p24"/>
            <p:cNvSpPr/>
            <p:nvPr/>
          </p:nvSpPr>
          <p:spPr>
            <a:xfrm>
              <a:off x="7877850" y="52750"/>
              <a:ext cx="776935" cy="765445"/>
            </a:xfrm>
            <a:custGeom>
              <a:avLst/>
              <a:gdLst/>
              <a:ahLst/>
              <a:cxnLst/>
              <a:rect l="l" t="t" r="r" b="b"/>
              <a:pathLst>
                <a:path w="47266" h="46567" extrusionOk="0">
                  <a:moveTo>
                    <a:pt x="23648" y="0"/>
                  </a:moveTo>
                  <a:lnTo>
                    <a:pt x="21581" y="18390"/>
                  </a:lnTo>
                  <a:lnTo>
                    <a:pt x="8207" y="5623"/>
                  </a:lnTo>
                  <a:lnTo>
                    <a:pt x="18481" y="21004"/>
                  </a:lnTo>
                  <a:lnTo>
                    <a:pt x="0" y="19818"/>
                  </a:lnTo>
                  <a:lnTo>
                    <a:pt x="0" y="19818"/>
                  </a:lnTo>
                  <a:lnTo>
                    <a:pt x="17751" y="25016"/>
                  </a:lnTo>
                  <a:lnTo>
                    <a:pt x="2857" y="36019"/>
                  </a:lnTo>
                  <a:lnTo>
                    <a:pt x="2857" y="36019"/>
                  </a:lnTo>
                  <a:lnTo>
                    <a:pt x="19788" y="28572"/>
                  </a:lnTo>
                  <a:lnTo>
                    <a:pt x="19788" y="28572"/>
                  </a:lnTo>
                  <a:lnTo>
                    <a:pt x="15441" y="46566"/>
                  </a:lnTo>
                  <a:lnTo>
                    <a:pt x="23648" y="29970"/>
                  </a:lnTo>
                  <a:lnTo>
                    <a:pt x="31855" y="46566"/>
                  </a:lnTo>
                  <a:lnTo>
                    <a:pt x="31855" y="46566"/>
                  </a:lnTo>
                  <a:lnTo>
                    <a:pt x="27478" y="28572"/>
                  </a:lnTo>
                  <a:lnTo>
                    <a:pt x="27478" y="28572"/>
                  </a:lnTo>
                  <a:lnTo>
                    <a:pt x="44408" y="36019"/>
                  </a:lnTo>
                  <a:lnTo>
                    <a:pt x="44408" y="36019"/>
                  </a:lnTo>
                  <a:lnTo>
                    <a:pt x="29514" y="25016"/>
                  </a:lnTo>
                  <a:lnTo>
                    <a:pt x="47265" y="19818"/>
                  </a:lnTo>
                  <a:lnTo>
                    <a:pt x="47265" y="19818"/>
                  </a:lnTo>
                  <a:lnTo>
                    <a:pt x="28815" y="21004"/>
                  </a:lnTo>
                  <a:lnTo>
                    <a:pt x="39059" y="5623"/>
                  </a:lnTo>
                  <a:lnTo>
                    <a:pt x="25685" y="18390"/>
                  </a:lnTo>
                  <a:lnTo>
                    <a:pt x="2364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24"/>
            <p:cNvSpPr/>
            <p:nvPr/>
          </p:nvSpPr>
          <p:spPr>
            <a:xfrm>
              <a:off x="8504725" y="676500"/>
              <a:ext cx="341225" cy="341225"/>
            </a:xfrm>
            <a:custGeom>
              <a:avLst/>
              <a:gdLst/>
              <a:ahLst/>
              <a:cxnLst/>
              <a:rect l="l" t="t" r="r" b="b"/>
              <a:pathLst>
                <a:path w="13649" h="13649" extrusionOk="0">
                  <a:moveTo>
                    <a:pt x="6809" y="1"/>
                  </a:moveTo>
                  <a:cubicBezTo>
                    <a:pt x="6535" y="2554"/>
                    <a:pt x="6323" y="4074"/>
                    <a:pt x="5624" y="5016"/>
                  </a:cubicBezTo>
                  <a:cubicBezTo>
                    <a:pt x="5046" y="4773"/>
                    <a:pt x="4438" y="4348"/>
                    <a:pt x="3648" y="3709"/>
                  </a:cubicBezTo>
                  <a:cubicBezTo>
                    <a:pt x="3626" y="3695"/>
                    <a:pt x="3606" y="3689"/>
                    <a:pt x="3589" y="3689"/>
                  </a:cubicBezTo>
                  <a:cubicBezTo>
                    <a:pt x="3534" y="3689"/>
                    <a:pt x="3511" y="3747"/>
                    <a:pt x="3557" y="3770"/>
                  </a:cubicBezTo>
                  <a:cubicBezTo>
                    <a:pt x="4225" y="4560"/>
                    <a:pt x="4681" y="5168"/>
                    <a:pt x="4924" y="5715"/>
                  </a:cubicBezTo>
                  <a:cubicBezTo>
                    <a:pt x="3982" y="6354"/>
                    <a:pt x="2462" y="6597"/>
                    <a:pt x="0" y="6840"/>
                  </a:cubicBezTo>
                  <a:cubicBezTo>
                    <a:pt x="2554" y="7114"/>
                    <a:pt x="4073" y="7357"/>
                    <a:pt x="5016" y="8025"/>
                  </a:cubicBezTo>
                  <a:cubicBezTo>
                    <a:pt x="4742" y="8603"/>
                    <a:pt x="4347" y="9211"/>
                    <a:pt x="3678" y="10001"/>
                  </a:cubicBezTo>
                  <a:cubicBezTo>
                    <a:pt x="3656" y="10067"/>
                    <a:pt x="3682" y="10117"/>
                    <a:pt x="3721" y="10117"/>
                  </a:cubicBezTo>
                  <a:cubicBezTo>
                    <a:pt x="3735" y="10117"/>
                    <a:pt x="3752" y="10109"/>
                    <a:pt x="3769" y="10092"/>
                  </a:cubicBezTo>
                  <a:cubicBezTo>
                    <a:pt x="4560" y="9424"/>
                    <a:pt x="5168" y="8968"/>
                    <a:pt x="5715" y="8725"/>
                  </a:cubicBezTo>
                  <a:cubicBezTo>
                    <a:pt x="6353" y="9667"/>
                    <a:pt x="6566" y="11187"/>
                    <a:pt x="6839" y="13649"/>
                  </a:cubicBezTo>
                  <a:cubicBezTo>
                    <a:pt x="7113" y="11095"/>
                    <a:pt x="7326" y="9576"/>
                    <a:pt x="8025" y="8633"/>
                  </a:cubicBezTo>
                  <a:cubicBezTo>
                    <a:pt x="8602" y="8907"/>
                    <a:pt x="9210" y="9332"/>
                    <a:pt x="10001" y="9971"/>
                  </a:cubicBezTo>
                  <a:cubicBezTo>
                    <a:pt x="10012" y="9976"/>
                    <a:pt x="10024" y="9979"/>
                    <a:pt x="10036" y="9979"/>
                  </a:cubicBezTo>
                  <a:cubicBezTo>
                    <a:pt x="10089" y="9979"/>
                    <a:pt x="10136" y="9929"/>
                    <a:pt x="10061" y="9880"/>
                  </a:cubicBezTo>
                  <a:cubicBezTo>
                    <a:pt x="9423" y="9089"/>
                    <a:pt x="8967" y="8481"/>
                    <a:pt x="8694" y="7965"/>
                  </a:cubicBezTo>
                  <a:cubicBezTo>
                    <a:pt x="9666" y="7296"/>
                    <a:pt x="11186" y="7083"/>
                    <a:pt x="13648" y="6810"/>
                  </a:cubicBezTo>
                  <a:cubicBezTo>
                    <a:pt x="11064" y="6536"/>
                    <a:pt x="9575" y="6323"/>
                    <a:pt x="8633" y="5624"/>
                  </a:cubicBezTo>
                  <a:cubicBezTo>
                    <a:pt x="8906" y="5077"/>
                    <a:pt x="9301" y="4469"/>
                    <a:pt x="9970" y="3648"/>
                  </a:cubicBezTo>
                  <a:cubicBezTo>
                    <a:pt x="9991" y="3606"/>
                    <a:pt x="9954" y="3549"/>
                    <a:pt x="9918" y="3549"/>
                  </a:cubicBezTo>
                  <a:cubicBezTo>
                    <a:pt x="9903" y="3549"/>
                    <a:pt x="9888" y="3560"/>
                    <a:pt x="9879" y="3588"/>
                  </a:cubicBezTo>
                  <a:cubicBezTo>
                    <a:pt x="9089" y="4226"/>
                    <a:pt x="8481" y="4682"/>
                    <a:pt x="7934" y="4955"/>
                  </a:cubicBezTo>
                  <a:cubicBezTo>
                    <a:pt x="7295" y="4013"/>
                    <a:pt x="7083" y="2493"/>
                    <a:pt x="680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8" name="Google Shape;278;p24"/>
          <p:cNvGrpSpPr/>
          <p:nvPr/>
        </p:nvGrpSpPr>
        <p:grpSpPr>
          <a:xfrm>
            <a:off x="7887626" y="4891805"/>
            <a:ext cx="1154503" cy="1763412"/>
            <a:chOff x="7887625" y="3668853"/>
            <a:chExt cx="1154503" cy="1322559"/>
          </a:xfrm>
        </p:grpSpPr>
        <p:sp>
          <p:nvSpPr>
            <p:cNvPr id="279" name="Google Shape;279;p24"/>
            <p:cNvSpPr/>
            <p:nvPr/>
          </p:nvSpPr>
          <p:spPr>
            <a:xfrm>
              <a:off x="8219800" y="3998652"/>
              <a:ext cx="822328" cy="992757"/>
            </a:xfrm>
            <a:custGeom>
              <a:avLst/>
              <a:gdLst/>
              <a:ahLst/>
              <a:cxnLst/>
              <a:rect l="l" t="t" r="r" b="b"/>
              <a:pathLst>
                <a:path w="37843" h="45686" extrusionOk="0">
                  <a:moveTo>
                    <a:pt x="18906" y="1"/>
                  </a:moveTo>
                  <a:cubicBezTo>
                    <a:pt x="18633" y="22251"/>
                    <a:pt x="18420" y="22494"/>
                    <a:pt x="0" y="22858"/>
                  </a:cubicBezTo>
                  <a:cubicBezTo>
                    <a:pt x="18420" y="23193"/>
                    <a:pt x="18633" y="23406"/>
                    <a:pt x="18906" y="45686"/>
                  </a:cubicBezTo>
                  <a:cubicBezTo>
                    <a:pt x="19180" y="23466"/>
                    <a:pt x="19393" y="23193"/>
                    <a:pt x="37843" y="22858"/>
                  </a:cubicBezTo>
                  <a:cubicBezTo>
                    <a:pt x="19393" y="22494"/>
                    <a:pt x="19180" y="22251"/>
                    <a:pt x="1890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24"/>
            <p:cNvSpPr/>
            <p:nvPr/>
          </p:nvSpPr>
          <p:spPr>
            <a:xfrm>
              <a:off x="7887625" y="4335703"/>
              <a:ext cx="543142" cy="655708"/>
            </a:xfrm>
            <a:custGeom>
              <a:avLst/>
              <a:gdLst/>
              <a:ahLst/>
              <a:cxnLst/>
              <a:rect l="l" t="t" r="r" b="b"/>
              <a:pathLst>
                <a:path w="37843" h="45686" extrusionOk="0">
                  <a:moveTo>
                    <a:pt x="18906" y="1"/>
                  </a:moveTo>
                  <a:cubicBezTo>
                    <a:pt x="18633" y="22251"/>
                    <a:pt x="18420" y="22494"/>
                    <a:pt x="0" y="22858"/>
                  </a:cubicBezTo>
                  <a:cubicBezTo>
                    <a:pt x="18420" y="23193"/>
                    <a:pt x="18633" y="23406"/>
                    <a:pt x="18906" y="45686"/>
                  </a:cubicBezTo>
                  <a:cubicBezTo>
                    <a:pt x="19180" y="23466"/>
                    <a:pt x="19393" y="23193"/>
                    <a:pt x="37843" y="22858"/>
                  </a:cubicBezTo>
                  <a:cubicBezTo>
                    <a:pt x="19393" y="22494"/>
                    <a:pt x="19180" y="22251"/>
                    <a:pt x="1890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24"/>
            <p:cNvSpPr/>
            <p:nvPr/>
          </p:nvSpPr>
          <p:spPr>
            <a:xfrm>
              <a:off x="8430775" y="3668853"/>
              <a:ext cx="400379" cy="483244"/>
            </a:xfrm>
            <a:custGeom>
              <a:avLst/>
              <a:gdLst/>
              <a:ahLst/>
              <a:cxnLst/>
              <a:rect l="l" t="t" r="r" b="b"/>
              <a:pathLst>
                <a:path w="37843" h="45686" extrusionOk="0">
                  <a:moveTo>
                    <a:pt x="18906" y="1"/>
                  </a:moveTo>
                  <a:cubicBezTo>
                    <a:pt x="18633" y="22251"/>
                    <a:pt x="18420" y="22494"/>
                    <a:pt x="0" y="22858"/>
                  </a:cubicBezTo>
                  <a:cubicBezTo>
                    <a:pt x="18420" y="23193"/>
                    <a:pt x="18633" y="23406"/>
                    <a:pt x="18906" y="45686"/>
                  </a:cubicBezTo>
                  <a:cubicBezTo>
                    <a:pt x="19180" y="23466"/>
                    <a:pt x="19393" y="23193"/>
                    <a:pt x="37843" y="22858"/>
                  </a:cubicBezTo>
                  <a:cubicBezTo>
                    <a:pt x="19393" y="22494"/>
                    <a:pt x="19180" y="22251"/>
                    <a:pt x="1890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2" name="Google Shape;282;p24"/>
          <p:cNvGrpSpPr/>
          <p:nvPr/>
        </p:nvGrpSpPr>
        <p:grpSpPr>
          <a:xfrm rot="10800000" flipH="1">
            <a:off x="-1332056" y="3489263"/>
            <a:ext cx="2588674" cy="3368723"/>
            <a:chOff x="7738581" y="2616947"/>
            <a:chExt cx="2588674" cy="2526542"/>
          </a:xfrm>
        </p:grpSpPr>
        <p:sp>
          <p:nvSpPr>
            <p:cNvPr id="283" name="Google Shape;283;p24"/>
            <p:cNvSpPr/>
            <p:nvPr/>
          </p:nvSpPr>
          <p:spPr>
            <a:xfrm rot="-2352508">
              <a:off x="7671272" y="3329520"/>
              <a:ext cx="2495318" cy="675454"/>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24"/>
            <p:cNvSpPr/>
            <p:nvPr/>
          </p:nvSpPr>
          <p:spPr>
            <a:xfrm rot="-2352508">
              <a:off x="7899247" y="3755462"/>
              <a:ext cx="2495318" cy="675454"/>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2754890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Background 1">
  <p:cSld name="Background 1">
    <p:spTree>
      <p:nvGrpSpPr>
        <p:cNvPr id="1" name="Shape 285"/>
        <p:cNvGrpSpPr/>
        <p:nvPr/>
      </p:nvGrpSpPr>
      <p:grpSpPr>
        <a:xfrm>
          <a:off x="0" y="0"/>
          <a:ext cx="0" cy="0"/>
          <a:chOff x="0" y="0"/>
          <a:chExt cx="0" cy="0"/>
        </a:xfrm>
      </p:grpSpPr>
      <p:sp>
        <p:nvSpPr>
          <p:cNvPr id="286" name="Google Shape;286;p25"/>
          <p:cNvSpPr/>
          <p:nvPr/>
        </p:nvSpPr>
        <p:spPr>
          <a:xfrm>
            <a:off x="1567850" y="4346567"/>
            <a:ext cx="5275500" cy="7033600"/>
          </a:xfrm>
          <a:prstGeom prst="ellipse">
            <a:avLst/>
          </a:prstGeom>
          <a:gradFill>
            <a:gsLst>
              <a:gs pos="0">
                <a:srgbClr val="191919">
                  <a:alpha val="23137"/>
                </a:srgbClr>
              </a:gs>
              <a:gs pos="63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25"/>
          <p:cNvSpPr/>
          <p:nvPr/>
        </p:nvSpPr>
        <p:spPr>
          <a:xfrm>
            <a:off x="-1483500" y="-2482600"/>
            <a:ext cx="3545100" cy="4726400"/>
          </a:xfrm>
          <a:prstGeom prst="ellipse">
            <a:avLst/>
          </a:prstGeom>
          <a:gradFill>
            <a:gsLst>
              <a:gs pos="0">
                <a:srgbClr val="191919">
                  <a:alpha val="23137"/>
                </a:srgbClr>
              </a:gs>
              <a:gs pos="63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25"/>
          <p:cNvSpPr/>
          <p:nvPr/>
        </p:nvSpPr>
        <p:spPr>
          <a:xfrm>
            <a:off x="7604625" y="-128967"/>
            <a:ext cx="3545100" cy="4726400"/>
          </a:xfrm>
          <a:prstGeom prst="ellipse">
            <a:avLst/>
          </a:prstGeom>
          <a:gradFill>
            <a:gsLst>
              <a:gs pos="0">
                <a:srgbClr val="191919">
                  <a:alpha val="23137"/>
                </a:srgbClr>
              </a:gs>
              <a:gs pos="63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9" name="Google Shape;289;p25"/>
          <p:cNvGrpSpPr/>
          <p:nvPr/>
        </p:nvGrpSpPr>
        <p:grpSpPr>
          <a:xfrm rot="-8843042">
            <a:off x="-1111468" y="5225295"/>
            <a:ext cx="3008144" cy="2564613"/>
            <a:chOff x="6363999" y="-637494"/>
            <a:chExt cx="2554200" cy="1633200"/>
          </a:xfrm>
        </p:grpSpPr>
        <p:sp>
          <p:nvSpPr>
            <p:cNvPr id="290" name="Google Shape;290;p25"/>
            <p:cNvSpPr/>
            <p:nvPr/>
          </p:nvSpPr>
          <p:spPr>
            <a:xfrm>
              <a:off x="7229625" y="90938"/>
              <a:ext cx="910579" cy="897113"/>
            </a:xfrm>
            <a:custGeom>
              <a:avLst/>
              <a:gdLst/>
              <a:ahLst/>
              <a:cxnLst/>
              <a:rect l="l" t="t" r="r" b="b"/>
              <a:pathLst>
                <a:path w="47266" h="46567" extrusionOk="0">
                  <a:moveTo>
                    <a:pt x="23648" y="0"/>
                  </a:moveTo>
                  <a:lnTo>
                    <a:pt x="21581" y="18390"/>
                  </a:lnTo>
                  <a:lnTo>
                    <a:pt x="8207" y="5623"/>
                  </a:lnTo>
                  <a:lnTo>
                    <a:pt x="18481" y="21004"/>
                  </a:lnTo>
                  <a:lnTo>
                    <a:pt x="0" y="19818"/>
                  </a:lnTo>
                  <a:lnTo>
                    <a:pt x="0" y="19818"/>
                  </a:lnTo>
                  <a:lnTo>
                    <a:pt x="17751" y="25016"/>
                  </a:lnTo>
                  <a:lnTo>
                    <a:pt x="2857" y="36019"/>
                  </a:lnTo>
                  <a:lnTo>
                    <a:pt x="2857" y="36019"/>
                  </a:lnTo>
                  <a:lnTo>
                    <a:pt x="19788" y="28572"/>
                  </a:lnTo>
                  <a:lnTo>
                    <a:pt x="19788" y="28572"/>
                  </a:lnTo>
                  <a:lnTo>
                    <a:pt x="15441" y="46566"/>
                  </a:lnTo>
                  <a:lnTo>
                    <a:pt x="23648" y="29970"/>
                  </a:lnTo>
                  <a:lnTo>
                    <a:pt x="31855" y="46566"/>
                  </a:lnTo>
                  <a:lnTo>
                    <a:pt x="31855" y="46566"/>
                  </a:lnTo>
                  <a:lnTo>
                    <a:pt x="27478" y="28572"/>
                  </a:lnTo>
                  <a:lnTo>
                    <a:pt x="27478" y="28572"/>
                  </a:lnTo>
                  <a:lnTo>
                    <a:pt x="44408" y="36019"/>
                  </a:lnTo>
                  <a:lnTo>
                    <a:pt x="44408" y="36019"/>
                  </a:lnTo>
                  <a:lnTo>
                    <a:pt x="29514" y="25016"/>
                  </a:lnTo>
                  <a:lnTo>
                    <a:pt x="47265" y="19818"/>
                  </a:lnTo>
                  <a:lnTo>
                    <a:pt x="47265" y="19818"/>
                  </a:lnTo>
                  <a:lnTo>
                    <a:pt x="28815" y="21004"/>
                  </a:lnTo>
                  <a:lnTo>
                    <a:pt x="39059" y="5623"/>
                  </a:lnTo>
                  <a:lnTo>
                    <a:pt x="25685" y="18390"/>
                  </a:lnTo>
                  <a:lnTo>
                    <a:pt x="2364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25"/>
            <p:cNvSpPr/>
            <p:nvPr/>
          </p:nvSpPr>
          <p:spPr>
            <a:xfrm rot="-1441736">
              <a:off x="6393425" y="-158715"/>
              <a:ext cx="2495347" cy="675642"/>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2" name="Google Shape;292;p25"/>
          <p:cNvGrpSpPr/>
          <p:nvPr/>
        </p:nvGrpSpPr>
        <p:grpSpPr>
          <a:xfrm>
            <a:off x="8230325" y="173448"/>
            <a:ext cx="720020" cy="1091765"/>
            <a:chOff x="275325" y="198899"/>
            <a:chExt cx="720020" cy="818824"/>
          </a:xfrm>
        </p:grpSpPr>
        <p:sp>
          <p:nvSpPr>
            <p:cNvPr id="293" name="Google Shape;293;p25"/>
            <p:cNvSpPr/>
            <p:nvPr/>
          </p:nvSpPr>
          <p:spPr>
            <a:xfrm>
              <a:off x="275325" y="350250"/>
              <a:ext cx="552886" cy="667472"/>
            </a:xfrm>
            <a:custGeom>
              <a:avLst/>
              <a:gdLst/>
              <a:ahLst/>
              <a:cxnLst/>
              <a:rect l="l" t="t" r="r" b="b"/>
              <a:pathLst>
                <a:path w="37843" h="45686" extrusionOk="0">
                  <a:moveTo>
                    <a:pt x="18906" y="1"/>
                  </a:moveTo>
                  <a:cubicBezTo>
                    <a:pt x="18633" y="22251"/>
                    <a:pt x="18420" y="22494"/>
                    <a:pt x="0" y="22858"/>
                  </a:cubicBezTo>
                  <a:cubicBezTo>
                    <a:pt x="18420" y="23193"/>
                    <a:pt x="18633" y="23406"/>
                    <a:pt x="18906" y="45686"/>
                  </a:cubicBezTo>
                  <a:cubicBezTo>
                    <a:pt x="19180" y="23466"/>
                    <a:pt x="19393" y="23193"/>
                    <a:pt x="37843" y="22858"/>
                  </a:cubicBezTo>
                  <a:cubicBezTo>
                    <a:pt x="19393" y="22494"/>
                    <a:pt x="19180" y="22251"/>
                    <a:pt x="1890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25"/>
            <p:cNvSpPr/>
            <p:nvPr/>
          </p:nvSpPr>
          <p:spPr>
            <a:xfrm>
              <a:off x="713225" y="198899"/>
              <a:ext cx="282120" cy="340589"/>
            </a:xfrm>
            <a:custGeom>
              <a:avLst/>
              <a:gdLst/>
              <a:ahLst/>
              <a:cxnLst/>
              <a:rect l="l" t="t" r="r" b="b"/>
              <a:pathLst>
                <a:path w="37843" h="45686" extrusionOk="0">
                  <a:moveTo>
                    <a:pt x="18906" y="1"/>
                  </a:moveTo>
                  <a:cubicBezTo>
                    <a:pt x="18633" y="22251"/>
                    <a:pt x="18420" y="22494"/>
                    <a:pt x="0" y="22858"/>
                  </a:cubicBezTo>
                  <a:cubicBezTo>
                    <a:pt x="18420" y="23193"/>
                    <a:pt x="18633" y="23406"/>
                    <a:pt x="18906" y="45686"/>
                  </a:cubicBezTo>
                  <a:cubicBezTo>
                    <a:pt x="19180" y="23466"/>
                    <a:pt x="19393" y="23193"/>
                    <a:pt x="37843" y="22858"/>
                  </a:cubicBezTo>
                  <a:cubicBezTo>
                    <a:pt x="19393" y="22494"/>
                    <a:pt x="19180" y="22251"/>
                    <a:pt x="1890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9857642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6" Type="http://schemas.openxmlformats.org/officeDocument/2006/relationships/theme" Target="../theme/theme3.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en-US"/>
              <a:t>Click to edit Master title style</a:t>
            </a:r>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FA8BF006-A872-4FBD-BC7A-CF0DF1F168E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4003" r:id="rId1"/>
    <p:sldLayoutId id="2147484004" r:id="rId2"/>
    <p:sldLayoutId id="2147484005" r:id="rId3"/>
    <p:sldLayoutId id="2147484006" r:id="rId4"/>
    <p:sldLayoutId id="2147484007" r:id="rId5"/>
    <p:sldLayoutId id="2147484008" r:id="rId6"/>
    <p:sldLayoutId id="2147484009" r:id="rId7"/>
    <p:sldLayoutId id="2147484010" r:id="rId8"/>
    <p:sldLayoutId id="2147484011" r:id="rId9"/>
    <p:sldLayoutId id="2147484012" r:id="rId10"/>
    <p:sldLayoutId id="2147484013"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EB3720-06AD-AA42-9225-726F9C0544CD}"/>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6A8D99E-05E5-B945-BB40-B2B43638D341}"/>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AB3EDE-B1DE-5347-8F07-653EB3203952}"/>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FA644C3F-E291-9149-88CF-8B9B1310EE80}" type="datetimeFigureOut">
              <a:rPr lang="en-US" smtClean="0"/>
              <a:t>1/27/2025</a:t>
            </a:fld>
            <a:endParaRPr lang="en-US"/>
          </a:p>
        </p:txBody>
      </p:sp>
      <p:sp>
        <p:nvSpPr>
          <p:cNvPr id="5" name="Footer Placeholder 4">
            <a:extLst>
              <a:ext uri="{FF2B5EF4-FFF2-40B4-BE49-F238E27FC236}">
                <a16:creationId xmlns:a16="http://schemas.microsoft.com/office/drawing/2014/main" id="{C5192C13-01F8-6C48-BD39-1D2F54B6991B}"/>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B563E40-0959-6845-AA1D-21CF6419D545}"/>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24DE81C-4EB8-034E-8F9B-B1B480AB1BAA}" type="slidenum">
              <a:rPr lang="en-US" smtClean="0"/>
              <a:t>‹#›</a:t>
            </a:fld>
            <a:endParaRPr lang="en-US"/>
          </a:p>
        </p:txBody>
      </p:sp>
    </p:spTree>
    <p:extLst>
      <p:ext uri="{BB962C8B-B14F-4D97-AF65-F5344CB8AC3E}">
        <p14:creationId xmlns:p14="http://schemas.microsoft.com/office/powerpoint/2010/main" val="2636602996"/>
      </p:ext>
    </p:extLst>
  </p:cSld>
  <p:clrMap bg1="lt1" tx1="dk1" bg2="lt2" tx2="dk2" accent1="accent1" accent2="accent2" accent3="accent3" accent4="accent4" accent5="accent5" accent6="accent6" hlink="hlink" folHlink="folHlink"/>
  <p:sldLayoutIdLst>
    <p:sldLayoutId id="2147484015" r:id="rId1"/>
    <p:sldLayoutId id="2147484016" r:id="rId2"/>
    <p:sldLayoutId id="2147484017" r:id="rId3"/>
    <p:sldLayoutId id="2147484018" r:id="rId4"/>
    <p:sldLayoutId id="2147484019" r:id="rId5"/>
    <p:sldLayoutId id="2147484020" r:id="rId6"/>
    <p:sldLayoutId id="2147484021" r:id="rId7"/>
    <p:sldLayoutId id="2147484022" r:id="rId8"/>
    <p:sldLayoutId id="2147484023" r:id="rId9"/>
    <p:sldLayoutId id="2147484024" r:id="rId10"/>
    <p:sldLayoutId id="214748402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593367"/>
            <a:ext cx="7717500" cy="7636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500"/>
              <a:buFont typeface="DM Serif Display"/>
              <a:buNone/>
              <a:defRPr sz="3500">
                <a:solidFill>
                  <a:schemeClr val="dk1"/>
                </a:solidFill>
                <a:latin typeface="DM Serif Display"/>
                <a:ea typeface="DM Serif Display"/>
                <a:cs typeface="DM Serif Display"/>
                <a:sym typeface="DM Serif Display"/>
              </a:defRPr>
            </a:lvl1pPr>
            <a:lvl2pPr lvl="1"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a:endParaRPr/>
          </a:p>
        </p:txBody>
      </p:sp>
      <p:sp>
        <p:nvSpPr>
          <p:cNvPr id="7" name="Google Shape;7;p1"/>
          <p:cNvSpPr txBox="1">
            <a:spLocks noGrp="1"/>
          </p:cNvSpPr>
          <p:nvPr>
            <p:ph type="body" idx="1"/>
          </p:nvPr>
        </p:nvSpPr>
        <p:spPr>
          <a:xfrm>
            <a:off x="713225" y="1536633"/>
            <a:ext cx="7717500" cy="4555200"/>
          </a:xfrm>
          <a:prstGeom prst="rect">
            <a:avLst/>
          </a:prstGeom>
          <a:noFill/>
          <a:ln>
            <a:noFill/>
          </a:ln>
        </p:spPr>
        <p:txBody>
          <a:bodyPr spcFirstLastPara="1" wrap="square" lIns="91425" tIns="91425" rIns="91425" bIns="91425" anchor="t" anchorCtr="0">
            <a:noAutofit/>
          </a:bodyPr>
          <a:lstStyle>
            <a:lvl1pPr marL="457200" lvl="0" indent="-304800">
              <a:lnSpc>
                <a:spcPct val="100000"/>
              </a:lnSpc>
              <a:spcBef>
                <a:spcPts val="0"/>
              </a:spcBef>
              <a:spcAft>
                <a:spcPts val="0"/>
              </a:spcAft>
              <a:buClr>
                <a:schemeClr val="dk1"/>
              </a:buClr>
              <a:buSzPts val="1200"/>
              <a:buFont typeface="Heebo"/>
              <a:buChar char="●"/>
              <a:defRPr sz="1200">
                <a:solidFill>
                  <a:schemeClr val="dk1"/>
                </a:solidFill>
                <a:latin typeface="Heebo"/>
                <a:ea typeface="Heebo"/>
                <a:cs typeface="Heebo"/>
                <a:sym typeface="Heebo"/>
              </a:defRPr>
            </a:lvl1pPr>
            <a:lvl2pPr marL="914400" lvl="1" indent="-304800">
              <a:lnSpc>
                <a:spcPct val="100000"/>
              </a:lnSpc>
              <a:spcBef>
                <a:spcPts val="1600"/>
              </a:spcBef>
              <a:spcAft>
                <a:spcPts val="0"/>
              </a:spcAft>
              <a:buClr>
                <a:schemeClr val="dk1"/>
              </a:buClr>
              <a:buSzPts val="1200"/>
              <a:buFont typeface="Heebo"/>
              <a:buChar char="○"/>
              <a:defRPr sz="1200">
                <a:solidFill>
                  <a:schemeClr val="dk1"/>
                </a:solidFill>
                <a:latin typeface="Heebo"/>
                <a:ea typeface="Heebo"/>
                <a:cs typeface="Heebo"/>
                <a:sym typeface="Heebo"/>
              </a:defRPr>
            </a:lvl2pPr>
            <a:lvl3pPr marL="1371600" lvl="2" indent="-304800">
              <a:lnSpc>
                <a:spcPct val="100000"/>
              </a:lnSpc>
              <a:spcBef>
                <a:spcPts val="1600"/>
              </a:spcBef>
              <a:spcAft>
                <a:spcPts val="0"/>
              </a:spcAft>
              <a:buClr>
                <a:schemeClr val="dk1"/>
              </a:buClr>
              <a:buSzPts val="1200"/>
              <a:buFont typeface="Heebo"/>
              <a:buChar char="■"/>
              <a:defRPr sz="1200">
                <a:solidFill>
                  <a:schemeClr val="dk1"/>
                </a:solidFill>
                <a:latin typeface="Heebo"/>
                <a:ea typeface="Heebo"/>
                <a:cs typeface="Heebo"/>
                <a:sym typeface="Heebo"/>
              </a:defRPr>
            </a:lvl3pPr>
            <a:lvl4pPr marL="1828800" lvl="3" indent="-304800">
              <a:lnSpc>
                <a:spcPct val="100000"/>
              </a:lnSpc>
              <a:spcBef>
                <a:spcPts val="1600"/>
              </a:spcBef>
              <a:spcAft>
                <a:spcPts val="0"/>
              </a:spcAft>
              <a:buClr>
                <a:schemeClr val="dk1"/>
              </a:buClr>
              <a:buSzPts val="1200"/>
              <a:buFont typeface="Heebo"/>
              <a:buChar char="●"/>
              <a:defRPr sz="1200">
                <a:solidFill>
                  <a:schemeClr val="dk1"/>
                </a:solidFill>
                <a:latin typeface="Heebo"/>
                <a:ea typeface="Heebo"/>
                <a:cs typeface="Heebo"/>
                <a:sym typeface="Heebo"/>
              </a:defRPr>
            </a:lvl4pPr>
            <a:lvl5pPr marL="2286000" lvl="4" indent="-304800">
              <a:lnSpc>
                <a:spcPct val="100000"/>
              </a:lnSpc>
              <a:spcBef>
                <a:spcPts val="1600"/>
              </a:spcBef>
              <a:spcAft>
                <a:spcPts val="0"/>
              </a:spcAft>
              <a:buClr>
                <a:schemeClr val="dk1"/>
              </a:buClr>
              <a:buSzPts val="1200"/>
              <a:buFont typeface="Heebo"/>
              <a:buChar char="○"/>
              <a:defRPr sz="1200">
                <a:solidFill>
                  <a:schemeClr val="dk1"/>
                </a:solidFill>
                <a:latin typeface="Heebo"/>
                <a:ea typeface="Heebo"/>
                <a:cs typeface="Heebo"/>
                <a:sym typeface="Heebo"/>
              </a:defRPr>
            </a:lvl5pPr>
            <a:lvl6pPr marL="2743200" lvl="5" indent="-304800">
              <a:lnSpc>
                <a:spcPct val="100000"/>
              </a:lnSpc>
              <a:spcBef>
                <a:spcPts val="1600"/>
              </a:spcBef>
              <a:spcAft>
                <a:spcPts val="0"/>
              </a:spcAft>
              <a:buClr>
                <a:schemeClr val="dk1"/>
              </a:buClr>
              <a:buSzPts val="1200"/>
              <a:buFont typeface="Heebo"/>
              <a:buChar char="■"/>
              <a:defRPr sz="1200">
                <a:solidFill>
                  <a:schemeClr val="dk1"/>
                </a:solidFill>
                <a:latin typeface="Heebo"/>
                <a:ea typeface="Heebo"/>
                <a:cs typeface="Heebo"/>
                <a:sym typeface="Heebo"/>
              </a:defRPr>
            </a:lvl6pPr>
            <a:lvl7pPr marL="3200400" lvl="6" indent="-304800">
              <a:lnSpc>
                <a:spcPct val="100000"/>
              </a:lnSpc>
              <a:spcBef>
                <a:spcPts val="1600"/>
              </a:spcBef>
              <a:spcAft>
                <a:spcPts val="0"/>
              </a:spcAft>
              <a:buClr>
                <a:schemeClr val="dk1"/>
              </a:buClr>
              <a:buSzPts val="1200"/>
              <a:buFont typeface="Heebo"/>
              <a:buChar char="●"/>
              <a:defRPr sz="1200">
                <a:solidFill>
                  <a:schemeClr val="dk1"/>
                </a:solidFill>
                <a:latin typeface="Heebo"/>
                <a:ea typeface="Heebo"/>
                <a:cs typeface="Heebo"/>
                <a:sym typeface="Heebo"/>
              </a:defRPr>
            </a:lvl7pPr>
            <a:lvl8pPr marL="3657600" lvl="7" indent="-304800">
              <a:lnSpc>
                <a:spcPct val="100000"/>
              </a:lnSpc>
              <a:spcBef>
                <a:spcPts val="1600"/>
              </a:spcBef>
              <a:spcAft>
                <a:spcPts val="0"/>
              </a:spcAft>
              <a:buClr>
                <a:schemeClr val="dk1"/>
              </a:buClr>
              <a:buSzPts val="1200"/>
              <a:buFont typeface="Heebo"/>
              <a:buChar char="○"/>
              <a:defRPr sz="1200">
                <a:solidFill>
                  <a:schemeClr val="dk1"/>
                </a:solidFill>
                <a:latin typeface="Heebo"/>
                <a:ea typeface="Heebo"/>
                <a:cs typeface="Heebo"/>
                <a:sym typeface="Heebo"/>
              </a:defRPr>
            </a:lvl8pPr>
            <a:lvl9pPr marL="4114800" lvl="8" indent="-304800">
              <a:lnSpc>
                <a:spcPct val="100000"/>
              </a:lnSpc>
              <a:spcBef>
                <a:spcPts val="1600"/>
              </a:spcBef>
              <a:spcAft>
                <a:spcPts val="1600"/>
              </a:spcAft>
              <a:buClr>
                <a:schemeClr val="dk1"/>
              </a:buClr>
              <a:buSzPts val="1200"/>
              <a:buFont typeface="Heebo"/>
              <a:buChar char="■"/>
              <a:defRPr sz="1200">
                <a:solidFill>
                  <a:schemeClr val="dk1"/>
                </a:solidFill>
                <a:latin typeface="Heebo"/>
                <a:ea typeface="Heebo"/>
                <a:cs typeface="Heebo"/>
                <a:sym typeface="Heebo"/>
              </a:defRPr>
            </a:lvl9pPr>
          </a:lstStyle>
          <a:p>
            <a:endParaRPr/>
          </a:p>
        </p:txBody>
      </p:sp>
    </p:spTree>
    <p:extLst>
      <p:ext uri="{BB962C8B-B14F-4D97-AF65-F5344CB8AC3E}">
        <p14:creationId xmlns:p14="http://schemas.microsoft.com/office/powerpoint/2010/main" val="2963510770"/>
      </p:ext>
    </p:extLst>
  </p:cSld>
  <p:clrMap bg1="lt1" tx1="dk1" bg2="dk2" tx2="lt2" accent1="accent1" accent2="accent2" accent3="accent3" accent4="accent4" accent5="accent5" accent6="accent6" hlink="hlink" folHlink="folHlink"/>
  <p:sldLayoutIdLst>
    <p:sldLayoutId id="2147484027" r:id="rId1"/>
    <p:sldLayoutId id="2147484028" r:id="rId2"/>
    <p:sldLayoutId id="2147484029" r:id="rId3"/>
    <p:sldLayoutId id="2147484030" r:id="rId4"/>
    <p:sldLayoutId id="2147484031" r:id="rId5"/>
    <p:sldLayoutId id="2147484032" r:id="rId6"/>
    <p:sldLayoutId id="2147484033" r:id="rId7"/>
    <p:sldLayoutId id="2147484034" r:id="rId8"/>
    <p:sldLayoutId id="2147484035" r:id="rId9"/>
    <p:sldLayoutId id="2147484036" r:id="rId10"/>
    <p:sldLayoutId id="2147484037" r:id="rId11"/>
    <p:sldLayoutId id="2147484038" r:id="rId12"/>
    <p:sldLayoutId id="2147484039" r:id="rId13"/>
    <p:sldLayoutId id="2147484040" r:id="rId14"/>
    <p:sldLayoutId id="2147484041" r:id="rId1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youtube.com/watch?v=vB36k0hGxDM" TargetMode="External"/><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hyperlink" Target="https://play.google.com/movies#zSoyz" TargetMode="External"/><Relationship Id="rId4" Type="http://schemas.openxmlformats.org/officeDocument/2006/relationships/hyperlink" Target="https://www.youtube.com/watch?v=LpLHuE2Fymg"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www.psy.miami.edu/faculty/dmessinger/c_c/rsrcs/rdgs/emot/tronickmorelli.efe.dp92.pdf"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2.wmf"/><Relationship Id="rId5" Type="http://schemas.openxmlformats.org/officeDocument/2006/relationships/image" Target="../media/image11.png"/><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9.xml"/><Relationship Id="rId1" Type="http://schemas.openxmlformats.org/officeDocument/2006/relationships/slideLayout" Target="../slideLayouts/slideLayout12.xml"/><Relationship Id="rId4" Type="http://schemas.openxmlformats.org/officeDocument/2006/relationships/hyperlink" Target="https://doi.org/10.1371/journal.pone.0237702" TargetMode="Externa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5.xml"/><Relationship Id="rId1" Type="http://schemas.openxmlformats.org/officeDocument/2006/relationships/slideLayout" Target="../slideLayouts/slideLayout13.xml"/><Relationship Id="rId4" Type="http://schemas.openxmlformats.org/officeDocument/2006/relationships/image" Target="../media/image28.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3.xml"/></Relationships>
</file>

<file path=ppt/slides/_rels/slide6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9.xml"/><Relationship Id="rId1" Type="http://schemas.openxmlformats.org/officeDocument/2006/relationships/slideLayout" Target="../slideLayouts/slideLayout26.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4.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3.xml"/></Relationships>
</file>

<file path=ppt/slides/_rels/slide6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2.xml"/><Relationship Id="rId1" Type="http://schemas.openxmlformats.org/officeDocument/2006/relationships/slideLayout" Target="../slideLayouts/slideLayout25.xml"/></Relationships>
</file>

<file path=ppt/slides/_rels/slide6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3.xml"/><Relationship Id="rId1" Type="http://schemas.openxmlformats.org/officeDocument/2006/relationships/slideLayout" Target="../slideLayouts/slideLayout31.xml"/></Relationships>
</file>

<file path=ppt/slides/_rels/slide6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4.xml"/><Relationship Id="rId1" Type="http://schemas.openxmlformats.org/officeDocument/2006/relationships/slideLayout" Target="../slideLayouts/slideLayout35.xml"/><Relationship Id="rId4" Type="http://schemas.openxmlformats.org/officeDocument/2006/relationships/image" Target="../media/image33.png"/></Relationships>
</file>

<file path=ppt/slides/_rels/slide7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5.xml"/><Relationship Id="rId1" Type="http://schemas.openxmlformats.org/officeDocument/2006/relationships/slideLayout" Target="../slideLayouts/slideLayout3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4.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5.xml"/><Relationship Id="rId1" Type="http://schemas.openxmlformats.org/officeDocument/2006/relationships/slideLayout" Target="../slideLayouts/slideLayout2.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10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68.xml"/><Relationship Id="rId1" Type="http://schemas.openxmlformats.org/officeDocument/2006/relationships/slideLayout" Target="../slideLayouts/slideLayout7.xml"/><Relationship Id="rId4" Type="http://schemas.openxmlformats.org/officeDocument/2006/relationships/image" Target="../media/image64.jpeg"/></Relationships>
</file>

<file path=ppt/slides/_rels/slide10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69.xml"/><Relationship Id="rId1" Type="http://schemas.openxmlformats.org/officeDocument/2006/relationships/slideLayout" Target="../slideLayouts/slideLayout7.xml"/><Relationship Id="rId4" Type="http://schemas.openxmlformats.org/officeDocument/2006/relationships/image" Target="../media/image64.jpeg"/></Relationships>
</file>

<file path=ppt/slides/_rels/slide10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762000" y="1981200"/>
            <a:ext cx="8001000" cy="609600"/>
          </a:xfrm>
        </p:spPr>
        <p:txBody>
          <a:bodyPr>
            <a:noAutofit/>
          </a:bodyPr>
          <a:lstStyle/>
          <a:p>
            <a:pPr algn="ctr"/>
            <a:r>
              <a:rPr lang="en-US" sz="6000" dirty="0"/>
              <a:t>Advanced </a:t>
            </a:r>
            <a:br>
              <a:rPr lang="en-US" sz="6000" dirty="0"/>
            </a:br>
            <a:r>
              <a:rPr lang="en-US" sz="6000" dirty="0"/>
              <a:t>Developmental </a:t>
            </a:r>
            <a:br>
              <a:rPr lang="en-US" sz="6000" dirty="0"/>
            </a:br>
            <a:r>
              <a:rPr lang="en-US" sz="6000" dirty="0"/>
              <a:t>Psychology</a:t>
            </a:r>
          </a:p>
        </p:txBody>
      </p:sp>
      <p:sp>
        <p:nvSpPr>
          <p:cNvPr id="2051" name="Rectangle 3"/>
          <p:cNvSpPr>
            <a:spLocks noGrp="1" noChangeArrowheads="1"/>
          </p:cNvSpPr>
          <p:nvPr>
            <p:ph type="subTitle" idx="1"/>
          </p:nvPr>
        </p:nvSpPr>
        <p:spPr>
          <a:xfrm>
            <a:off x="1600200" y="4648200"/>
            <a:ext cx="6400800" cy="1752600"/>
          </a:xfrm>
        </p:spPr>
        <p:txBody>
          <a:bodyPr>
            <a:normAutofit/>
          </a:bodyPr>
          <a:lstStyle/>
          <a:p>
            <a:pPr algn="ctr">
              <a:lnSpc>
                <a:spcPct val="90000"/>
              </a:lnSpc>
            </a:pPr>
            <a:r>
              <a:rPr lang="en-US" sz="2400" dirty="0"/>
              <a:t>PSY 620P</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exam question</a:t>
            </a:r>
          </a:p>
        </p:txBody>
      </p:sp>
      <p:sp>
        <p:nvSpPr>
          <p:cNvPr id="3" name="Content Placeholder 2"/>
          <p:cNvSpPr>
            <a:spLocks noGrp="1"/>
          </p:cNvSpPr>
          <p:nvPr>
            <p:ph idx="1"/>
          </p:nvPr>
        </p:nvSpPr>
        <p:spPr/>
        <p:txBody>
          <a:bodyPr>
            <a:normAutofit lnSpcReduction="10000"/>
          </a:bodyPr>
          <a:lstStyle/>
          <a:p>
            <a:r>
              <a:rPr lang="en-US" dirty="0"/>
              <a:t>Nomi et al. describe decreasing MSSD over the lifespan for a large set of brain areas and networks, increasing MSSD for areas of insula and VTC, and quadratic effects for thalamus and VTC. Design a study which rectifies any sampling issues with Nomi et al, and expands Nomi et al by including a specific measure of behavior. What analyses would be employed to increase understanding of neural and cognitive flexibility?</a:t>
            </a:r>
          </a:p>
        </p:txBody>
      </p:sp>
    </p:spTree>
    <p:extLst>
      <p:ext uri="{BB962C8B-B14F-4D97-AF65-F5344CB8AC3E}">
        <p14:creationId xmlns:p14="http://schemas.microsoft.com/office/powerpoint/2010/main" val="31991199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Overview</a:t>
            </a:r>
          </a:p>
        </p:txBody>
      </p:sp>
      <p:sp>
        <p:nvSpPr>
          <p:cNvPr id="3" name="Content Placeholder 2"/>
          <p:cNvSpPr>
            <a:spLocks noGrp="1"/>
          </p:cNvSpPr>
          <p:nvPr>
            <p:ph idx="1"/>
          </p:nvPr>
        </p:nvSpPr>
        <p:spPr/>
        <p:txBody>
          <a:bodyPr/>
          <a:lstStyle/>
          <a:p>
            <a:r>
              <a:rPr lang="en-US" dirty="0"/>
              <a:t>Cross-cultural vs. cultural psychology</a:t>
            </a:r>
          </a:p>
          <a:p>
            <a:r>
              <a:rPr lang="en-US" dirty="0"/>
              <a:t>The </a:t>
            </a:r>
            <a:r>
              <a:rPr lang="en-US" dirty="0" err="1"/>
              <a:t>Efe</a:t>
            </a:r>
            <a:r>
              <a:rPr lang="en-US" dirty="0"/>
              <a:t> and the self</a:t>
            </a:r>
          </a:p>
          <a:p>
            <a:r>
              <a:rPr lang="en-US" dirty="0"/>
              <a:t>African infants’ caregiving contexts</a:t>
            </a:r>
          </a:p>
          <a:p>
            <a:pPr lvl="1"/>
            <a:r>
              <a:rPr lang="en-US" dirty="0"/>
              <a:t>Mother’s cry contingencies</a:t>
            </a:r>
          </a:p>
          <a:p>
            <a:r>
              <a:rPr lang="en-US" dirty="0"/>
              <a:t>Smile contingency differences</a:t>
            </a:r>
          </a:p>
          <a:p>
            <a:r>
              <a:rPr lang="en-US" dirty="0"/>
              <a:t>Toddler object ownership differences</a:t>
            </a:r>
          </a:p>
          <a:p>
            <a:r>
              <a:rPr lang="en-US" dirty="0"/>
              <a:t>Dyadic task-completion</a:t>
            </a:r>
          </a:p>
        </p:txBody>
      </p:sp>
      <p:sp>
        <p:nvSpPr>
          <p:cNvPr id="4" name="Footer Placeholder 3"/>
          <p:cNvSpPr>
            <a:spLocks noGrp="1"/>
          </p:cNvSpPr>
          <p:nvPr>
            <p:ph type="ftr" sz="quarter" idx="11"/>
          </p:nvPr>
        </p:nvSpPr>
        <p:spPr/>
        <p:txBody>
          <a:bodyPr/>
          <a:lstStyle/>
          <a:p>
            <a:r>
              <a:rPr lang="en-US"/>
              <a:t>Messinger</a:t>
            </a:r>
          </a:p>
        </p:txBody>
      </p:sp>
    </p:spTree>
    <p:extLst>
      <p:ext uri="{BB962C8B-B14F-4D97-AF65-F5344CB8AC3E}">
        <p14:creationId xmlns:p14="http://schemas.microsoft.com/office/powerpoint/2010/main" val="36266754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Overview</a:t>
            </a:r>
          </a:p>
        </p:txBody>
      </p:sp>
      <p:sp>
        <p:nvSpPr>
          <p:cNvPr id="3" name="Content Placeholder 2"/>
          <p:cNvSpPr>
            <a:spLocks noGrp="1"/>
          </p:cNvSpPr>
          <p:nvPr>
            <p:ph idx="1"/>
          </p:nvPr>
        </p:nvSpPr>
        <p:spPr/>
        <p:txBody>
          <a:bodyPr>
            <a:normAutofit fontScale="47500" lnSpcReduction="20000"/>
          </a:bodyPr>
          <a:lstStyle/>
          <a:p>
            <a:r>
              <a:rPr lang="en-US" dirty="0"/>
              <a:t>Cross-cultural (comparative) psychology </a:t>
            </a:r>
          </a:p>
          <a:p>
            <a:pPr lvl="1"/>
            <a:r>
              <a:rPr lang="en-US" dirty="0"/>
              <a:t>Problems in context</a:t>
            </a:r>
          </a:p>
          <a:p>
            <a:pPr marL="118872" indent="0" algn="ctr">
              <a:buNone/>
            </a:pPr>
            <a:r>
              <a:rPr lang="en-US" b="1" dirty="0">
                <a:solidFill>
                  <a:srgbClr val="FF0000"/>
                </a:solidFill>
              </a:rPr>
              <a:t>VS</a:t>
            </a:r>
          </a:p>
          <a:p>
            <a:r>
              <a:rPr lang="en-US" dirty="0"/>
              <a:t>Cultural (embedded) psychology </a:t>
            </a:r>
          </a:p>
          <a:p>
            <a:pPr lvl="1"/>
            <a:r>
              <a:rPr lang="en-US" dirty="0"/>
              <a:t>Observation exercise</a:t>
            </a:r>
          </a:p>
          <a:p>
            <a:pPr lvl="1"/>
            <a:r>
              <a:rPr lang="en-US" dirty="0" err="1"/>
              <a:t>Efe</a:t>
            </a:r>
            <a:r>
              <a:rPr lang="en-US" dirty="0"/>
              <a:t> and the cultural veto</a:t>
            </a:r>
          </a:p>
          <a:p>
            <a:pPr lvl="1"/>
            <a:r>
              <a:rPr lang="en-US" dirty="0"/>
              <a:t>Guatemalan toddlers</a:t>
            </a:r>
          </a:p>
          <a:p>
            <a:pPr lvl="2"/>
            <a:r>
              <a:rPr lang="en-US" dirty="0"/>
              <a:t>Toys and learning</a:t>
            </a:r>
          </a:p>
          <a:p>
            <a:pPr lvl="1"/>
            <a:endParaRPr lang="en-US" dirty="0"/>
          </a:p>
          <a:p>
            <a:r>
              <a:rPr lang="en-US" dirty="0"/>
              <a:t>Language development exploration</a:t>
            </a:r>
          </a:p>
          <a:p>
            <a:pPr lvl="1"/>
            <a:r>
              <a:rPr lang="en-US" dirty="0" err="1"/>
              <a:t>Tsimane</a:t>
            </a:r>
            <a:r>
              <a:rPr lang="en-US" dirty="0"/>
              <a:t> reduced language input</a:t>
            </a:r>
          </a:p>
          <a:p>
            <a:pPr lvl="1"/>
            <a:r>
              <a:rPr lang="en-US" dirty="0" err="1"/>
              <a:t>Tsimane</a:t>
            </a:r>
            <a:r>
              <a:rPr lang="en-US" dirty="0"/>
              <a:t> reduced non-word phoneme reproduction presentation/discussion</a:t>
            </a:r>
          </a:p>
          <a:p>
            <a:pPr lvl="1"/>
            <a:r>
              <a:rPr lang="en-US" dirty="0"/>
              <a:t>Language intervention in rural Senegal</a:t>
            </a:r>
          </a:p>
          <a:p>
            <a:pPr lvl="1"/>
            <a:r>
              <a:rPr lang="en-US" dirty="0" err="1"/>
              <a:t>Bergelson</a:t>
            </a:r>
            <a:endParaRPr lang="en-US" dirty="0"/>
          </a:p>
          <a:p>
            <a:pPr lvl="1"/>
            <a:endParaRPr lang="en-US" dirty="0"/>
          </a:p>
          <a:p>
            <a:r>
              <a:rPr lang="en-US" dirty="0"/>
              <a:t>Synthesis of cross-cultural and cultural psychology? </a:t>
            </a:r>
          </a:p>
          <a:p>
            <a:pPr lvl="1"/>
            <a:r>
              <a:rPr lang="en-US" dirty="0"/>
              <a:t>African caregiving (Otto et al.)</a:t>
            </a:r>
          </a:p>
          <a:p>
            <a:pPr lvl="1"/>
            <a:r>
              <a:rPr lang="en-US" dirty="0"/>
              <a:t>Smile divergence (</a:t>
            </a:r>
            <a:r>
              <a:rPr lang="en-US" dirty="0" err="1"/>
              <a:t>Wormann</a:t>
            </a:r>
            <a:r>
              <a:rPr lang="en-US" dirty="0"/>
              <a:t> et al.)</a:t>
            </a:r>
          </a:p>
          <a:p>
            <a:r>
              <a:rPr lang="en-US" sz="3200" dirty="0"/>
              <a:t>‘Mixed blessings’: religiousness, parenting, and children in global perspective</a:t>
            </a:r>
          </a:p>
          <a:p>
            <a:pPr lvl="1"/>
            <a:r>
              <a:rPr lang="en-US" dirty="0"/>
              <a:t>Cross-cultural or cultural (embedded) psychology</a:t>
            </a:r>
          </a:p>
        </p:txBody>
      </p:sp>
    </p:spTree>
    <p:extLst>
      <p:ext uri="{BB962C8B-B14F-4D97-AF65-F5344CB8AC3E}">
        <p14:creationId xmlns:p14="http://schemas.microsoft.com/office/powerpoint/2010/main" val="36707094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Individual development is how cultures continue</a:t>
            </a:r>
          </a:p>
        </p:txBody>
      </p:sp>
      <p:pic>
        <p:nvPicPr>
          <p:cNvPr id="4" name="Content Placeholder 3"/>
          <p:cNvPicPr>
            <a:picLocks noGrp="1" noChangeAspect="1"/>
          </p:cNvPicPr>
          <p:nvPr>
            <p:ph idx="1"/>
          </p:nvPr>
        </p:nvPicPr>
        <p:blipFill>
          <a:blip r:embed="rId2"/>
          <a:stretch>
            <a:fillRect/>
          </a:stretch>
        </p:blipFill>
        <p:spPr>
          <a:xfrm>
            <a:off x="-228600" y="1524001"/>
            <a:ext cx="9448799" cy="5138332"/>
          </a:xfrm>
          <a:prstGeom prst="rect">
            <a:avLst/>
          </a:prstGeom>
        </p:spPr>
      </p:pic>
    </p:spTree>
    <p:extLst>
      <p:ext uri="{BB962C8B-B14F-4D97-AF65-F5344CB8AC3E}">
        <p14:creationId xmlns:p14="http://schemas.microsoft.com/office/powerpoint/2010/main" val="3404742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a:xfrm>
            <a:off x="-152400" y="152400"/>
            <a:ext cx="9296400" cy="1143000"/>
          </a:xfrm>
        </p:spPr>
        <p:txBody>
          <a:bodyPr>
            <a:noAutofit/>
          </a:bodyPr>
          <a:lstStyle/>
          <a:p>
            <a:pPr algn="ctr"/>
            <a:r>
              <a:rPr lang="en-US" sz="4000" i="1" dirty="0"/>
              <a:t>Cross-cultural research</a:t>
            </a:r>
            <a:r>
              <a:rPr lang="en-US" sz="4000" dirty="0"/>
              <a:t>: </a:t>
            </a:r>
            <a:br>
              <a:rPr lang="en-US" sz="4000" dirty="0"/>
            </a:br>
            <a:r>
              <a:rPr lang="en-US" sz="4000" dirty="0"/>
              <a:t>Goals and methods</a:t>
            </a:r>
          </a:p>
        </p:txBody>
      </p:sp>
      <p:sp>
        <p:nvSpPr>
          <p:cNvPr id="115715" name="Rectangle 3"/>
          <p:cNvSpPr>
            <a:spLocks noGrp="1" noChangeArrowheads="1"/>
          </p:cNvSpPr>
          <p:nvPr>
            <p:ph type="body" idx="4294967295"/>
          </p:nvPr>
        </p:nvSpPr>
        <p:spPr>
          <a:xfrm>
            <a:off x="457200" y="1828799"/>
            <a:ext cx="3505200" cy="4343717"/>
          </a:xfrm>
          <a:prstGeom prst="rect">
            <a:avLst/>
          </a:prstGeom>
        </p:spPr>
        <p:txBody>
          <a:bodyPr/>
          <a:lstStyle/>
          <a:p>
            <a:r>
              <a:rPr lang="en-US" sz="2800" dirty="0"/>
              <a:t>Culture as an independent variable that ‘acts on’  people </a:t>
            </a:r>
          </a:p>
          <a:p>
            <a:pPr lvl="1"/>
            <a:r>
              <a:rPr lang="en-US" sz="2400" dirty="0"/>
              <a:t>Examples from your research</a:t>
            </a:r>
          </a:p>
          <a:p>
            <a:endParaRPr lang="en-US" sz="2800" dirty="0"/>
          </a:p>
        </p:txBody>
      </p:sp>
      <p:sp>
        <p:nvSpPr>
          <p:cNvPr id="2" name="Footer Placeholder 1"/>
          <p:cNvSpPr>
            <a:spLocks noGrp="1"/>
          </p:cNvSpPr>
          <p:nvPr>
            <p:ph type="ftr" sz="quarter" idx="11"/>
          </p:nvPr>
        </p:nvSpPr>
        <p:spPr/>
        <p:txBody>
          <a:bodyPr/>
          <a:lstStyle/>
          <a:p>
            <a:r>
              <a:rPr lang="en-US"/>
              <a:t>Messinger</a:t>
            </a:r>
          </a:p>
        </p:txBody>
      </p:sp>
      <p:sp>
        <p:nvSpPr>
          <p:cNvPr id="3" name="Rectangle 2"/>
          <p:cNvSpPr/>
          <p:nvPr/>
        </p:nvSpPr>
        <p:spPr>
          <a:xfrm>
            <a:off x="9610725" y="2566899"/>
            <a:ext cx="4572000" cy="1200329"/>
          </a:xfrm>
          <a:prstGeom prst="rect">
            <a:avLst/>
          </a:prstGeom>
        </p:spPr>
        <p:txBody>
          <a:bodyPr>
            <a:spAutoFit/>
          </a:bodyPr>
          <a:lstStyle/>
          <a:p>
            <a:r>
              <a:rPr lang="en-US" dirty="0"/>
              <a:t>Previously developed and standardized research methods are applied to various cultures (e.g., Piagetian tasks, Strange Situation)</a:t>
            </a:r>
          </a:p>
        </p:txBody>
      </p:sp>
      <p:pic>
        <p:nvPicPr>
          <p:cNvPr id="6" name="Picture 6" descr="xcultatt"/>
          <p:cNvPicPr>
            <a:picLocks noChangeAspect="1" noChangeArrowheads="1"/>
          </p:cNvPicPr>
          <p:nvPr/>
        </p:nvPicPr>
        <p:blipFill rotWithShape="1">
          <a:blip r:embed="rId3" cstate="print"/>
          <a:srcRect t="3851" b="9110"/>
          <a:stretch/>
        </p:blipFill>
        <p:spPr bwMode="auto">
          <a:xfrm>
            <a:off x="4492256" y="1905000"/>
            <a:ext cx="4872587" cy="5157730"/>
          </a:xfrm>
          <a:prstGeom prst="rect">
            <a:avLst/>
          </a:prstGeom>
          <a:noFill/>
        </p:spPr>
      </p:pic>
    </p:spTree>
    <p:extLst>
      <p:ext uri="{BB962C8B-B14F-4D97-AF65-F5344CB8AC3E}">
        <p14:creationId xmlns:p14="http://schemas.microsoft.com/office/powerpoint/2010/main" val="25447557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xfrm>
            <a:off x="457200" y="0"/>
            <a:ext cx="8229600" cy="1143000"/>
          </a:xfrm>
        </p:spPr>
        <p:txBody>
          <a:bodyPr>
            <a:normAutofit fontScale="90000"/>
          </a:bodyPr>
          <a:lstStyle/>
          <a:p>
            <a:pPr algn="ctr"/>
            <a:r>
              <a:rPr lang="en-US" sz="4000"/>
              <a:t>Culture </a:t>
            </a:r>
            <a:r>
              <a:rPr lang="en-US" sz="4000" dirty="0"/>
              <a:t>specific versus universal features of development</a:t>
            </a:r>
          </a:p>
        </p:txBody>
      </p:sp>
      <p:sp>
        <p:nvSpPr>
          <p:cNvPr id="109571" name="Rectangle 3"/>
          <p:cNvSpPr>
            <a:spLocks noGrp="1" noChangeArrowheads="1"/>
          </p:cNvSpPr>
          <p:nvPr>
            <p:ph type="body" idx="4294967295"/>
          </p:nvPr>
        </p:nvSpPr>
        <p:spPr>
          <a:xfrm>
            <a:off x="457200" y="1646237"/>
            <a:ext cx="3657600" cy="4526280"/>
          </a:xfrm>
          <a:prstGeom prst="rect">
            <a:avLst/>
          </a:prstGeom>
        </p:spPr>
        <p:txBody>
          <a:bodyPr>
            <a:normAutofit fontScale="92500" lnSpcReduction="20000"/>
          </a:bodyPr>
          <a:lstStyle/>
          <a:p>
            <a:pPr lvl="1"/>
            <a:r>
              <a:rPr lang="en-US" sz="2400" dirty="0"/>
              <a:t>Attachment</a:t>
            </a:r>
          </a:p>
          <a:p>
            <a:pPr lvl="2"/>
            <a:r>
              <a:rPr lang="en-US" sz="2200" dirty="0"/>
              <a:t>Cultural variations in rates of insecure attachment forms, but across all cultures secure attachment is predominant style (van </a:t>
            </a:r>
            <a:r>
              <a:rPr lang="en-US" sz="2200" dirty="0" err="1"/>
              <a:t>IJzendoorn</a:t>
            </a:r>
            <a:r>
              <a:rPr lang="en-US" sz="2200" dirty="0"/>
              <a:t> &amp; </a:t>
            </a:r>
            <a:r>
              <a:rPr lang="en-US" sz="2200" dirty="0" err="1"/>
              <a:t>Sagi</a:t>
            </a:r>
            <a:r>
              <a:rPr lang="en-US" sz="2200" dirty="0"/>
              <a:t>, 2001)</a:t>
            </a:r>
          </a:p>
          <a:p>
            <a:pPr lvl="2"/>
            <a:r>
              <a:rPr lang="en-US" dirty="0"/>
              <a:t>Attachment classifications have been consistently coded across cultures.</a:t>
            </a:r>
            <a:r>
              <a:rPr lang="en-US" sz="2200" dirty="0"/>
              <a:t> </a:t>
            </a:r>
          </a:p>
          <a:p>
            <a:pPr lvl="3"/>
            <a:r>
              <a:rPr lang="en-US" sz="1050" dirty="0"/>
              <a:t>Van IJzendoorn MH, </a:t>
            </a:r>
            <a:r>
              <a:rPr lang="en-US" sz="1050" dirty="0" err="1"/>
              <a:t>Kroonenberg</a:t>
            </a:r>
            <a:r>
              <a:rPr lang="en-US" sz="1050" dirty="0"/>
              <a:t> PM: </a:t>
            </a:r>
            <a:r>
              <a:rPr lang="en-US" sz="1050" b="1" dirty="0"/>
              <a:t>Cross-cultural consistency of coding the strange situation.</a:t>
            </a:r>
            <a:r>
              <a:rPr lang="en-US" sz="1050" dirty="0"/>
              <a:t> </a:t>
            </a:r>
            <a:r>
              <a:rPr lang="en-US" sz="1050" i="1" dirty="0"/>
              <a:t>Infant Behavior &amp; Development </a:t>
            </a:r>
            <a:r>
              <a:rPr lang="en-US" sz="1050" dirty="0"/>
              <a:t>1990, </a:t>
            </a:r>
            <a:r>
              <a:rPr lang="en-US" sz="1050" b="1" dirty="0"/>
              <a:t>13:</a:t>
            </a:r>
            <a:r>
              <a:rPr lang="en-US" sz="1050" dirty="0"/>
              <a:t>469-485.</a:t>
            </a:r>
          </a:p>
          <a:p>
            <a:pPr lvl="3"/>
            <a:endParaRPr lang="en-US" sz="1800" dirty="0"/>
          </a:p>
        </p:txBody>
      </p:sp>
      <p:pic>
        <p:nvPicPr>
          <p:cNvPr id="2" name="Picture 1"/>
          <p:cNvPicPr>
            <a:picLocks noChangeAspect="1"/>
          </p:cNvPicPr>
          <p:nvPr/>
        </p:nvPicPr>
        <p:blipFill>
          <a:blip r:embed="rId3"/>
          <a:stretch>
            <a:fillRect/>
          </a:stretch>
        </p:blipFill>
        <p:spPr>
          <a:xfrm>
            <a:off x="4800600" y="1668008"/>
            <a:ext cx="4011516" cy="4877223"/>
          </a:xfrm>
          <a:prstGeom prst="rect">
            <a:avLst/>
          </a:prstGeom>
        </p:spPr>
      </p:pic>
    </p:spTree>
    <p:extLst>
      <p:ext uri="{BB962C8B-B14F-4D97-AF65-F5344CB8AC3E}">
        <p14:creationId xmlns:p14="http://schemas.microsoft.com/office/powerpoint/2010/main" val="42099450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2" name="Rectangle 4"/>
          <p:cNvSpPr>
            <a:spLocks noGrp="1" noChangeArrowheads="1"/>
          </p:cNvSpPr>
          <p:nvPr>
            <p:ph type="title"/>
          </p:nvPr>
        </p:nvSpPr>
        <p:spPr/>
        <p:txBody>
          <a:bodyPr>
            <a:normAutofit fontScale="90000"/>
          </a:bodyPr>
          <a:lstStyle/>
          <a:p>
            <a:r>
              <a:rPr lang="en-US" sz="4000"/>
              <a:t>Cross-Cultural Patterns of Attachment</a:t>
            </a:r>
          </a:p>
        </p:txBody>
      </p:sp>
      <p:pic>
        <p:nvPicPr>
          <p:cNvPr id="130054" name="Picture 6" descr="xcultatt"/>
          <p:cNvPicPr>
            <a:picLocks noChangeAspect="1" noChangeArrowheads="1"/>
          </p:cNvPicPr>
          <p:nvPr/>
        </p:nvPicPr>
        <p:blipFill rotWithShape="1">
          <a:blip r:embed="rId3" cstate="print"/>
          <a:srcRect t="3851" b="9110"/>
          <a:stretch/>
        </p:blipFill>
        <p:spPr bwMode="auto">
          <a:xfrm>
            <a:off x="2362199" y="1676400"/>
            <a:ext cx="4872587" cy="5157730"/>
          </a:xfrm>
          <a:prstGeom prst="rect">
            <a:avLst/>
          </a:prstGeom>
          <a:noFill/>
        </p:spPr>
      </p:pic>
    </p:spTree>
    <p:extLst>
      <p:ext uri="{BB962C8B-B14F-4D97-AF65-F5344CB8AC3E}">
        <p14:creationId xmlns:p14="http://schemas.microsoft.com/office/powerpoint/2010/main" val="1390830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a:xfrm>
            <a:off x="0" y="1600200"/>
            <a:ext cx="2971800" cy="5029200"/>
          </a:xfrm>
        </p:spPr>
        <p:txBody>
          <a:bodyPr>
            <a:normAutofit/>
          </a:bodyPr>
          <a:lstStyle/>
          <a:p>
            <a:r>
              <a:rPr lang="en-US" sz="3600" dirty="0"/>
              <a:t>Cognitive Development</a:t>
            </a:r>
            <a:br>
              <a:rPr lang="en-US" sz="3600" dirty="0"/>
            </a:br>
            <a:r>
              <a:rPr lang="en-US" sz="3600" dirty="0"/>
              <a:t>Piaget’s concrete operational stage</a:t>
            </a:r>
          </a:p>
        </p:txBody>
      </p:sp>
      <p:pic>
        <p:nvPicPr>
          <p:cNvPr id="111620" name="Picture 4" descr="fig 9_2rev70"/>
          <p:cNvPicPr>
            <a:picLocks noChangeAspect="1" noChangeArrowheads="1"/>
          </p:cNvPicPr>
          <p:nvPr/>
        </p:nvPicPr>
        <p:blipFill>
          <a:blip r:embed="rId3" cstate="print"/>
          <a:srcRect/>
          <a:stretch>
            <a:fillRect/>
          </a:stretch>
        </p:blipFill>
        <p:spPr bwMode="auto">
          <a:xfrm>
            <a:off x="2707030" y="914400"/>
            <a:ext cx="6425247" cy="5902569"/>
          </a:xfrm>
          <a:prstGeom prst="rect">
            <a:avLst/>
          </a:prstGeom>
          <a:noFill/>
          <a:ln w="9525">
            <a:noFill/>
            <a:miter lim="800000"/>
            <a:headEnd/>
            <a:tailEnd/>
          </a:ln>
        </p:spPr>
      </p:pic>
    </p:spTree>
    <p:extLst>
      <p:ext uri="{BB962C8B-B14F-4D97-AF65-F5344CB8AC3E}">
        <p14:creationId xmlns:p14="http://schemas.microsoft.com/office/powerpoint/2010/main" val="12410790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p:txBody>
          <a:bodyPr>
            <a:normAutofit/>
          </a:bodyPr>
          <a:lstStyle/>
          <a:p>
            <a:pPr algn="ctr"/>
            <a:r>
              <a:rPr lang="en-US" sz="4000" dirty="0"/>
              <a:t>Culturally-Mediated Learning (cont)</a:t>
            </a:r>
          </a:p>
        </p:txBody>
      </p:sp>
      <p:sp>
        <p:nvSpPr>
          <p:cNvPr id="139267" name="Rectangle 3"/>
          <p:cNvSpPr>
            <a:spLocks noGrp="1" noChangeArrowheads="1"/>
          </p:cNvSpPr>
          <p:nvPr>
            <p:ph type="body" idx="4294967295"/>
          </p:nvPr>
        </p:nvSpPr>
        <p:spPr>
          <a:xfrm>
            <a:off x="381000" y="1828800"/>
            <a:ext cx="8229600" cy="4759325"/>
          </a:xfrm>
          <a:prstGeom prst="rect">
            <a:avLst/>
          </a:prstGeom>
        </p:spPr>
        <p:txBody>
          <a:bodyPr/>
          <a:lstStyle/>
          <a:p>
            <a:r>
              <a:rPr lang="en-US" sz="2800" dirty="0"/>
              <a:t>Piaget’s formal operational stage</a:t>
            </a:r>
          </a:p>
          <a:p>
            <a:pPr lvl="1"/>
            <a:r>
              <a:rPr lang="en-US" altLang="en-US" sz="2400" b="1" dirty="0"/>
              <a:t>Formal operational stage </a:t>
            </a:r>
          </a:p>
          <a:p>
            <a:pPr lvl="2"/>
            <a:r>
              <a:rPr lang="en-US" altLang="en-US" sz="2200" dirty="0"/>
              <a:t>capacity for abstract, scientific thinking</a:t>
            </a:r>
          </a:p>
          <a:p>
            <a:pPr lvl="2"/>
            <a:r>
              <a:rPr lang="en-US" altLang="en-US" sz="2200" dirty="0"/>
              <a:t>Ability to engage in propositional thought and </a:t>
            </a:r>
            <a:r>
              <a:rPr lang="en-US" altLang="en-US" sz="2200" dirty="0" err="1"/>
              <a:t>hypothetico</a:t>
            </a:r>
            <a:r>
              <a:rPr lang="en-US" altLang="en-US" sz="2200" dirty="0"/>
              <a:t>-deductive reasoning</a:t>
            </a:r>
          </a:p>
          <a:p>
            <a:pPr lvl="3"/>
            <a:r>
              <a:rPr lang="en-US" altLang="en-US" sz="1800" dirty="0"/>
              <a:t>begin with a general theory of all factors that could affect  an outcome </a:t>
            </a:r>
          </a:p>
          <a:p>
            <a:pPr lvl="3"/>
            <a:r>
              <a:rPr lang="en-US" altLang="en-US" sz="1800" dirty="0"/>
              <a:t>deduce specific </a:t>
            </a:r>
            <a:r>
              <a:rPr lang="en-US" altLang="en-US" sz="1800" b="1" dirty="0"/>
              <a:t>hypotheses</a:t>
            </a:r>
            <a:endParaRPr lang="en-US" altLang="en-US" sz="1800" dirty="0"/>
          </a:p>
          <a:p>
            <a:pPr lvl="3"/>
            <a:r>
              <a:rPr lang="en-US" altLang="en-US" sz="1800" dirty="0"/>
              <a:t>test hypotheses systematically</a:t>
            </a:r>
            <a:endParaRPr lang="en-US" sz="1800" dirty="0"/>
          </a:p>
          <a:p>
            <a:r>
              <a:rPr lang="en-US" sz="2800" dirty="0"/>
              <a:t>Is this a universal stage (like previous stages)?</a:t>
            </a:r>
          </a:p>
          <a:p>
            <a:pPr lvl="1"/>
            <a:endParaRPr lang="en-US" sz="2400" i="1" dirty="0"/>
          </a:p>
          <a:p>
            <a:pPr>
              <a:buFont typeface="Wingdings" pitchFamily="2" charset="2"/>
              <a:buNone/>
            </a:pPr>
            <a:endParaRPr lang="en-US" sz="2800" dirty="0"/>
          </a:p>
        </p:txBody>
      </p:sp>
    </p:spTree>
    <p:extLst>
      <p:ext uri="{BB962C8B-B14F-4D97-AF65-F5344CB8AC3E}">
        <p14:creationId xmlns:p14="http://schemas.microsoft.com/office/powerpoint/2010/main" val="9626982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a:stretch>
            <a:fillRect/>
          </a:stretch>
        </p:blipFill>
        <p:spPr>
          <a:xfrm>
            <a:off x="1566956" y="1905000"/>
            <a:ext cx="6138768" cy="4459470"/>
          </a:xfrm>
          <a:prstGeom prst="rect">
            <a:avLst/>
          </a:prstGeom>
        </p:spPr>
      </p:pic>
      <p:sp>
        <p:nvSpPr>
          <p:cNvPr id="5" name="Rectangle 4"/>
          <p:cNvSpPr/>
          <p:nvPr/>
        </p:nvSpPr>
        <p:spPr>
          <a:xfrm>
            <a:off x="2209800" y="6331813"/>
            <a:ext cx="4572000" cy="584775"/>
          </a:xfrm>
          <a:prstGeom prst="rect">
            <a:avLst/>
          </a:prstGeom>
        </p:spPr>
        <p:txBody>
          <a:bodyPr>
            <a:spAutoFit/>
          </a:bodyPr>
          <a:lstStyle/>
          <a:p>
            <a:r>
              <a:rPr lang="en-US" sz="1600" dirty="0"/>
              <a:t>https://www.psychologytoday.com/articles/201203/pt-puzzle-card-logic</a:t>
            </a:r>
          </a:p>
        </p:txBody>
      </p:sp>
    </p:spTree>
    <p:extLst>
      <p:ext uri="{BB962C8B-B14F-4D97-AF65-F5344CB8AC3E}">
        <p14:creationId xmlns:p14="http://schemas.microsoft.com/office/powerpoint/2010/main" val="4688815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Role of context</a:t>
            </a:r>
          </a:p>
        </p:txBody>
      </p:sp>
      <p:pic>
        <p:nvPicPr>
          <p:cNvPr id="4" name="Content Placeholder 3"/>
          <p:cNvPicPr>
            <a:picLocks noGrp="1" noChangeAspect="1"/>
          </p:cNvPicPr>
          <p:nvPr>
            <p:ph idx="1"/>
          </p:nvPr>
        </p:nvPicPr>
        <p:blipFill>
          <a:blip r:embed="rId2"/>
          <a:stretch>
            <a:fillRect/>
          </a:stretch>
        </p:blipFill>
        <p:spPr>
          <a:xfrm>
            <a:off x="1695084" y="1774825"/>
            <a:ext cx="5753831" cy="4625975"/>
          </a:xfrm>
          <a:prstGeom prst="rect">
            <a:avLst/>
          </a:prstGeom>
        </p:spPr>
      </p:pic>
    </p:spTree>
    <p:extLst>
      <p:ext uri="{BB962C8B-B14F-4D97-AF65-F5344CB8AC3E}">
        <p14:creationId xmlns:p14="http://schemas.microsoft.com/office/powerpoint/2010/main" val="38680420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p:txBody>
          <a:bodyPr>
            <a:normAutofit/>
          </a:bodyPr>
          <a:lstStyle/>
          <a:p>
            <a:pPr algn="ctr"/>
            <a:r>
              <a:rPr lang="en-US" sz="4000" dirty="0"/>
              <a:t>Culturally-Mediated Learning (cont)</a:t>
            </a:r>
          </a:p>
        </p:txBody>
      </p:sp>
      <p:sp>
        <p:nvSpPr>
          <p:cNvPr id="143363" name="Rectangle 3"/>
          <p:cNvSpPr>
            <a:spLocks noGrp="1" noChangeArrowheads="1"/>
          </p:cNvSpPr>
          <p:nvPr>
            <p:ph type="body" idx="4294967295"/>
          </p:nvPr>
        </p:nvSpPr>
        <p:spPr>
          <a:xfrm>
            <a:off x="457200" y="1676400"/>
            <a:ext cx="8229600" cy="4759325"/>
          </a:xfrm>
          <a:prstGeom prst="rect">
            <a:avLst/>
          </a:prstGeom>
        </p:spPr>
        <p:txBody>
          <a:bodyPr>
            <a:normAutofit lnSpcReduction="10000"/>
          </a:bodyPr>
          <a:lstStyle/>
          <a:p>
            <a:r>
              <a:rPr lang="en-US" sz="2800" dirty="0"/>
              <a:t>Data on formal operational stage:</a:t>
            </a:r>
          </a:p>
          <a:p>
            <a:pPr lvl="2"/>
            <a:r>
              <a:rPr lang="en-US" sz="2400" dirty="0"/>
              <a:t>Not everyone (including highly educated people) reach this stage </a:t>
            </a:r>
          </a:p>
          <a:p>
            <a:pPr lvl="2"/>
            <a:r>
              <a:rPr lang="en-US" sz="2400" dirty="0"/>
              <a:t>More likely in cultures that have developed notation systems</a:t>
            </a:r>
          </a:p>
          <a:p>
            <a:pPr lvl="2"/>
            <a:r>
              <a:rPr lang="en-US" sz="2400" dirty="0"/>
              <a:t>Formal operations are domain specific within an individual</a:t>
            </a:r>
          </a:p>
          <a:p>
            <a:pPr marL="0" indent="0">
              <a:buNone/>
            </a:pPr>
            <a:endParaRPr lang="en-US" sz="2800" dirty="0"/>
          </a:p>
          <a:p>
            <a:r>
              <a:rPr lang="en-US" sz="2800" dirty="0"/>
              <a:t>Conclude that opportunity to engage with           environment in abstract ways is necessary for   development</a:t>
            </a:r>
          </a:p>
          <a:p>
            <a:pPr lvl="1"/>
            <a:r>
              <a:rPr lang="en-US" sz="2400" dirty="0"/>
              <a:t>	culturally-mediated</a:t>
            </a:r>
          </a:p>
        </p:txBody>
      </p:sp>
    </p:spTree>
    <p:extLst>
      <p:ext uri="{BB962C8B-B14F-4D97-AF65-F5344CB8AC3E}">
        <p14:creationId xmlns:p14="http://schemas.microsoft.com/office/powerpoint/2010/main" val="19058574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xfrm>
            <a:off x="304800" y="152400"/>
            <a:ext cx="8686800" cy="1143000"/>
          </a:xfrm>
        </p:spPr>
        <p:txBody>
          <a:bodyPr>
            <a:noAutofit/>
          </a:bodyPr>
          <a:lstStyle/>
          <a:p>
            <a:pPr algn="ctr"/>
            <a:r>
              <a:rPr lang="en-US" sz="4000" dirty="0"/>
              <a:t>Cross-cultural research: </a:t>
            </a:r>
            <a:br>
              <a:rPr lang="en-US" sz="4000" dirty="0"/>
            </a:br>
            <a:r>
              <a:rPr lang="en-US" sz="4000" dirty="0"/>
              <a:t>Problems with interpretation</a:t>
            </a:r>
          </a:p>
        </p:txBody>
      </p:sp>
      <p:sp>
        <p:nvSpPr>
          <p:cNvPr id="117763" name="Rectangle 3"/>
          <p:cNvSpPr>
            <a:spLocks noGrp="1" noChangeArrowheads="1"/>
          </p:cNvSpPr>
          <p:nvPr>
            <p:ph type="body" idx="4294967295"/>
          </p:nvPr>
        </p:nvSpPr>
        <p:spPr>
          <a:xfrm>
            <a:off x="457200" y="1981200"/>
            <a:ext cx="8229600" cy="4525963"/>
          </a:xfrm>
          <a:prstGeom prst="rect">
            <a:avLst/>
          </a:prstGeom>
        </p:spPr>
        <p:txBody>
          <a:bodyPr/>
          <a:lstStyle/>
          <a:p>
            <a:r>
              <a:rPr lang="en-US" sz="2800" dirty="0"/>
              <a:t>Relevance and applicability of measure to daily living and survival in different cultures</a:t>
            </a:r>
          </a:p>
          <a:p>
            <a:pPr lvl="1"/>
            <a:endParaRPr lang="en-US" sz="2400" i="1" dirty="0"/>
          </a:p>
          <a:p>
            <a:pPr lvl="1"/>
            <a:r>
              <a:rPr lang="en-US" sz="2400" i="1" dirty="0"/>
              <a:t>Understanding</a:t>
            </a:r>
            <a:r>
              <a:rPr lang="en-US" sz="2400" dirty="0"/>
              <a:t> of language and concepts applied</a:t>
            </a:r>
          </a:p>
          <a:p>
            <a:pPr>
              <a:buNone/>
            </a:pPr>
            <a:endParaRPr lang="en-US" sz="2800" dirty="0"/>
          </a:p>
          <a:p>
            <a:pPr>
              <a:buNone/>
            </a:pPr>
            <a:endParaRPr lang="en-US" sz="2800" dirty="0"/>
          </a:p>
          <a:p>
            <a:pPr lvl="1"/>
            <a:r>
              <a:rPr lang="en-US" sz="2400" dirty="0"/>
              <a:t>Cannot easily account for heterogeneity </a:t>
            </a:r>
            <a:r>
              <a:rPr lang="en-US" sz="2400" i="1" dirty="0"/>
              <a:t>within</a:t>
            </a:r>
            <a:r>
              <a:rPr lang="en-US" sz="2400" dirty="0"/>
              <a:t> cultures; therefore cannot isolate causal associations </a:t>
            </a:r>
            <a:endParaRPr lang="en-US" sz="2000" dirty="0"/>
          </a:p>
        </p:txBody>
      </p:sp>
    </p:spTree>
    <p:extLst>
      <p:ext uri="{BB962C8B-B14F-4D97-AF65-F5344CB8AC3E}">
        <p14:creationId xmlns:p14="http://schemas.microsoft.com/office/powerpoint/2010/main" val="23938637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a:xfrm>
            <a:off x="457200" y="0"/>
            <a:ext cx="8229600" cy="1143000"/>
          </a:xfrm>
        </p:spPr>
        <p:txBody>
          <a:bodyPr/>
          <a:lstStyle/>
          <a:p>
            <a:pPr algn="ctr"/>
            <a:r>
              <a:rPr lang="en-US" dirty="0"/>
              <a:t>Culture defined…</a:t>
            </a:r>
          </a:p>
        </p:txBody>
      </p:sp>
      <p:sp>
        <p:nvSpPr>
          <p:cNvPr id="107523" name="Rectangle 3"/>
          <p:cNvSpPr>
            <a:spLocks noGrp="1" noChangeArrowheads="1"/>
          </p:cNvSpPr>
          <p:nvPr>
            <p:ph type="body" idx="4294967295"/>
          </p:nvPr>
        </p:nvSpPr>
        <p:spPr>
          <a:xfrm>
            <a:off x="457200" y="1456470"/>
            <a:ext cx="8229600" cy="4530725"/>
          </a:xfrm>
          <a:prstGeom prst="rect">
            <a:avLst/>
          </a:prstGeom>
        </p:spPr>
        <p:txBody>
          <a:bodyPr>
            <a:normAutofit/>
          </a:bodyPr>
          <a:lstStyle/>
          <a:p>
            <a:r>
              <a:rPr lang="en-US" sz="2800" dirty="0"/>
              <a:t>Accumulation of artifacts, knowledge, beliefs, and values over many generations</a:t>
            </a:r>
          </a:p>
          <a:p>
            <a:pPr lvl="2"/>
            <a:r>
              <a:rPr lang="en-US" dirty="0"/>
              <a:t>Artifacts = tools, clothing, words</a:t>
            </a:r>
          </a:p>
          <a:p>
            <a:pPr lvl="2"/>
            <a:r>
              <a:rPr lang="en-US" dirty="0"/>
              <a:t>Knowledge = ways to construct and use artifacts</a:t>
            </a:r>
          </a:p>
          <a:p>
            <a:pPr lvl="2"/>
            <a:r>
              <a:rPr lang="en-US" dirty="0"/>
              <a:t>Beliefs = understandings about the world</a:t>
            </a:r>
          </a:p>
          <a:p>
            <a:pPr lvl="2"/>
            <a:r>
              <a:rPr lang="en-US" dirty="0"/>
              <a:t>Values = ideas about what is worthwhile, right, wrong</a:t>
            </a:r>
          </a:p>
          <a:p>
            <a:r>
              <a:rPr lang="en-US" sz="2800" dirty="0"/>
              <a:t>Socially inherited body of past human behaviors   and accomplishments</a:t>
            </a:r>
          </a:p>
        </p:txBody>
      </p:sp>
      <p:sp>
        <p:nvSpPr>
          <p:cNvPr id="107524" name="Text Box 4"/>
          <p:cNvSpPr txBox="1">
            <a:spLocks noChangeArrowheads="1"/>
          </p:cNvSpPr>
          <p:nvPr/>
        </p:nvSpPr>
        <p:spPr bwMode="auto">
          <a:xfrm>
            <a:off x="4724400" y="6361113"/>
            <a:ext cx="4273550" cy="366712"/>
          </a:xfrm>
          <a:prstGeom prst="rect">
            <a:avLst/>
          </a:prstGeom>
          <a:noFill/>
          <a:ln w="9525">
            <a:noFill/>
            <a:miter lim="800000"/>
            <a:headEnd/>
            <a:tailEnd/>
          </a:ln>
          <a:effectLst/>
        </p:spPr>
        <p:txBody>
          <a:bodyPr wrap="none">
            <a:spAutoFit/>
          </a:bodyPr>
          <a:lstStyle/>
          <a:p>
            <a:r>
              <a:rPr lang="en-US"/>
              <a:t>Cole, 1996; Cole, Cole &amp; Lightfoot, 2005</a:t>
            </a:r>
          </a:p>
        </p:txBody>
      </p:sp>
      <p:pic>
        <p:nvPicPr>
          <p:cNvPr id="107525" name="Picture 5"/>
          <p:cNvPicPr>
            <a:picLocks noChangeAspect="1" noChangeArrowheads="1"/>
          </p:cNvPicPr>
          <p:nvPr/>
        </p:nvPicPr>
        <p:blipFill>
          <a:blip r:embed="rId3" cstate="print"/>
          <a:srcRect/>
          <a:stretch>
            <a:fillRect/>
          </a:stretch>
        </p:blipFill>
        <p:spPr bwMode="auto">
          <a:xfrm>
            <a:off x="5257800" y="4584079"/>
            <a:ext cx="2252663" cy="1800225"/>
          </a:xfrm>
          <a:prstGeom prst="rect">
            <a:avLst/>
          </a:prstGeom>
          <a:noFill/>
          <a:ln w="9525">
            <a:noFill/>
            <a:miter lim="800000"/>
            <a:headEnd/>
            <a:tailEnd/>
          </a:ln>
          <a:effectLst/>
        </p:spPr>
      </p:pic>
    </p:spTree>
    <p:extLst>
      <p:ext uri="{BB962C8B-B14F-4D97-AF65-F5344CB8AC3E}">
        <p14:creationId xmlns:p14="http://schemas.microsoft.com/office/powerpoint/2010/main" val="465924540"/>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n-US"/>
              <a:t>Cultural Psychology</a:t>
            </a:r>
          </a:p>
        </p:txBody>
      </p:sp>
      <p:sp>
        <p:nvSpPr>
          <p:cNvPr id="4099" name="Rectangle 3"/>
          <p:cNvSpPr>
            <a:spLocks noGrp="1" noChangeArrowheads="1"/>
          </p:cNvSpPr>
          <p:nvPr>
            <p:ph type="body" idx="1"/>
          </p:nvPr>
        </p:nvSpPr>
        <p:spPr/>
        <p:txBody>
          <a:bodyPr/>
          <a:lstStyle/>
          <a:p>
            <a:pPr eaLnBrk="1" hangingPunct="1">
              <a:lnSpc>
                <a:spcPct val="90000"/>
              </a:lnSpc>
            </a:pPr>
            <a:r>
              <a:rPr lang="en-US" i="1" dirty="0"/>
              <a:t>All</a:t>
            </a:r>
            <a:r>
              <a:rPr lang="en-US" dirty="0"/>
              <a:t> social and emotional development occurs in a cultural context</a:t>
            </a:r>
          </a:p>
          <a:p>
            <a:pPr eaLnBrk="1" hangingPunct="1">
              <a:lnSpc>
                <a:spcPct val="90000"/>
              </a:lnSpc>
            </a:pPr>
            <a:r>
              <a:rPr lang="en-US" dirty="0"/>
              <a:t>Culture involves shared beliefs and practices which unite communities and differentiate them from other communities</a:t>
            </a:r>
          </a:p>
          <a:p>
            <a:pPr eaLnBrk="1" hangingPunct="1">
              <a:lnSpc>
                <a:spcPct val="90000"/>
              </a:lnSpc>
            </a:pPr>
            <a:r>
              <a:rPr lang="en-US" i="1" dirty="0"/>
              <a:t>What may appear to be a universal feature of development, is often one of myriad, cultural solutions to a problem</a:t>
            </a:r>
          </a:p>
        </p:txBody>
      </p:sp>
    </p:spTree>
    <p:extLst>
      <p:ext uri="{BB962C8B-B14F-4D97-AF65-F5344CB8AC3E}">
        <p14:creationId xmlns:p14="http://schemas.microsoft.com/office/powerpoint/2010/main" val="34612336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ctrTitle"/>
          </p:nvPr>
        </p:nvSpPr>
        <p:spPr>
          <a:xfrm>
            <a:off x="276225" y="226103"/>
            <a:ext cx="7772400" cy="769937"/>
          </a:xfrm>
        </p:spPr>
        <p:txBody>
          <a:bodyPr/>
          <a:lstStyle/>
          <a:p>
            <a:r>
              <a:rPr lang="en-US" altLang="en-US" dirty="0"/>
              <a:t>Cultural Psychology</a:t>
            </a:r>
          </a:p>
        </p:txBody>
      </p:sp>
      <p:sp>
        <p:nvSpPr>
          <p:cNvPr id="3075" name="Subtitle 4"/>
          <p:cNvSpPr>
            <a:spLocks noGrp="1"/>
          </p:cNvSpPr>
          <p:nvPr>
            <p:ph type="subTitle" idx="1"/>
          </p:nvPr>
        </p:nvSpPr>
        <p:spPr/>
        <p:txBody>
          <a:bodyPr>
            <a:normAutofit fontScale="85000" lnSpcReduction="20000"/>
          </a:bodyPr>
          <a:lstStyle/>
          <a:p>
            <a:r>
              <a:rPr lang="en-US" altLang="en-US" sz="2600" dirty="0"/>
              <a:t>Babies Namibia interaction  (describe first 45 s)</a:t>
            </a:r>
            <a:r>
              <a:rPr lang="en-US" altLang="en-US" sz="2600" dirty="0">
                <a:hlinkClick r:id="rId3"/>
              </a:rPr>
              <a:t>–</a:t>
            </a:r>
            <a:r>
              <a:rPr lang="en-US" altLang="en-US" sz="2600" dirty="0"/>
              <a:t> </a:t>
            </a:r>
          </a:p>
          <a:p>
            <a:r>
              <a:rPr lang="en-US" altLang="en-US" sz="1700" dirty="0">
                <a:hlinkClick r:id="rId3"/>
              </a:rPr>
              <a:t>	https://www.youtube.com/watch?v=vB36k0hGxDM</a:t>
            </a:r>
            <a:r>
              <a:rPr lang="en-US" altLang="en-US" sz="1700" dirty="0"/>
              <a:t>  </a:t>
            </a:r>
          </a:p>
          <a:p>
            <a:r>
              <a:rPr lang="en-US" altLang="en-US" sz="1900" dirty="0"/>
              <a:t>Namibia clip (trailer style) </a:t>
            </a:r>
          </a:p>
          <a:p>
            <a:r>
              <a:rPr lang="en-US" altLang="en-US" sz="1300" dirty="0">
                <a:hlinkClick r:id="rId4"/>
              </a:rPr>
              <a:t>	https://www.youtube.com/watch?v=LpLHuE2Fymg</a:t>
            </a:r>
            <a:r>
              <a:rPr lang="en-US" altLang="en-US" sz="1300" dirty="0"/>
              <a:t> </a:t>
            </a:r>
          </a:p>
          <a:p>
            <a:r>
              <a:rPr lang="en-US" altLang="en-US" dirty="0"/>
              <a:t>Full movie Babies</a:t>
            </a:r>
            <a:r>
              <a:rPr lang="en-US" altLang="en-US" dirty="0">
                <a:hlinkClick r:id="rId5"/>
              </a:rPr>
              <a:t>–</a:t>
            </a:r>
            <a:r>
              <a:rPr lang="en-US" altLang="en-US" dirty="0"/>
              <a:t> </a:t>
            </a:r>
          </a:p>
          <a:p>
            <a:r>
              <a:rPr lang="en-US" altLang="en-US" sz="1400" dirty="0">
                <a:hlinkClick r:id="rId5"/>
              </a:rPr>
              <a:t>	https://play.google.com/movies#zSoyz</a:t>
            </a:r>
            <a:endParaRPr lang="en-US" altLang="en-US" sz="1400" dirty="0"/>
          </a:p>
          <a:p>
            <a:r>
              <a:rPr lang="en-US" altLang="en-US" sz="1400" dirty="0"/>
              <a:t>Babies (Africa, Japan, San Francisco, Mongolia)</a:t>
            </a:r>
          </a:p>
          <a:p>
            <a:r>
              <a:rPr lang="en-US" altLang="en-US" sz="1400" dirty="0"/>
              <a:t>	</a:t>
            </a:r>
            <a:endParaRPr lang="en-US" altLang="en-US" dirty="0"/>
          </a:p>
        </p:txBody>
      </p:sp>
      <p:pic>
        <p:nvPicPr>
          <p:cNvPr id="3076" name="Picture 2">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4298950"/>
            <a:ext cx="4162425" cy="254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en-US"/>
              <a:t>Messinger</a:t>
            </a:r>
          </a:p>
        </p:txBody>
      </p:sp>
    </p:spTree>
    <p:extLst>
      <p:ext uri="{BB962C8B-B14F-4D97-AF65-F5344CB8AC3E}">
        <p14:creationId xmlns:p14="http://schemas.microsoft.com/office/powerpoint/2010/main" val="11039554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1746" name="Rectangle 1"/>
          <p:cNvSpPr>
            <a:spLocks noGrp="1" noChangeArrowheads="1"/>
          </p:cNvSpPr>
          <p:nvPr>
            <p:ph type="title"/>
          </p:nvPr>
        </p:nvSpPr>
        <p:spPr>
          <a:xfrm>
            <a:off x="654050" y="660400"/>
            <a:ext cx="7673975" cy="847725"/>
          </a:xfrm>
        </p:spPr>
        <p:txBody>
          <a:bodyPr tIns="35203"/>
          <a:lstStyle/>
          <a:p>
            <a:pPr>
              <a:tabLst>
                <a:tab pos="655638" algn="l"/>
                <a:tab pos="1312863" algn="l"/>
                <a:tab pos="1968500" algn="l"/>
                <a:tab pos="2625725" algn="l"/>
                <a:tab pos="3282950" algn="l"/>
                <a:tab pos="3938588" algn="l"/>
                <a:tab pos="4595813" algn="l"/>
                <a:tab pos="5253038" algn="l"/>
                <a:tab pos="5908675" algn="l"/>
                <a:tab pos="6565900" algn="l"/>
                <a:tab pos="7223125" algn="l"/>
              </a:tabLst>
            </a:pPr>
            <a:r>
              <a:rPr lang="en-US" altLang="en-US"/>
              <a:t>Efe People</a:t>
            </a:r>
          </a:p>
        </p:txBody>
      </p:sp>
      <p:sp>
        <p:nvSpPr>
          <p:cNvPr id="27651" name="Rectangle 2"/>
          <p:cNvSpPr>
            <a:spLocks noGrp="1" noChangeArrowheads="1"/>
          </p:cNvSpPr>
          <p:nvPr>
            <p:ph type="body" idx="1"/>
          </p:nvPr>
        </p:nvSpPr>
        <p:spPr>
          <a:xfrm>
            <a:off x="676275" y="1619250"/>
            <a:ext cx="8032750" cy="4646613"/>
          </a:xfrm>
        </p:spPr>
        <p:txBody>
          <a:bodyPr tIns="14401"/>
          <a:lstStyle/>
          <a:p>
            <a:pPr marL="390525" indent="-293688">
              <a:buSzPct val="45000"/>
              <a:buFont typeface="Wingdings" panose="05000000000000000000" pitchFamily="2"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a:pPr>
            <a:r>
              <a:rPr lang="en-US" altLang="en-US" sz="1800" dirty="0" err="1"/>
              <a:t>Ituri</a:t>
            </a:r>
            <a:r>
              <a:rPr lang="en-US" altLang="en-US" sz="1800" dirty="0"/>
              <a:t> forest of Zaire</a:t>
            </a:r>
          </a:p>
          <a:p>
            <a:pPr marL="1165225" indent="-519113">
              <a:buSzPct val="75000"/>
              <a:buFont typeface="Symbol" panose="05050102010706020507" pitchFamily="18"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a:pPr>
            <a:r>
              <a:rPr lang="en-US" altLang="en-US" sz="2000" dirty="0"/>
              <a:t>Small communities of a few families</a:t>
            </a:r>
          </a:p>
          <a:p>
            <a:pPr marL="1165225" indent="-519113">
              <a:buSzPct val="75000"/>
              <a:buFont typeface="Symbol" panose="05050102010706020507" pitchFamily="18"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a:pPr>
            <a:r>
              <a:rPr lang="en-US" altLang="en-US" sz="2000" dirty="0"/>
              <a:t>Leaf huts face a communal space</a:t>
            </a:r>
          </a:p>
          <a:p>
            <a:pPr marL="1165225" indent="-519113">
              <a:buSzPct val="75000"/>
              <a:buFont typeface="Symbol" panose="05050102010706020507" pitchFamily="18"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a:pPr>
            <a:r>
              <a:rPr lang="en-US" altLang="en-US" sz="2000" dirty="0"/>
              <a:t>High mortality rates, low fertility</a:t>
            </a:r>
          </a:p>
          <a:p>
            <a:pPr marL="1165225" indent="-519113">
              <a:buSzPct val="75000"/>
              <a:buFont typeface="Symbol" panose="05050102010706020507" pitchFamily="18"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a:pPr>
            <a:r>
              <a:rPr lang="en-US" altLang="en-US" sz="2000" dirty="0"/>
              <a:t>High work load; most gathering is communal</a:t>
            </a:r>
          </a:p>
          <a:p>
            <a:pPr marL="1165225" indent="-519113">
              <a:buSzPct val="75000"/>
              <a:buFont typeface="Symbol" panose="05050102010706020507" pitchFamily="18"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a:pPr>
            <a:r>
              <a:rPr lang="en-US" altLang="en-US" sz="2000" dirty="0"/>
              <a:t>Multiple caregivers, infants engaged with</a:t>
            </a:r>
            <a:br>
              <a:rPr lang="en-US" altLang="en-US" sz="2000" dirty="0"/>
            </a:br>
            <a:r>
              <a:rPr lang="en-US" altLang="en-US" sz="2000" dirty="0"/>
              <a:t>others half the time</a:t>
            </a:r>
          </a:p>
          <a:p>
            <a:pPr marL="390525" indent="-293688">
              <a:buSzPct val="45000"/>
              <a:buFont typeface="Wingdings" panose="05000000000000000000" pitchFamily="2"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a:pPr>
            <a:r>
              <a:rPr lang="en-US" altLang="en-US" sz="1800" dirty="0"/>
              <a:t>Methods</a:t>
            </a:r>
          </a:p>
          <a:p>
            <a:pPr marL="1165225" indent="-519113">
              <a:buSzPct val="75000"/>
              <a:buFont typeface="Symbol" panose="05050102010706020507" pitchFamily="18"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a:pPr>
            <a:r>
              <a:rPr lang="en-US" altLang="en-US" sz="2000" dirty="0"/>
              <a:t>Naturalistic, one community at both points</a:t>
            </a:r>
          </a:p>
          <a:p>
            <a:pPr marL="1165225" indent="-519113">
              <a:buSzPct val="75000"/>
              <a:buFont typeface="Symbol" panose="05050102010706020507" pitchFamily="18"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a:pPr>
            <a:r>
              <a:rPr lang="en-US" altLang="en-US" sz="2000" dirty="0"/>
              <a:t>Data gathered at different times</a:t>
            </a:r>
          </a:p>
          <a:p>
            <a:pPr marL="1165225" indent="-519113">
              <a:buSzPct val="75000"/>
              <a:buFont typeface="Symbol" panose="05050102010706020507" pitchFamily="18"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a:pPr>
            <a:r>
              <a:rPr lang="en-US" altLang="en-US" sz="2000" dirty="0"/>
              <a:t>Researchers living in these camps</a:t>
            </a:r>
          </a:p>
          <a:p>
            <a:pPr marL="1165225" indent="-519113">
              <a:buSzPct val="75000"/>
              <a:buFont typeface="Symbol" panose="05050102010706020507" pitchFamily="18"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a:pPr>
            <a:r>
              <a:rPr lang="en-US" altLang="en-US" sz="2000" dirty="0"/>
              <a:t>Some variation in when the observations were made</a:t>
            </a:r>
          </a:p>
        </p:txBody>
      </p:sp>
      <p:pic>
        <p:nvPicPr>
          <p:cNvPr id="3174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31025" y="63500"/>
            <a:ext cx="2073275" cy="311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6" name="Footer Placeholder 5"/>
          <p:cNvSpPr>
            <a:spLocks noGrp="1"/>
          </p:cNvSpPr>
          <p:nvPr>
            <p:ph type="ftr" sz="quarter" idx="11"/>
          </p:nvPr>
        </p:nvSpPr>
        <p:spPr/>
        <p:txBody>
          <a:bodyPr/>
          <a:lstStyle/>
          <a:p>
            <a:pPr>
              <a:defRPr/>
            </a:pPr>
            <a:r>
              <a:rPr lang="en-US"/>
              <a:t>Mattson</a:t>
            </a:r>
          </a:p>
        </p:txBody>
      </p:sp>
      <p:sp>
        <p:nvSpPr>
          <p:cNvPr id="31750" name="Rectangle 1"/>
          <p:cNvSpPr>
            <a:spLocks noChangeArrowheads="1"/>
          </p:cNvSpPr>
          <p:nvPr/>
        </p:nvSpPr>
        <p:spPr bwMode="auto">
          <a:xfrm>
            <a:off x="3962400" y="123825"/>
            <a:ext cx="27400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644525">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sz="2400">
                <a:solidFill>
                  <a:schemeClr val="tx1"/>
                </a:solidFill>
                <a:latin typeface="Times New Roman" panose="02020603050405020304" pitchFamily="18" charset="0"/>
              </a:defRPr>
            </a:lvl1pPr>
            <a:lvl2pPr marL="742950" indent="-285750">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sz="2400">
                <a:solidFill>
                  <a:schemeClr val="tx1"/>
                </a:solidFill>
                <a:latin typeface="Times New Roman" panose="02020603050405020304" pitchFamily="18" charset="0"/>
              </a:defRPr>
            </a:lvl2pPr>
            <a:lvl3pPr marL="1143000" indent="-228600">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sz="2400">
                <a:solidFill>
                  <a:schemeClr val="tx1"/>
                </a:solidFill>
                <a:latin typeface="Times New Roman" panose="02020603050405020304" pitchFamily="18" charset="0"/>
              </a:defRPr>
            </a:lvl3pPr>
            <a:lvl4pPr marL="1600200" indent="-228600">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sz="2400">
                <a:solidFill>
                  <a:schemeClr val="tx1"/>
                </a:solidFill>
                <a:latin typeface="Times New Roman" panose="02020603050405020304" pitchFamily="18" charset="0"/>
              </a:defRPr>
            </a:lvl4pPr>
            <a:lvl5pPr marL="2057400" indent="-228600">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sz="2400">
                <a:solidFill>
                  <a:schemeClr val="tx1"/>
                </a:solidFill>
                <a:latin typeface="Times New Roman" panose="02020603050405020304" pitchFamily="18" charset="0"/>
              </a:defRPr>
            </a:lvl9pPr>
          </a:lstStyle>
          <a:p>
            <a:pPr>
              <a:buSzPct val="75000"/>
            </a:pPr>
            <a:r>
              <a:rPr lang="en-US" altLang="en-US" sz="1800"/>
              <a:t>(Tronick et al. 1987)</a:t>
            </a:r>
          </a:p>
        </p:txBody>
      </p:sp>
    </p:spTree>
    <p:extLst>
      <p:ext uri="{BB962C8B-B14F-4D97-AF65-F5344CB8AC3E}">
        <p14:creationId xmlns:p14="http://schemas.microsoft.com/office/powerpoint/2010/main" val="320690688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317500" y="381000"/>
            <a:ext cx="8637588" cy="708025"/>
          </a:xfrm>
        </p:spPr>
        <p:txBody>
          <a:bodyPr>
            <a:normAutofit fontScale="90000"/>
          </a:bodyPr>
          <a:lstStyle/>
          <a:p>
            <a:r>
              <a:rPr lang="en-US" sz="4000" dirty="0" err="1"/>
              <a:t>Efe</a:t>
            </a:r>
            <a:r>
              <a:rPr lang="en-US" sz="4000" dirty="0"/>
              <a:t> infants have multiple, simultaneous relationships</a:t>
            </a:r>
          </a:p>
        </p:txBody>
      </p:sp>
      <p:sp>
        <p:nvSpPr>
          <p:cNvPr id="15363" name="Rectangle 3"/>
          <p:cNvSpPr>
            <a:spLocks noGrp="1" noChangeArrowheads="1"/>
          </p:cNvSpPr>
          <p:nvPr>
            <p:ph type="body" idx="1"/>
          </p:nvPr>
        </p:nvSpPr>
        <p:spPr>
          <a:xfrm>
            <a:off x="304800" y="1600200"/>
            <a:ext cx="2964581" cy="4419599"/>
          </a:xfrm>
        </p:spPr>
        <p:txBody>
          <a:bodyPr>
            <a:noAutofit/>
          </a:bodyPr>
          <a:lstStyle/>
          <a:p>
            <a:pPr>
              <a:lnSpc>
                <a:spcPct val="80000"/>
              </a:lnSpc>
            </a:pPr>
            <a:r>
              <a:rPr lang="en-US" sz="2800" dirty="0"/>
              <a:t>Influenced by physical, social ecological, cultural factors </a:t>
            </a:r>
          </a:p>
          <a:p>
            <a:pPr eaLnBrk="1" hangingPunct="1">
              <a:lnSpc>
                <a:spcPct val="80000"/>
              </a:lnSpc>
            </a:pPr>
            <a:r>
              <a:rPr lang="en-US" sz="2800" dirty="0">
                <a:sym typeface="Wingdings" panose="05000000000000000000" pitchFamily="2" charset="2"/>
              </a:rPr>
              <a:t> </a:t>
            </a:r>
            <a:r>
              <a:rPr lang="en-US" sz="2800" dirty="0"/>
              <a:t>sense of self incorporating other people</a:t>
            </a:r>
          </a:p>
          <a:p>
            <a:pPr lvl="1">
              <a:lnSpc>
                <a:spcPct val="80000"/>
              </a:lnSpc>
            </a:pPr>
            <a:r>
              <a:rPr lang="en-US" sz="2400" dirty="0"/>
              <a:t>Not initially focused on one person that progresses to other relationships. </a:t>
            </a:r>
          </a:p>
          <a:p>
            <a:pPr lvl="2">
              <a:lnSpc>
                <a:spcPct val="80000"/>
              </a:lnSpc>
            </a:pPr>
            <a:r>
              <a:rPr lang="en-US" sz="1200" dirty="0"/>
              <a:t>Tronick, E. Z., </a:t>
            </a:r>
            <a:r>
              <a:rPr lang="en-US" sz="1200" dirty="0" err="1"/>
              <a:t>Morelli</a:t>
            </a:r>
            <a:r>
              <a:rPr lang="en-US" sz="1200" dirty="0"/>
              <a:t>, G. A., &amp; Ivey, P. K. (1992). </a:t>
            </a:r>
            <a:r>
              <a:rPr lang="en-US" sz="1000" dirty="0">
                <a:hlinkClick r:id="rId3"/>
              </a:rPr>
              <a:t>The </a:t>
            </a:r>
            <a:r>
              <a:rPr lang="en-US" sz="1000" dirty="0" err="1">
                <a:hlinkClick r:id="rId3"/>
              </a:rPr>
              <a:t>Efe</a:t>
            </a:r>
            <a:r>
              <a:rPr lang="en-US" sz="1000" dirty="0">
                <a:hlinkClick r:id="rId3"/>
              </a:rPr>
              <a:t> forager infant and toddler's pattern of social relationships: Multiple and simultaneous.</a:t>
            </a:r>
            <a:r>
              <a:rPr lang="en-US" sz="1000" dirty="0"/>
              <a:t> </a:t>
            </a:r>
            <a:endParaRPr lang="en-US" sz="2400" dirty="0"/>
          </a:p>
        </p:txBody>
      </p:sp>
      <p:pic>
        <p:nvPicPr>
          <p:cNvPr id="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28786" y="-3505200"/>
            <a:ext cx="2073275" cy="311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5"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t="34042"/>
          <a:stretch/>
        </p:blipFill>
        <p:spPr bwMode="auto">
          <a:xfrm>
            <a:off x="3269381" y="1563477"/>
            <a:ext cx="5901244"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6"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81400" y="3932104"/>
            <a:ext cx="3766669" cy="282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84392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686800" cy="1251062"/>
          </a:xfrm>
        </p:spPr>
        <p:txBody>
          <a:bodyPr>
            <a:normAutofit fontScale="90000"/>
          </a:bodyPr>
          <a:lstStyle/>
          <a:p>
            <a:r>
              <a:rPr lang="en-US" dirty="0"/>
              <a:t>Reducing Bronfenbrenner Boundaries</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9400" y="2133600"/>
            <a:ext cx="3575933" cy="3505200"/>
          </a:xfrm>
          <a:prstGeom prst="rect">
            <a:avLst/>
          </a:prstGeom>
        </p:spPr>
      </p:pic>
      <p:sp>
        <p:nvSpPr>
          <p:cNvPr id="4" name="TextBox 3"/>
          <p:cNvSpPr txBox="1"/>
          <p:nvPr/>
        </p:nvSpPr>
        <p:spPr>
          <a:xfrm>
            <a:off x="3662235" y="6096000"/>
            <a:ext cx="1890261" cy="369332"/>
          </a:xfrm>
          <a:prstGeom prst="rect">
            <a:avLst/>
          </a:prstGeom>
          <a:noFill/>
        </p:spPr>
        <p:txBody>
          <a:bodyPr wrap="none" rtlCol="0">
            <a:spAutoFit/>
          </a:bodyPr>
          <a:lstStyle/>
          <a:p>
            <a:r>
              <a:rPr lang="en-US" dirty="0">
                <a:solidFill>
                  <a:schemeClr val="accent6"/>
                </a:solidFill>
              </a:rPr>
              <a:t>The cultural veto</a:t>
            </a:r>
          </a:p>
        </p:txBody>
      </p:sp>
    </p:spTree>
    <p:extLst>
      <p:ext uri="{BB962C8B-B14F-4D97-AF65-F5344CB8AC3E}">
        <p14:creationId xmlns:p14="http://schemas.microsoft.com/office/powerpoint/2010/main" val="42589729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endParaRPr lang="en-US" altLang="en-US"/>
          </a:p>
        </p:txBody>
      </p:sp>
      <p:pic>
        <p:nvPicPr>
          <p:cNvPr id="4403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10886"/>
            <a:ext cx="1676400" cy="2515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extLst>
      <p:ext uri="{BB962C8B-B14F-4D97-AF65-F5344CB8AC3E}">
        <p14:creationId xmlns:p14="http://schemas.microsoft.com/office/powerpoint/2010/main" val="42382796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a:xfrm>
            <a:off x="304800" y="152400"/>
            <a:ext cx="8686800" cy="1143000"/>
          </a:xfrm>
        </p:spPr>
        <p:txBody>
          <a:bodyPr>
            <a:normAutofit/>
          </a:bodyPr>
          <a:lstStyle/>
          <a:p>
            <a:pPr algn="ctr"/>
            <a:r>
              <a:rPr lang="en-US" sz="4000" dirty="0"/>
              <a:t>Cultural Psychology (Cole, 1996)</a:t>
            </a:r>
          </a:p>
        </p:txBody>
      </p:sp>
      <p:sp>
        <p:nvSpPr>
          <p:cNvPr id="119811" name="Rectangle 3"/>
          <p:cNvSpPr>
            <a:spLocks noGrp="1" noChangeArrowheads="1"/>
          </p:cNvSpPr>
          <p:nvPr>
            <p:ph type="body" idx="4294967295"/>
          </p:nvPr>
        </p:nvSpPr>
        <p:spPr>
          <a:xfrm>
            <a:off x="457200" y="1646237"/>
            <a:ext cx="8229600" cy="4526280"/>
          </a:xfrm>
          <a:prstGeom prst="rect">
            <a:avLst/>
          </a:prstGeom>
        </p:spPr>
        <p:txBody>
          <a:bodyPr/>
          <a:lstStyle/>
          <a:p>
            <a:r>
              <a:rPr lang="en-US" sz="2800" dirty="0"/>
              <a:t>Culture does not act on people but instead is the   “medium of human life”</a:t>
            </a:r>
          </a:p>
          <a:p>
            <a:endParaRPr lang="en-US" sz="2800" dirty="0"/>
          </a:p>
          <a:p>
            <a:r>
              <a:rPr lang="en-US" sz="2800" dirty="0"/>
              <a:t>An individual is fully embedded within his/her culture</a:t>
            </a:r>
          </a:p>
          <a:p>
            <a:pPr>
              <a:buNone/>
            </a:pPr>
            <a:endParaRPr lang="en-US" sz="2800" dirty="0"/>
          </a:p>
          <a:p>
            <a:r>
              <a:rPr lang="en-US" sz="2800" i="1" dirty="0"/>
              <a:t>Measurement must be based on locally derived procedures</a:t>
            </a:r>
          </a:p>
          <a:p>
            <a:endParaRPr lang="en-US" sz="1800" dirty="0"/>
          </a:p>
        </p:txBody>
      </p:sp>
    </p:spTree>
    <p:extLst>
      <p:ext uri="{BB962C8B-B14F-4D97-AF65-F5344CB8AC3E}">
        <p14:creationId xmlns:p14="http://schemas.microsoft.com/office/powerpoint/2010/main" val="27060996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altLang="en-US" dirty="0"/>
              <a:t>Cultural psychology situations</a:t>
            </a:r>
          </a:p>
        </p:txBody>
      </p:sp>
      <p:sp>
        <p:nvSpPr>
          <p:cNvPr id="5123" name="Rectangle 3"/>
          <p:cNvSpPr>
            <a:spLocks noGrp="1" noChangeArrowheads="1"/>
          </p:cNvSpPr>
          <p:nvPr>
            <p:ph type="body" idx="1"/>
          </p:nvPr>
        </p:nvSpPr>
        <p:spPr/>
        <p:txBody>
          <a:bodyPr/>
          <a:lstStyle/>
          <a:p>
            <a:pPr eaLnBrk="1" hangingPunct="1"/>
            <a:r>
              <a:rPr lang="en-US" altLang="en-US"/>
              <a:t>What to do when baby cries</a:t>
            </a:r>
          </a:p>
          <a:p>
            <a:pPr eaLnBrk="1" hangingPunct="1"/>
            <a:r>
              <a:rPr lang="en-US" altLang="en-US"/>
              <a:t>Where should baby sleep</a:t>
            </a:r>
          </a:p>
          <a:p>
            <a:pPr eaLnBrk="1" hangingPunct="1"/>
            <a:r>
              <a:rPr lang="en-US" altLang="en-US"/>
              <a:t>Who should play with baby</a:t>
            </a:r>
          </a:p>
          <a:p>
            <a:pPr eaLnBrk="1" hangingPunct="1"/>
            <a:r>
              <a:rPr lang="en-US" altLang="en-US"/>
              <a:t>Who should take care of baby</a:t>
            </a:r>
          </a:p>
          <a:p>
            <a:pPr eaLnBrk="1" hangingPunct="1"/>
            <a:r>
              <a:rPr lang="en-US" altLang="en-US"/>
              <a:t>What about rambunctious toddlers</a:t>
            </a:r>
          </a:p>
        </p:txBody>
      </p:sp>
    </p:spTree>
    <p:extLst>
      <p:ext uri="{BB962C8B-B14F-4D97-AF65-F5344CB8AC3E}">
        <p14:creationId xmlns:p14="http://schemas.microsoft.com/office/powerpoint/2010/main" val="42699079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defRPr/>
            </a:pPr>
            <a:r>
              <a:rPr lang="en-US" sz="2800" dirty="0"/>
              <a:t>Privileged Treatment of Toddlers: Cultural Aspects of Individual Choice and Responsibility. </a:t>
            </a:r>
          </a:p>
        </p:txBody>
      </p:sp>
      <p:sp>
        <p:nvSpPr>
          <p:cNvPr id="48131" name="Content Placeholder 4"/>
          <p:cNvSpPr>
            <a:spLocks noGrp="1"/>
          </p:cNvSpPr>
          <p:nvPr>
            <p:ph idx="1"/>
          </p:nvPr>
        </p:nvSpPr>
        <p:spPr/>
        <p:txBody>
          <a:bodyPr/>
          <a:lstStyle/>
          <a:p>
            <a:r>
              <a:rPr lang="en-US" altLang="en-US" sz="2200" dirty="0"/>
              <a:t>The study:</a:t>
            </a:r>
          </a:p>
          <a:p>
            <a:pPr lvl="1"/>
            <a:r>
              <a:rPr lang="en-US" altLang="en-US" sz="1900" dirty="0"/>
              <a:t>16 Mayan families from San Pedro, Guatemala</a:t>
            </a:r>
          </a:p>
          <a:p>
            <a:pPr lvl="1"/>
            <a:r>
              <a:rPr lang="en-US" altLang="en-US" sz="1900" dirty="0"/>
              <a:t>16 middle class families from Salt Lake City, Utah</a:t>
            </a:r>
          </a:p>
          <a:p>
            <a:pPr lvl="1"/>
            <a:r>
              <a:rPr lang="en-US" altLang="en-US" sz="1900" dirty="0"/>
              <a:t>Interactions between toddlers (14 to 20 </a:t>
            </a:r>
            <a:r>
              <a:rPr lang="en-US" altLang="en-US" sz="1900" dirty="0" err="1"/>
              <a:t>mo</a:t>
            </a:r>
            <a:r>
              <a:rPr lang="en-US" altLang="en-US" sz="1900" dirty="0"/>
              <a:t>) and siblings (3 to 5 </a:t>
            </a:r>
            <a:r>
              <a:rPr lang="en-US" altLang="en-US" sz="1900" dirty="0" err="1"/>
              <a:t>yrs</a:t>
            </a:r>
            <a:r>
              <a:rPr lang="en-US" altLang="en-US" sz="1900" dirty="0"/>
              <a:t>)</a:t>
            </a:r>
          </a:p>
          <a:p>
            <a:pPr lvl="1"/>
            <a:r>
              <a:rPr lang="en-US" altLang="en-US" sz="1900" dirty="0"/>
              <a:t>Interview with mother about child-rearing, social behavior, etc.</a:t>
            </a:r>
          </a:p>
          <a:p>
            <a:pPr lvl="1"/>
            <a:r>
              <a:rPr lang="en-US" altLang="en-US" sz="1900" dirty="0"/>
              <a:t>Given 9 objects to toddlers and siblings to manipulate, with mother’s help</a:t>
            </a:r>
          </a:p>
          <a:p>
            <a:pPr lvl="1"/>
            <a:endParaRPr lang="en-US" altLang="en-US" sz="1900" dirty="0"/>
          </a:p>
          <a:p>
            <a:r>
              <a:rPr lang="en-US" altLang="en-US" sz="2300" b="1" i="1" dirty="0"/>
              <a:t>Which sibling should have the desired object?</a:t>
            </a:r>
          </a:p>
          <a:p>
            <a:endParaRPr lang="en-US" altLang="en-US" sz="2300" b="1" i="1" dirty="0"/>
          </a:p>
          <a:p>
            <a:r>
              <a:rPr lang="en-US" altLang="en-US" sz="2300" b="1" i="1" dirty="0"/>
              <a:t>What should be done if the toddler bops the older sibling with the desired object?</a:t>
            </a:r>
          </a:p>
          <a:p>
            <a:pPr lvl="1"/>
            <a:endParaRPr lang="en-US" altLang="en-US" sz="1900" dirty="0"/>
          </a:p>
          <a:p>
            <a:pPr lvl="1"/>
            <a:endParaRPr lang="en-US" altLang="en-US" sz="1600" dirty="0"/>
          </a:p>
          <a:p>
            <a:pPr lvl="1"/>
            <a:endParaRPr lang="en-US" altLang="en-US" sz="1600" dirty="0"/>
          </a:p>
        </p:txBody>
      </p:sp>
      <p:sp>
        <p:nvSpPr>
          <p:cNvPr id="6" name="Footer Placeholder 5"/>
          <p:cNvSpPr>
            <a:spLocks noGrp="1"/>
          </p:cNvSpPr>
          <p:nvPr>
            <p:ph type="ftr" sz="quarter" idx="11"/>
          </p:nvPr>
        </p:nvSpPr>
        <p:spPr/>
        <p:txBody>
          <a:bodyPr/>
          <a:lstStyle/>
          <a:p>
            <a:pPr>
              <a:defRPr/>
            </a:pPr>
            <a:r>
              <a:rPr lang="en-US"/>
              <a:t>Nayfeld</a:t>
            </a:r>
          </a:p>
        </p:txBody>
      </p:sp>
      <p:sp>
        <p:nvSpPr>
          <p:cNvPr id="48133" name="Rectangle 1"/>
          <p:cNvSpPr>
            <a:spLocks noChangeArrowheads="1"/>
          </p:cNvSpPr>
          <p:nvPr/>
        </p:nvSpPr>
        <p:spPr bwMode="auto">
          <a:xfrm>
            <a:off x="100013" y="6950075"/>
            <a:ext cx="4572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2400">
                <a:solidFill>
                  <a:schemeClr val="bg1"/>
                </a:solidFill>
                <a:latin typeface="Times New Roman" panose="02020603050405020304" pitchFamily="18" charset="0"/>
              </a:rPr>
              <a:t>Collectivism v. Individualism?</a:t>
            </a:r>
          </a:p>
          <a:p>
            <a:pPr eaLnBrk="1" hangingPunct="1">
              <a:spcBef>
                <a:spcPct val="0"/>
              </a:spcBef>
              <a:buClrTx/>
              <a:buSzTx/>
              <a:buFontTx/>
              <a:buNone/>
            </a:pPr>
            <a:r>
              <a:rPr lang="en-US" altLang="en-US" sz="2400">
                <a:solidFill>
                  <a:schemeClr val="bg1"/>
                </a:solidFill>
                <a:latin typeface="Times New Roman" panose="02020603050405020304" pitchFamily="18" charset="0"/>
              </a:rPr>
              <a:t>Treatment of toddlers: Special treatment or same rules for sharing?</a:t>
            </a:r>
          </a:p>
          <a:p>
            <a:pPr eaLnBrk="1" hangingPunct="1">
              <a:spcBef>
                <a:spcPct val="0"/>
              </a:spcBef>
              <a:buClrTx/>
              <a:buSzTx/>
              <a:buFontTx/>
              <a:buNone/>
            </a:pPr>
            <a:r>
              <a:rPr lang="en-US" altLang="en-US" sz="2400">
                <a:solidFill>
                  <a:schemeClr val="bg1"/>
                </a:solidFill>
                <a:latin typeface="Times New Roman" panose="02020603050405020304" pitchFamily="18" charset="0"/>
              </a:rPr>
              <a:t>Age of understanding</a:t>
            </a:r>
          </a:p>
          <a:p>
            <a:pPr eaLnBrk="1" hangingPunct="1">
              <a:spcBef>
                <a:spcPct val="0"/>
              </a:spcBef>
              <a:buClrTx/>
              <a:buSzTx/>
              <a:buFontTx/>
              <a:buNone/>
            </a:pPr>
            <a:r>
              <a:rPr lang="en-US" altLang="en-US" sz="2400">
                <a:solidFill>
                  <a:schemeClr val="bg1"/>
                </a:solidFill>
                <a:latin typeface="Times New Roman" panose="02020603050405020304" pitchFamily="18" charset="0"/>
              </a:rPr>
              <a:t>Emphasis on individuality and choice promotes cooperation that is voluntary as opposed to  guided by parental control</a:t>
            </a:r>
          </a:p>
        </p:txBody>
      </p:sp>
      <p:sp>
        <p:nvSpPr>
          <p:cNvPr id="2" name="Rectangle 1"/>
          <p:cNvSpPr/>
          <p:nvPr/>
        </p:nvSpPr>
        <p:spPr>
          <a:xfrm>
            <a:off x="4419600" y="6254234"/>
            <a:ext cx="5029201" cy="369332"/>
          </a:xfrm>
          <a:prstGeom prst="rect">
            <a:avLst/>
          </a:prstGeom>
        </p:spPr>
        <p:txBody>
          <a:bodyPr wrap="square">
            <a:spAutoFit/>
          </a:bodyPr>
          <a:lstStyle/>
          <a:p>
            <a:r>
              <a:rPr lang="en-US" dirty="0"/>
              <a:t>Christine Mosier and Barbara Rogoff (2003)</a:t>
            </a:r>
          </a:p>
        </p:txBody>
      </p:sp>
    </p:spTree>
    <p:extLst>
      <p:ext uri="{BB962C8B-B14F-4D97-AF65-F5344CB8AC3E}">
        <p14:creationId xmlns:p14="http://schemas.microsoft.com/office/powerpoint/2010/main" val="3643285941"/>
      </p:ext>
    </p:extLst>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685800" y="762000"/>
            <a:ext cx="7772400" cy="762000"/>
          </a:xfrm>
        </p:spPr>
        <p:txBody>
          <a:bodyPr>
            <a:normAutofit fontScale="90000"/>
          </a:bodyPr>
          <a:lstStyle/>
          <a:p>
            <a:pPr eaLnBrk="1" hangingPunct="1"/>
            <a:r>
              <a:rPr lang="en-US" altLang="en-US" b="1"/>
              <a:t>Access to Desired Objects</a:t>
            </a:r>
          </a:p>
        </p:txBody>
      </p:sp>
      <p:sp>
        <p:nvSpPr>
          <p:cNvPr id="23555" name="Rectangle 3"/>
          <p:cNvSpPr>
            <a:spLocks noGrp="1" noChangeArrowheads="1"/>
          </p:cNvSpPr>
          <p:nvPr>
            <p:ph type="body" idx="1"/>
          </p:nvPr>
        </p:nvSpPr>
        <p:spPr/>
        <p:txBody>
          <a:bodyPr/>
          <a:lstStyle/>
          <a:p>
            <a:pPr eaLnBrk="1" hangingPunct="1">
              <a:lnSpc>
                <a:spcPct val="90000"/>
              </a:lnSpc>
            </a:pPr>
            <a:r>
              <a:rPr lang="en-US" altLang="en-US" sz="2800"/>
              <a:t>How 3- to 5-year-old siblings and mothers handled access to objects desired by the siblings and toddlers, in Mayan families of San Pedro, Guatemala, and middle-class families in Salt Lake City, Utah. </a:t>
            </a:r>
          </a:p>
          <a:p>
            <a:pPr eaLnBrk="1" hangingPunct="1">
              <a:lnSpc>
                <a:spcPct val="90000"/>
              </a:lnSpc>
            </a:pPr>
            <a:r>
              <a:rPr lang="en-US" altLang="en-US" sz="2800"/>
              <a:t>We observed whether toddlers (14–20 months) were accorded privileged access to objects that their siblings also desired or whether toddlers and slightly older siblings were held to similar expectations.</a:t>
            </a:r>
          </a:p>
          <a:p>
            <a:pPr eaLnBrk="1" hangingPunct="1">
              <a:lnSpc>
                <a:spcPct val="90000"/>
              </a:lnSpc>
            </a:pPr>
            <a:endParaRPr lang="en-US" altLang="en-US" sz="2800"/>
          </a:p>
        </p:txBody>
      </p:sp>
      <p:sp>
        <p:nvSpPr>
          <p:cNvPr id="4" name="Rectangle 3"/>
          <p:cNvSpPr/>
          <p:nvPr/>
        </p:nvSpPr>
        <p:spPr>
          <a:xfrm>
            <a:off x="4419600" y="6254234"/>
            <a:ext cx="5029201" cy="369332"/>
          </a:xfrm>
          <a:prstGeom prst="rect">
            <a:avLst/>
          </a:prstGeom>
        </p:spPr>
        <p:txBody>
          <a:bodyPr wrap="square">
            <a:spAutoFit/>
          </a:bodyPr>
          <a:lstStyle/>
          <a:p>
            <a:r>
              <a:rPr lang="en-US" dirty="0"/>
              <a:t>Christine Mosier and Barbara Rogoff (2003)</a:t>
            </a:r>
          </a:p>
        </p:txBody>
      </p:sp>
    </p:spTree>
    <p:extLst>
      <p:ext uri="{BB962C8B-B14F-4D97-AF65-F5344CB8AC3E}">
        <p14:creationId xmlns:p14="http://schemas.microsoft.com/office/powerpoint/2010/main" val="40199874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317500" y="38100"/>
            <a:ext cx="8637588" cy="1446213"/>
          </a:xfrm>
        </p:spPr>
        <p:txBody>
          <a:bodyPr>
            <a:normAutofit fontScale="90000"/>
          </a:bodyPr>
          <a:lstStyle/>
          <a:p>
            <a:r>
              <a:rPr lang="en-US" b="1"/>
              <a:t>Proportions of Events Regarding Access to an Object</a:t>
            </a:r>
            <a:endParaRPr lang="en-US"/>
          </a:p>
        </p:txBody>
      </p:sp>
      <p:sp>
        <p:nvSpPr>
          <p:cNvPr id="27651" name="Content Placeholder 2"/>
          <p:cNvSpPr>
            <a:spLocks noGrp="1"/>
          </p:cNvSpPr>
          <p:nvPr>
            <p:ph idx="1"/>
          </p:nvPr>
        </p:nvSpPr>
        <p:spPr/>
        <p:txBody>
          <a:bodyPr/>
          <a:lstStyle/>
          <a:p>
            <a:endParaRPr lang="en-US" sz="1800" b="1" i="1"/>
          </a:p>
          <a:p>
            <a:endParaRPr lang="en-US" sz="1800" b="1" i="1"/>
          </a:p>
          <a:p>
            <a:endParaRPr lang="en-US" sz="1800" b="1" i="1"/>
          </a:p>
          <a:p>
            <a:endParaRPr lang="en-US" sz="1800" b="1" i="1"/>
          </a:p>
          <a:p>
            <a:endParaRPr lang="en-US" sz="1800" b="1" i="1"/>
          </a:p>
          <a:p>
            <a:endParaRPr lang="en-US" sz="1800" b="1" i="1"/>
          </a:p>
          <a:p>
            <a:endParaRPr lang="en-US" sz="1800" b="1" i="1"/>
          </a:p>
          <a:p>
            <a:endParaRPr lang="en-US" sz="1800" b="1" i="1"/>
          </a:p>
          <a:p>
            <a:endParaRPr lang="en-US" sz="1800" b="1" i="1"/>
          </a:p>
          <a:p>
            <a:endParaRPr lang="en-US" sz="2200" b="1" i="1"/>
          </a:p>
        </p:txBody>
      </p:sp>
      <p:sp>
        <p:nvSpPr>
          <p:cNvPr id="5" name="Footer Placeholder 4"/>
          <p:cNvSpPr>
            <a:spLocks noGrp="1"/>
          </p:cNvSpPr>
          <p:nvPr>
            <p:ph type="ftr" sz="quarter" idx="11"/>
          </p:nvPr>
        </p:nvSpPr>
        <p:spPr/>
        <p:txBody>
          <a:bodyPr/>
          <a:lstStyle/>
          <a:p>
            <a:pPr>
              <a:defRPr/>
            </a:pPr>
            <a:r>
              <a:rPr lang="en-US"/>
              <a:t>Nayfeld</a:t>
            </a:r>
          </a:p>
        </p:txBody>
      </p:sp>
      <p:graphicFrame>
        <p:nvGraphicFramePr>
          <p:cNvPr id="4" name="Table 3"/>
          <p:cNvGraphicFramePr>
            <a:graphicFrameLocks noGrp="1"/>
          </p:cNvGraphicFramePr>
          <p:nvPr>
            <p:extLst>
              <p:ext uri="{D42A27DB-BD31-4B8C-83A1-F6EECF244321}">
                <p14:modId xmlns:p14="http://schemas.microsoft.com/office/powerpoint/2010/main" val="1540609763"/>
              </p:ext>
            </p:extLst>
          </p:nvPr>
        </p:nvGraphicFramePr>
        <p:xfrm>
          <a:off x="457200" y="1511008"/>
          <a:ext cx="8610600" cy="4697410"/>
        </p:xfrm>
        <a:graphic>
          <a:graphicData uri="http://schemas.openxmlformats.org/drawingml/2006/table">
            <a:tbl>
              <a:tblPr firstRow="1" bandRow="1">
                <a:tableStyleId>{5C22544A-7EE6-4342-B048-85BDC9FD1C3A}</a:tableStyleId>
              </a:tblPr>
              <a:tblGrid>
                <a:gridCol w="3352800">
                  <a:extLst>
                    <a:ext uri="{9D8B030D-6E8A-4147-A177-3AD203B41FA5}">
                      <a16:colId xmlns:a16="http://schemas.microsoft.com/office/drawing/2014/main" val="20000"/>
                    </a:ext>
                  </a:extLst>
                </a:gridCol>
                <a:gridCol w="2895600">
                  <a:extLst>
                    <a:ext uri="{9D8B030D-6E8A-4147-A177-3AD203B41FA5}">
                      <a16:colId xmlns:a16="http://schemas.microsoft.com/office/drawing/2014/main" val="20001"/>
                    </a:ext>
                  </a:extLst>
                </a:gridCol>
                <a:gridCol w="2362200">
                  <a:extLst>
                    <a:ext uri="{9D8B030D-6E8A-4147-A177-3AD203B41FA5}">
                      <a16:colId xmlns:a16="http://schemas.microsoft.com/office/drawing/2014/main" val="20002"/>
                    </a:ext>
                  </a:extLst>
                </a:gridCol>
              </a:tblGrid>
              <a:tr h="490810">
                <a:tc>
                  <a:txBody>
                    <a:bodyPr/>
                    <a:lstStyle/>
                    <a:p>
                      <a:pPr marL="0" marR="0" algn="ctr">
                        <a:lnSpc>
                          <a:spcPct val="115000"/>
                        </a:lnSpc>
                        <a:spcBef>
                          <a:spcPts val="0"/>
                        </a:spcBef>
                        <a:spcAft>
                          <a:spcPts val="0"/>
                        </a:spcAft>
                      </a:pPr>
                      <a:r>
                        <a:rPr lang="en-US" sz="2800" b="1" kern="1200" dirty="0">
                          <a:solidFill>
                            <a:schemeClr val="lt1"/>
                          </a:solidFill>
                          <a:latin typeface="+mn-lt"/>
                          <a:ea typeface="+mn-ea"/>
                          <a:cs typeface="+mn-cs"/>
                        </a:rPr>
                        <a:t>Event</a:t>
                      </a:r>
                    </a:p>
                  </a:txBody>
                  <a:tcPr marL="68580" marR="68580" marT="0" marB="0"/>
                </a:tc>
                <a:tc>
                  <a:txBody>
                    <a:bodyPr/>
                    <a:lstStyle/>
                    <a:p>
                      <a:pPr marL="0" marR="0" algn="ctr">
                        <a:lnSpc>
                          <a:spcPct val="115000"/>
                        </a:lnSpc>
                        <a:spcBef>
                          <a:spcPts val="0"/>
                        </a:spcBef>
                        <a:spcAft>
                          <a:spcPts val="0"/>
                        </a:spcAft>
                      </a:pPr>
                      <a:r>
                        <a:rPr lang="en-US" sz="2800" dirty="0"/>
                        <a:t>Salt Lake City</a:t>
                      </a:r>
                      <a:endParaRPr lang="en-US" sz="2800" dirty="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2800" dirty="0"/>
                        <a:t>San Pedro</a:t>
                      </a:r>
                      <a:endParaRPr lang="en-US" sz="2800" dirty="0">
                        <a:latin typeface="Calibri"/>
                        <a:ea typeface="Calibri"/>
                        <a:cs typeface="Times New Roman"/>
                      </a:endParaRPr>
                    </a:p>
                  </a:txBody>
                  <a:tcPr marL="68580" marR="68580" marT="0" marB="0"/>
                </a:tc>
                <a:extLst>
                  <a:ext uri="{0D108BD9-81ED-4DB2-BD59-A6C34878D82A}">
                    <a16:rowId xmlns:a16="http://schemas.microsoft.com/office/drawing/2014/main" val="10000"/>
                  </a:ext>
                </a:extLst>
              </a:tr>
              <a:tr h="841320">
                <a:tc>
                  <a:txBody>
                    <a:bodyPr/>
                    <a:lstStyle/>
                    <a:p>
                      <a:pPr marL="0" marR="0" algn="ctr">
                        <a:lnSpc>
                          <a:spcPct val="115000"/>
                        </a:lnSpc>
                        <a:spcBef>
                          <a:spcPts val="0"/>
                        </a:spcBef>
                        <a:spcAft>
                          <a:spcPts val="0"/>
                        </a:spcAft>
                      </a:pPr>
                      <a:r>
                        <a:rPr lang="en-US" sz="1800" dirty="0"/>
                        <a:t>Toddlers eventually gained access to the object</a:t>
                      </a:r>
                      <a:endParaRPr lang="en-US" sz="1800" dirty="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2800" dirty="0"/>
                        <a:t>.59  (.20)</a:t>
                      </a:r>
                      <a:endParaRPr lang="en-US" sz="2800" dirty="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2800" dirty="0"/>
                        <a:t>.87 (.09)</a:t>
                      </a:r>
                      <a:endParaRPr lang="en-US" sz="2800" dirty="0">
                        <a:latin typeface="Calibri"/>
                        <a:ea typeface="Calibri"/>
                        <a:cs typeface="Times New Roman"/>
                      </a:endParaRPr>
                    </a:p>
                  </a:txBody>
                  <a:tcPr marL="68580" marR="68580" marT="0" marB="0"/>
                </a:tc>
                <a:extLst>
                  <a:ext uri="{0D108BD9-81ED-4DB2-BD59-A6C34878D82A}">
                    <a16:rowId xmlns:a16="http://schemas.microsoft.com/office/drawing/2014/main" val="10001"/>
                  </a:ext>
                </a:extLst>
              </a:tr>
              <a:tr h="841320">
                <a:tc>
                  <a:txBody>
                    <a:bodyPr/>
                    <a:lstStyle/>
                    <a:p>
                      <a:pPr marL="0" marR="0" algn="ctr">
                        <a:lnSpc>
                          <a:spcPct val="115000"/>
                        </a:lnSpc>
                        <a:spcBef>
                          <a:spcPts val="0"/>
                        </a:spcBef>
                        <a:spcAft>
                          <a:spcPts val="0"/>
                        </a:spcAft>
                      </a:pPr>
                      <a:r>
                        <a:rPr lang="en-US" sz="1800" dirty="0"/>
                        <a:t>Mothers endorsed toddler’s</a:t>
                      </a:r>
                    </a:p>
                    <a:p>
                      <a:pPr marL="0" marR="0" algn="ctr">
                        <a:lnSpc>
                          <a:spcPct val="115000"/>
                        </a:lnSpc>
                        <a:spcBef>
                          <a:spcPts val="0"/>
                        </a:spcBef>
                        <a:spcAft>
                          <a:spcPts val="0"/>
                        </a:spcAft>
                      </a:pPr>
                      <a:r>
                        <a:rPr lang="en-US" sz="1800" dirty="0"/>
                        <a:t>privileged position</a:t>
                      </a:r>
                      <a:endParaRPr lang="en-US" sz="1800" dirty="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2800"/>
                        <a:t>.43 (.24)</a:t>
                      </a:r>
                      <a:endParaRPr lang="en-US" sz="280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2800"/>
                        <a:t>.63 (.22)</a:t>
                      </a:r>
                      <a:endParaRPr lang="en-US" sz="2800">
                        <a:latin typeface="Calibri"/>
                        <a:ea typeface="Calibri"/>
                        <a:cs typeface="Times New Roman"/>
                      </a:endParaRPr>
                    </a:p>
                  </a:txBody>
                  <a:tcPr marL="68580" marR="68580" marT="0" marB="0"/>
                </a:tc>
                <a:extLst>
                  <a:ext uri="{0D108BD9-81ED-4DB2-BD59-A6C34878D82A}">
                    <a16:rowId xmlns:a16="http://schemas.microsoft.com/office/drawing/2014/main" val="10002"/>
                  </a:ext>
                </a:extLst>
              </a:tr>
              <a:tr h="841320">
                <a:tc>
                  <a:txBody>
                    <a:bodyPr/>
                    <a:lstStyle/>
                    <a:p>
                      <a:pPr marL="0" marR="0" algn="ctr">
                        <a:lnSpc>
                          <a:spcPct val="115000"/>
                        </a:lnSpc>
                        <a:spcBef>
                          <a:spcPts val="0"/>
                        </a:spcBef>
                        <a:spcAft>
                          <a:spcPts val="0"/>
                        </a:spcAft>
                      </a:pPr>
                      <a:r>
                        <a:rPr lang="en-US" sz="1800" dirty="0"/>
                        <a:t>Mothers endorsed toddler’s</a:t>
                      </a:r>
                    </a:p>
                    <a:p>
                      <a:pPr marL="0" marR="0" algn="ctr">
                        <a:lnSpc>
                          <a:spcPct val="115000"/>
                        </a:lnSpc>
                        <a:spcBef>
                          <a:spcPts val="0"/>
                        </a:spcBef>
                        <a:spcAft>
                          <a:spcPts val="0"/>
                        </a:spcAft>
                      </a:pPr>
                      <a:r>
                        <a:rPr lang="en-US" sz="1800" dirty="0"/>
                        <a:t>nonprivileged position</a:t>
                      </a:r>
                      <a:endParaRPr lang="en-US" sz="1800" dirty="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2800" dirty="0"/>
                        <a:t>.25 (.13)</a:t>
                      </a:r>
                      <a:endParaRPr lang="en-US" sz="2800" dirty="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2800"/>
                        <a:t>.04 (.05)</a:t>
                      </a:r>
                      <a:endParaRPr lang="en-US" sz="2800">
                        <a:latin typeface="Calibri"/>
                        <a:ea typeface="Calibri"/>
                        <a:cs typeface="Times New Roman"/>
                      </a:endParaRPr>
                    </a:p>
                  </a:txBody>
                  <a:tcPr marL="68580" marR="68580" marT="0" marB="0"/>
                </a:tc>
                <a:extLst>
                  <a:ext uri="{0D108BD9-81ED-4DB2-BD59-A6C34878D82A}">
                    <a16:rowId xmlns:a16="http://schemas.microsoft.com/office/drawing/2014/main" val="10003"/>
                  </a:ext>
                </a:extLst>
              </a:tr>
              <a:tr h="841320">
                <a:tc>
                  <a:txBody>
                    <a:bodyPr/>
                    <a:lstStyle/>
                    <a:p>
                      <a:pPr marL="0" marR="0" algn="ctr">
                        <a:lnSpc>
                          <a:spcPct val="115000"/>
                        </a:lnSpc>
                        <a:spcBef>
                          <a:spcPts val="0"/>
                        </a:spcBef>
                        <a:spcAft>
                          <a:spcPts val="0"/>
                        </a:spcAft>
                      </a:pPr>
                      <a:r>
                        <a:rPr lang="en-US" sz="1800"/>
                        <a:t>Siblings endorsed toddler’s</a:t>
                      </a:r>
                    </a:p>
                    <a:p>
                      <a:pPr marL="0" marR="0" algn="ctr">
                        <a:lnSpc>
                          <a:spcPct val="115000"/>
                        </a:lnSpc>
                        <a:spcBef>
                          <a:spcPts val="0"/>
                        </a:spcBef>
                        <a:spcAft>
                          <a:spcPts val="0"/>
                        </a:spcAft>
                      </a:pPr>
                      <a:r>
                        <a:rPr lang="en-US" sz="1800"/>
                        <a:t>privileged position</a:t>
                      </a:r>
                      <a:endParaRPr lang="en-US" sz="180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2800"/>
                        <a:t>.45 (.19)</a:t>
                      </a:r>
                      <a:endParaRPr lang="en-US" sz="280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2800"/>
                        <a:t>.80 (.09)</a:t>
                      </a:r>
                      <a:endParaRPr lang="en-US" sz="2800">
                        <a:latin typeface="Calibri"/>
                        <a:ea typeface="Calibri"/>
                        <a:cs typeface="Times New Roman"/>
                      </a:endParaRPr>
                    </a:p>
                  </a:txBody>
                  <a:tcPr marL="68580" marR="68580" marT="0" marB="0"/>
                </a:tc>
                <a:extLst>
                  <a:ext uri="{0D108BD9-81ED-4DB2-BD59-A6C34878D82A}">
                    <a16:rowId xmlns:a16="http://schemas.microsoft.com/office/drawing/2014/main" val="10004"/>
                  </a:ext>
                </a:extLst>
              </a:tr>
              <a:tr h="841320">
                <a:tc>
                  <a:txBody>
                    <a:bodyPr/>
                    <a:lstStyle/>
                    <a:p>
                      <a:pPr marL="0" marR="0" algn="ctr">
                        <a:lnSpc>
                          <a:spcPct val="115000"/>
                        </a:lnSpc>
                        <a:spcBef>
                          <a:spcPts val="0"/>
                        </a:spcBef>
                        <a:spcAft>
                          <a:spcPts val="0"/>
                        </a:spcAft>
                      </a:pPr>
                      <a:r>
                        <a:rPr lang="en-US" sz="1800" dirty="0"/>
                        <a:t>Siblings endorsed toddler’s</a:t>
                      </a:r>
                    </a:p>
                    <a:p>
                      <a:pPr marL="0" marR="0" algn="ctr">
                        <a:lnSpc>
                          <a:spcPct val="115000"/>
                        </a:lnSpc>
                        <a:spcBef>
                          <a:spcPts val="0"/>
                        </a:spcBef>
                        <a:spcAft>
                          <a:spcPts val="0"/>
                        </a:spcAft>
                      </a:pPr>
                      <a:r>
                        <a:rPr lang="en-US" sz="1800" dirty="0"/>
                        <a:t>nonprivileged position</a:t>
                      </a:r>
                      <a:endParaRPr lang="en-US" sz="1800" dirty="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2800" dirty="0"/>
                        <a:t>.54 (.21)</a:t>
                      </a:r>
                      <a:endParaRPr lang="en-US" sz="2800" dirty="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2800" dirty="0"/>
                        <a:t>.19 (.09)</a:t>
                      </a:r>
                      <a:endParaRPr lang="en-US" sz="2800" dirty="0">
                        <a:latin typeface="Calibri"/>
                        <a:ea typeface="Calibri"/>
                        <a:cs typeface="Times New Roman"/>
                      </a:endParaRPr>
                    </a:p>
                  </a:txBody>
                  <a:tcPr marL="68580" marR="68580" marT="0" marB="0"/>
                </a:tc>
                <a:extLst>
                  <a:ext uri="{0D108BD9-81ED-4DB2-BD59-A6C34878D82A}">
                    <a16:rowId xmlns:a16="http://schemas.microsoft.com/office/drawing/2014/main" val="10005"/>
                  </a:ext>
                </a:extLst>
              </a:tr>
            </a:tbl>
          </a:graphicData>
        </a:graphic>
      </p:graphicFrame>
      <p:sp>
        <p:nvSpPr>
          <p:cNvPr id="2" name="Rectangle 1"/>
          <p:cNvSpPr/>
          <p:nvPr/>
        </p:nvSpPr>
        <p:spPr>
          <a:xfrm>
            <a:off x="4191000" y="6284617"/>
            <a:ext cx="5094514" cy="369332"/>
          </a:xfrm>
          <a:prstGeom prst="rect">
            <a:avLst/>
          </a:prstGeom>
        </p:spPr>
        <p:txBody>
          <a:bodyPr wrap="square">
            <a:spAutoFit/>
          </a:bodyPr>
          <a:lstStyle/>
          <a:p>
            <a:r>
              <a:rPr lang="en-US" dirty="0"/>
              <a:t>Mosier and </a:t>
            </a:r>
            <a:r>
              <a:rPr lang="en-US" dirty="0" err="1"/>
              <a:t>Rogoff</a:t>
            </a:r>
            <a:r>
              <a:rPr lang="en-US" dirty="0"/>
              <a:t> (2003)</a:t>
            </a:r>
          </a:p>
        </p:txBody>
      </p:sp>
    </p:spTree>
    <p:extLst>
      <p:ext uri="{BB962C8B-B14F-4D97-AF65-F5344CB8AC3E}">
        <p14:creationId xmlns:p14="http://schemas.microsoft.com/office/powerpoint/2010/main" val="23137788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altLang="en-US"/>
              <a:t>Guatemalan Mayan mothers</a:t>
            </a:r>
          </a:p>
        </p:txBody>
      </p:sp>
      <p:sp>
        <p:nvSpPr>
          <p:cNvPr id="24579" name="Rectangle 3"/>
          <p:cNvSpPr>
            <a:spLocks noGrp="1" noChangeArrowheads="1"/>
          </p:cNvSpPr>
          <p:nvPr>
            <p:ph type="body" idx="1"/>
          </p:nvPr>
        </p:nvSpPr>
        <p:spPr/>
        <p:txBody>
          <a:bodyPr/>
          <a:lstStyle/>
          <a:p>
            <a:pPr eaLnBrk="1" hangingPunct="1">
              <a:lnSpc>
                <a:spcPct val="90000"/>
              </a:lnSpc>
            </a:pPr>
            <a:r>
              <a:rPr lang="en-US" altLang="en-US" sz="2800" dirty="0"/>
              <a:t>“almost never overruled their toddlers' objections to or insistence on an activity—they attempted to persuade but did not force the child to cooperate toddlers were not compelled to stop hitting others. </a:t>
            </a:r>
          </a:p>
          <a:p>
            <a:pPr eaLnBrk="1" hangingPunct="1">
              <a:lnSpc>
                <a:spcPct val="90000"/>
              </a:lnSpc>
            </a:pPr>
            <a:endParaRPr lang="en-US" altLang="en-US" sz="2800" dirty="0"/>
          </a:p>
          <a:p>
            <a:pPr eaLnBrk="1" hangingPunct="1">
              <a:lnSpc>
                <a:spcPct val="90000"/>
              </a:lnSpc>
            </a:pPr>
            <a:r>
              <a:rPr lang="en-US" altLang="en-US" sz="2800" dirty="0"/>
              <a:t>[Toddler] hitting was not regarded as motivated by an intent to harm because they were expected to be too young to understand the consequences of their acts for other people.” </a:t>
            </a:r>
          </a:p>
          <a:p>
            <a:pPr lvl="1" eaLnBrk="1" hangingPunct="1">
              <a:lnSpc>
                <a:spcPct val="90000"/>
              </a:lnSpc>
            </a:pPr>
            <a:r>
              <a:rPr lang="en-US" altLang="en-US" sz="2400" dirty="0"/>
              <a:t>Mosier &amp; </a:t>
            </a:r>
            <a:r>
              <a:rPr lang="en-US" altLang="en-US" sz="2400" dirty="0" err="1"/>
              <a:t>Rogoff</a:t>
            </a:r>
            <a:r>
              <a:rPr lang="en-US" altLang="en-US" sz="2400" dirty="0"/>
              <a:t>, 2003</a:t>
            </a:r>
          </a:p>
        </p:txBody>
      </p:sp>
    </p:spTree>
    <p:extLst>
      <p:ext uri="{BB962C8B-B14F-4D97-AF65-F5344CB8AC3E}">
        <p14:creationId xmlns:p14="http://schemas.microsoft.com/office/powerpoint/2010/main" val="19563086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US" altLang="en-US"/>
              <a:t>A hefty 15-month-old…</a:t>
            </a:r>
          </a:p>
        </p:txBody>
      </p:sp>
      <p:sp>
        <p:nvSpPr>
          <p:cNvPr id="30723" name="Rectangle 3"/>
          <p:cNvSpPr>
            <a:spLocks noGrp="1" noChangeArrowheads="1"/>
          </p:cNvSpPr>
          <p:nvPr>
            <p:ph type="body" idx="1"/>
          </p:nvPr>
        </p:nvSpPr>
        <p:spPr/>
        <p:txBody>
          <a:bodyPr>
            <a:noAutofit/>
          </a:bodyPr>
          <a:lstStyle/>
          <a:p>
            <a:pPr eaLnBrk="1" hangingPunct="1">
              <a:lnSpc>
                <a:spcPct val="90000"/>
              </a:lnSpc>
            </a:pPr>
            <a:r>
              <a:rPr lang="en-US" altLang="en-US" sz="2600" dirty="0"/>
              <a:t>walked around bonking his brothers and sisters, his mother, and his aunt with the stick puppet that I had brought along. The adults and older children just tried to protect themselves and the little children near them, they did not try to stop him. When I asked local people what this toddler had been doing, they commented, “He was amusing people; he was having a good time.”</a:t>
            </a:r>
          </a:p>
          <a:p>
            <a:pPr eaLnBrk="1" hangingPunct="1">
              <a:lnSpc>
                <a:spcPct val="90000"/>
              </a:lnSpc>
            </a:pPr>
            <a:endParaRPr lang="en-US" altLang="en-US" sz="2600" dirty="0"/>
          </a:p>
          <a:p>
            <a:pPr eaLnBrk="1" hangingPunct="1">
              <a:lnSpc>
                <a:spcPct val="90000"/>
              </a:lnSpc>
            </a:pPr>
            <a:r>
              <a:rPr lang="en-US" altLang="en-US" sz="2600" dirty="0"/>
              <a:t>Was he trying to hurt anybody? “Oh no. He couldn't have been trying to hurt anybody; he's just a baby. He wasn't being aggressive, he's too young; he doesn't understand. Babies don't [misbehave] on purpose.” (p. 165)</a:t>
            </a:r>
            <a:br>
              <a:rPr lang="en-US" altLang="en-US" sz="2600" dirty="0"/>
            </a:br>
            <a:endParaRPr lang="en-US" altLang="en-US" sz="2600" dirty="0"/>
          </a:p>
          <a:p>
            <a:pPr eaLnBrk="1" hangingPunct="1">
              <a:lnSpc>
                <a:spcPct val="90000"/>
              </a:lnSpc>
            </a:pPr>
            <a:endParaRPr lang="en-US" altLang="en-US" sz="2600" dirty="0"/>
          </a:p>
        </p:txBody>
      </p:sp>
    </p:spTree>
    <p:extLst>
      <p:ext uri="{BB962C8B-B14F-4D97-AF65-F5344CB8AC3E}">
        <p14:creationId xmlns:p14="http://schemas.microsoft.com/office/powerpoint/2010/main" val="971605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normAutofit fontScale="90000"/>
          </a:bodyPr>
          <a:lstStyle/>
          <a:p>
            <a:r>
              <a:rPr lang="en-US"/>
              <a:t>Maternal education (acculturation)</a:t>
            </a:r>
          </a:p>
        </p:txBody>
      </p:sp>
      <p:sp>
        <p:nvSpPr>
          <p:cNvPr id="28675" name="Content Placeholder 2"/>
          <p:cNvSpPr>
            <a:spLocks noGrp="1"/>
          </p:cNvSpPr>
          <p:nvPr>
            <p:ph idx="1"/>
          </p:nvPr>
        </p:nvSpPr>
        <p:spPr/>
        <p:txBody>
          <a:bodyPr/>
          <a:lstStyle/>
          <a:p>
            <a:r>
              <a:rPr lang="en-US" dirty="0"/>
              <a:t>San Pedro mothers’ schooling related negatively to their privileged endorsements (r  .50, p  &lt;.05) and related positively to their </a:t>
            </a:r>
            <a:r>
              <a:rPr lang="en-US" dirty="0" err="1"/>
              <a:t>nonprivileged</a:t>
            </a:r>
            <a:r>
              <a:rPr lang="en-US" dirty="0"/>
              <a:t> endorsements (r  .56, p  &lt; .05).</a:t>
            </a:r>
          </a:p>
          <a:p>
            <a:endParaRPr lang="en-US" dirty="0"/>
          </a:p>
        </p:txBody>
      </p:sp>
    </p:spTree>
    <p:extLst>
      <p:ext uri="{BB962C8B-B14F-4D97-AF65-F5344CB8AC3E}">
        <p14:creationId xmlns:p14="http://schemas.microsoft.com/office/powerpoint/2010/main" val="3902874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p:nvPr>
        </p:nvSpPr>
        <p:spPr>
          <a:xfrm>
            <a:off x="317500" y="381000"/>
            <a:ext cx="8637588" cy="584775"/>
          </a:xfrm>
        </p:spPr>
        <p:txBody>
          <a:bodyPr>
            <a:noAutofit/>
          </a:bodyPr>
          <a:lstStyle/>
          <a:p>
            <a:r>
              <a:rPr lang="en-US" altLang="en-US" sz="4000" dirty="0"/>
              <a:t>Attention to Interactions Directed to Others</a:t>
            </a:r>
          </a:p>
        </p:txBody>
      </p:sp>
      <p:sp>
        <p:nvSpPr>
          <p:cNvPr id="72707" name="Content Placeholder 2"/>
          <p:cNvSpPr>
            <a:spLocks noGrp="1"/>
          </p:cNvSpPr>
          <p:nvPr>
            <p:ph idx="1"/>
          </p:nvPr>
        </p:nvSpPr>
        <p:spPr/>
        <p:txBody>
          <a:bodyPr/>
          <a:lstStyle/>
          <a:p>
            <a:r>
              <a:rPr lang="en-US" altLang="en-US" dirty="0"/>
              <a:t>Cultural variation in children’s attentiveness</a:t>
            </a:r>
          </a:p>
          <a:p>
            <a:pPr lvl="1"/>
            <a:r>
              <a:rPr lang="en-US" altLang="en-US" dirty="0"/>
              <a:t>Indigenous vs. westernized learning styles</a:t>
            </a:r>
          </a:p>
          <a:p>
            <a:r>
              <a:rPr lang="en-US" altLang="en-US" dirty="0"/>
              <a:t>Guatemalan Mayan &amp; European American</a:t>
            </a:r>
          </a:p>
          <a:p>
            <a:r>
              <a:rPr lang="en-US" altLang="en-US" dirty="0"/>
              <a:t>Pueblo basic vs. Mexican high school</a:t>
            </a:r>
          </a:p>
          <a:p>
            <a:pPr lvl="1"/>
            <a:r>
              <a:rPr lang="en-US" altLang="en-US" dirty="0"/>
              <a:t>Maternal education level and cultural traditions</a:t>
            </a:r>
          </a:p>
          <a:p>
            <a:r>
              <a:rPr lang="en-US" altLang="en-US" dirty="0"/>
              <a:t>Toy construction paradigm</a:t>
            </a:r>
          </a:p>
        </p:txBody>
      </p:sp>
      <p:sp>
        <p:nvSpPr>
          <p:cNvPr id="62468" name="Footer Placeholder 3"/>
          <p:cNvSpPr>
            <a:spLocks noGrp="1"/>
          </p:cNvSpPr>
          <p:nvPr>
            <p:ph type="ftr" sz="quarter" idx="11"/>
          </p:nvPr>
        </p:nvSpPr>
        <p:spPr/>
        <p:txBody>
          <a:bodyPr/>
          <a:lstStyle/>
          <a:p>
            <a:pPr>
              <a:defRPr/>
            </a:pPr>
            <a:r>
              <a:rPr lang="en-US">
                <a:solidFill>
                  <a:srgbClr val="898989"/>
                </a:solidFill>
              </a:rPr>
              <a:t>Bustamante</a:t>
            </a:r>
          </a:p>
        </p:txBody>
      </p:sp>
      <p:sp>
        <p:nvSpPr>
          <p:cNvPr id="5" name="Footer Placeholder 5"/>
          <p:cNvSpPr txBox="1">
            <a:spLocks/>
          </p:cNvSpPr>
          <p:nvPr/>
        </p:nvSpPr>
        <p:spPr bwMode="auto">
          <a:xfrm>
            <a:off x="6059488" y="6284913"/>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defRPr/>
            </a:pPr>
            <a:r>
              <a:rPr lang="en-US" u="sng" dirty="0"/>
              <a:t>Correa-Chavez &amp; Rogoff, 2009</a:t>
            </a:r>
            <a:endParaRPr lang="en-US" sz="1800" u="sng" dirty="0"/>
          </a:p>
        </p:txBody>
      </p:sp>
    </p:spTree>
    <p:extLst>
      <p:ext uri="{BB962C8B-B14F-4D97-AF65-F5344CB8AC3E}">
        <p14:creationId xmlns:p14="http://schemas.microsoft.com/office/powerpoint/2010/main" val="36068472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p:cNvSpPr>
            <a:spLocks noGrp="1"/>
          </p:cNvSpPr>
          <p:nvPr>
            <p:ph type="title"/>
          </p:nvPr>
        </p:nvSpPr>
        <p:spPr>
          <a:xfrm>
            <a:off x="-76200" y="38100"/>
            <a:ext cx="9220200" cy="1446213"/>
          </a:xfrm>
        </p:spPr>
        <p:txBody>
          <a:bodyPr>
            <a:normAutofit fontScale="90000"/>
          </a:bodyPr>
          <a:lstStyle/>
          <a:p>
            <a:r>
              <a:rPr lang="en-US" altLang="en-US" dirty="0"/>
              <a:t>Kids’ Attention to Interactions Directed to Others—parental education effects</a:t>
            </a:r>
          </a:p>
        </p:txBody>
      </p:sp>
      <p:pic>
        <p:nvPicPr>
          <p:cNvPr id="7475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1413800"/>
            <a:ext cx="5638800" cy="541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2" name="Footer Placeholder 3"/>
          <p:cNvSpPr>
            <a:spLocks noGrp="1"/>
          </p:cNvSpPr>
          <p:nvPr>
            <p:ph type="ftr" sz="quarter" idx="11"/>
          </p:nvPr>
        </p:nvSpPr>
        <p:spPr/>
        <p:txBody>
          <a:bodyPr/>
          <a:lstStyle/>
          <a:p>
            <a:pPr>
              <a:defRPr/>
            </a:pPr>
            <a:r>
              <a:rPr lang="en-US">
                <a:solidFill>
                  <a:srgbClr val="898989"/>
                </a:solidFill>
              </a:rPr>
              <a:t>Bustamante</a:t>
            </a:r>
          </a:p>
        </p:txBody>
      </p:sp>
      <p:sp>
        <p:nvSpPr>
          <p:cNvPr id="5" name="Footer Placeholder 5"/>
          <p:cNvSpPr txBox="1">
            <a:spLocks/>
          </p:cNvSpPr>
          <p:nvPr/>
        </p:nvSpPr>
        <p:spPr bwMode="auto">
          <a:xfrm>
            <a:off x="6059488" y="6284913"/>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defRPr/>
            </a:pPr>
            <a:r>
              <a:rPr lang="en-US" u="sng" dirty="0"/>
              <a:t>Correa-Chavez &amp; Rogoff, 2009</a:t>
            </a:r>
            <a:endParaRPr lang="en-US" sz="1800" u="sng" dirty="0"/>
          </a:p>
        </p:txBody>
      </p:sp>
    </p:spTree>
    <p:extLst>
      <p:ext uri="{BB962C8B-B14F-4D97-AF65-F5344CB8AC3E}">
        <p14:creationId xmlns:p14="http://schemas.microsoft.com/office/powerpoint/2010/main" val="35610191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C91A075-AF33-534B-B6D0-BF5D0D18380E}"/>
              </a:ext>
            </a:extLst>
          </p:cNvPr>
          <p:cNvSpPr>
            <a:spLocks noGrp="1"/>
          </p:cNvSpPr>
          <p:nvPr>
            <p:ph type="subTitle" idx="1"/>
          </p:nvPr>
        </p:nvSpPr>
        <p:spPr/>
        <p:txBody>
          <a:bodyPr/>
          <a:lstStyle/>
          <a:p>
            <a:endParaRPr lang="en-US"/>
          </a:p>
        </p:txBody>
      </p:sp>
      <p:pic>
        <p:nvPicPr>
          <p:cNvPr id="5" name="Picture 4">
            <a:extLst>
              <a:ext uri="{FF2B5EF4-FFF2-40B4-BE49-F238E27FC236}">
                <a16:creationId xmlns:a16="http://schemas.microsoft.com/office/drawing/2014/main" id="{2890A36E-3A39-AE4A-B574-599C137A40FA}"/>
              </a:ext>
            </a:extLst>
          </p:cNvPr>
          <p:cNvPicPr>
            <a:picLocks noChangeAspect="1"/>
          </p:cNvPicPr>
          <p:nvPr/>
        </p:nvPicPr>
        <p:blipFill>
          <a:blip r:embed="rId3"/>
          <a:stretch>
            <a:fillRect/>
          </a:stretch>
        </p:blipFill>
        <p:spPr>
          <a:xfrm>
            <a:off x="48885" y="1752600"/>
            <a:ext cx="9178388" cy="3599368"/>
          </a:xfrm>
          <a:prstGeom prst="rect">
            <a:avLst/>
          </a:prstGeom>
        </p:spPr>
      </p:pic>
    </p:spTree>
    <p:extLst>
      <p:ext uri="{BB962C8B-B14F-4D97-AF65-F5344CB8AC3E}">
        <p14:creationId xmlns:p14="http://schemas.microsoft.com/office/powerpoint/2010/main" val="29224673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Aims</a:t>
            </a:r>
          </a:p>
        </p:txBody>
      </p:sp>
      <p:sp>
        <p:nvSpPr>
          <p:cNvPr id="3" name="Content Placeholder 2"/>
          <p:cNvSpPr>
            <a:spLocks noGrp="1"/>
          </p:cNvSpPr>
          <p:nvPr>
            <p:ph idx="1"/>
          </p:nvPr>
        </p:nvSpPr>
        <p:spPr>
          <a:xfrm>
            <a:off x="381000" y="1981200"/>
            <a:ext cx="8272211" cy="4142844"/>
          </a:xfrm>
        </p:spPr>
        <p:txBody>
          <a:bodyPr>
            <a:normAutofit/>
          </a:bodyPr>
          <a:lstStyle/>
          <a:p>
            <a:pPr lvl="1"/>
            <a:r>
              <a:rPr lang="en-US" sz="2500" dirty="0"/>
              <a:t>From whom</a:t>
            </a:r>
          </a:p>
          <a:p>
            <a:pPr lvl="2"/>
            <a:r>
              <a:rPr lang="en-US" sz="2500" dirty="0"/>
              <a:t>Do children aged 0-11 years receive one on one verbal input among </a:t>
            </a:r>
            <a:r>
              <a:rPr lang="en-US" sz="2500" dirty="0" err="1"/>
              <a:t>Tsimane</a:t>
            </a:r>
            <a:r>
              <a:rPr lang="en-US" sz="2500" dirty="0"/>
              <a:t> forager-horticulturalists of lowland Bolivia?</a:t>
            </a:r>
          </a:p>
          <a:p>
            <a:pPr lvl="1"/>
            <a:r>
              <a:rPr lang="en-US" sz="2500" dirty="0"/>
              <a:t>To better understand potential cross-cultural variability in linguistic experiences of children </a:t>
            </a:r>
          </a:p>
        </p:txBody>
      </p:sp>
      <p:sp>
        <p:nvSpPr>
          <p:cNvPr id="4" name="Footer Placeholder 3"/>
          <p:cNvSpPr>
            <a:spLocks noGrp="1"/>
          </p:cNvSpPr>
          <p:nvPr>
            <p:ph type="ftr" sz="quarter" idx="11"/>
          </p:nvPr>
        </p:nvSpPr>
        <p:spPr>
          <a:xfrm>
            <a:off x="3956092" y="6492875"/>
            <a:ext cx="5187908" cy="365125"/>
          </a:xfrm>
        </p:spPr>
        <p:txBody>
          <a:bodyPr/>
          <a:lstStyle/>
          <a:p>
            <a:pPr algn="r"/>
            <a:r>
              <a:rPr lang="en-US" sz="1200" dirty="0">
                <a:solidFill>
                  <a:srgbClr val="ED8428"/>
                </a:solidFill>
              </a:rPr>
              <a:t>Lopez</a:t>
            </a:r>
          </a:p>
        </p:txBody>
      </p:sp>
    </p:spTree>
    <p:extLst>
      <p:ext uri="{BB962C8B-B14F-4D97-AF65-F5344CB8AC3E}">
        <p14:creationId xmlns:p14="http://schemas.microsoft.com/office/powerpoint/2010/main" val="7102608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0268F-9183-5047-880C-A58D1D085DAC}"/>
              </a:ext>
            </a:extLst>
          </p:cNvPr>
          <p:cNvSpPr>
            <a:spLocks noGrp="1"/>
          </p:cNvSpPr>
          <p:nvPr>
            <p:ph type="title"/>
          </p:nvPr>
        </p:nvSpPr>
        <p:spPr/>
        <p:txBody>
          <a:bodyPr>
            <a:noAutofit/>
          </a:bodyPr>
          <a:lstStyle/>
          <a:p>
            <a:r>
              <a:rPr lang="en-US" sz="2800" dirty="0"/>
              <a:t>Adult verbal input (quality and quantity of child-directed speech) shapes children's language development</a:t>
            </a:r>
          </a:p>
        </p:txBody>
      </p:sp>
      <p:sp>
        <p:nvSpPr>
          <p:cNvPr id="3" name="Content Placeholder 2">
            <a:extLst>
              <a:ext uri="{FF2B5EF4-FFF2-40B4-BE49-F238E27FC236}">
                <a16:creationId xmlns:a16="http://schemas.microsoft.com/office/drawing/2014/main" id="{3FB47770-1DCD-1C4C-BF66-D8FA6800E999}"/>
              </a:ext>
            </a:extLst>
          </p:cNvPr>
          <p:cNvSpPr>
            <a:spLocks noGrp="1"/>
          </p:cNvSpPr>
          <p:nvPr>
            <p:ph idx="1"/>
          </p:nvPr>
        </p:nvSpPr>
        <p:spPr>
          <a:xfrm>
            <a:off x="435895" y="2248883"/>
            <a:ext cx="8272211" cy="3678303"/>
          </a:xfrm>
        </p:spPr>
        <p:txBody>
          <a:bodyPr>
            <a:noAutofit/>
          </a:bodyPr>
          <a:lstStyle/>
          <a:p>
            <a:pPr lvl="1"/>
            <a:r>
              <a:rPr lang="en-US" sz="2500" dirty="0"/>
              <a:t>“A child has more opportunities to hear the forms of words in a meaningful social context, which may facilitate learning of word-to-meaning pairings” (Hoff &amp; Naigles, 2002)</a:t>
            </a:r>
          </a:p>
          <a:p>
            <a:pPr lvl="1"/>
            <a:r>
              <a:rPr lang="en-US" sz="2500" dirty="0"/>
              <a:t>“Less directed input during early childhood…may result [in] not only lower levels of explicit knowledge (e.g. smaller vocabularies) but also less efficient speech processing” (</a:t>
            </a:r>
            <a:r>
              <a:rPr lang="en-US" sz="2500" dirty="0" err="1"/>
              <a:t>Weisleder</a:t>
            </a:r>
            <a:r>
              <a:rPr lang="en-US" sz="2500" dirty="0"/>
              <a:t> &amp; Fernald, 2013)</a:t>
            </a:r>
          </a:p>
        </p:txBody>
      </p:sp>
      <p:sp>
        <p:nvSpPr>
          <p:cNvPr id="4" name="Footer Placeholder 3"/>
          <p:cNvSpPr>
            <a:spLocks noGrp="1"/>
          </p:cNvSpPr>
          <p:nvPr>
            <p:ph type="ftr" sz="quarter" idx="11"/>
          </p:nvPr>
        </p:nvSpPr>
        <p:spPr>
          <a:xfrm>
            <a:off x="3886200" y="6430377"/>
            <a:ext cx="5187908" cy="365125"/>
          </a:xfrm>
        </p:spPr>
        <p:txBody>
          <a:bodyPr/>
          <a:lstStyle/>
          <a:p>
            <a:pPr algn="r"/>
            <a:r>
              <a:rPr lang="en-US" sz="1200" dirty="0">
                <a:solidFill>
                  <a:srgbClr val="ED8428"/>
                </a:solidFill>
              </a:rPr>
              <a:t>Lopez</a:t>
            </a:r>
          </a:p>
        </p:txBody>
      </p:sp>
    </p:spTree>
    <p:extLst>
      <p:ext uri="{BB962C8B-B14F-4D97-AF65-F5344CB8AC3E}">
        <p14:creationId xmlns:p14="http://schemas.microsoft.com/office/powerpoint/2010/main" val="20678474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Industrialized context</a:t>
            </a:r>
          </a:p>
        </p:txBody>
      </p:sp>
      <p:sp>
        <p:nvSpPr>
          <p:cNvPr id="3" name="Content Placeholder 2"/>
          <p:cNvSpPr>
            <a:spLocks noGrp="1"/>
          </p:cNvSpPr>
          <p:nvPr>
            <p:ph idx="1"/>
          </p:nvPr>
        </p:nvSpPr>
        <p:spPr>
          <a:xfrm>
            <a:off x="406157" y="2012062"/>
            <a:ext cx="8272211" cy="4753703"/>
          </a:xfrm>
        </p:spPr>
        <p:txBody>
          <a:bodyPr>
            <a:normAutofit fontScale="85000" lnSpcReduction="10000"/>
          </a:bodyPr>
          <a:lstStyle/>
          <a:p>
            <a:r>
              <a:rPr lang="en-US" sz="2700" dirty="0"/>
              <a:t>Environmental factors’ (e.g. SES) influence verbal skills (receptive or productive vocab size and speed of word recognition)</a:t>
            </a:r>
          </a:p>
          <a:p>
            <a:pPr lvl="1"/>
            <a:r>
              <a:rPr lang="en-US" sz="2700" dirty="0"/>
              <a:t>Hart &amp; </a:t>
            </a:r>
            <a:r>
              <a:rPr lang="en-US" sz="2700" dirty="0" err="1"/>
              <a:t>Risley</a:t>
            </a:r>
            <a:r>
              <a:rPr lang="en-US" sz="2700" dirty="0"/>
              <a:t> (1995) argue that this effect can be traced back to the verbal input between birth and 3 years</a:t>
            </a:r>
          </a:p>
          <a:p>
            <a:pPr lvl="2"/>
            <a:r>
              <a:rPr lang="en-US" sz="2700" dirty="0"/>
              <a:t>Professional parents’ children heard </a:t>
            </a:r>
            <a:r>
              <a:rPr lang="en-US" sz="2700" b="1" dirty="0"/>
              <a:t>three times </a:t>
            </a:r>
            <a:r>
              <a:rPr lang="en-US" sz="2700" dirty="0"/>
              <a:t>as many words than peers in homes of parents on welfare</a:t>
            </a:r>
          </a:p>
          <a:p>
            <a:r>
              <a:rPr lang="en-US" sz="2700" dirty="0"/>
              <a:t>Studies controlling for SES also find this effect of child-directed speech</a:t>
            </a:r>
          </a:p>
          <a:p>
            <a:r>
              <a:rPr lang="en-US" sz="2700" dirty="0"/>
              <a:t>Studies find child-directed speech is more effective in verbal engagement and lexical development than overheard speech</a:t>
            </a:r>
          </a:p>
          <a:p>
            <a:pPr lvl="1"/>
            <a:r>
              <a:rPr lang="en-US" sz="2550" dirty="0"/>
              <a:t>Particularly when uttered in one-on-one conversations</a:t>
            </a:r>
          </a:p>
          <a:p>
            <a:pPr lvl="1"/>
            <a:r>
              <a:rPr lang="en-US" sz="2550" dirty="0"/>
              <a:t>With adults rather than children</a:t>
            </a:r>
          </a:p>
          <a:p>
            <a:pPr marL="0" indent="0">
              <a:buNone/>
            </a:pPr>
            <a:endParaRPr lang="en-US" dirty="0"/>
          </a:p>
        </p:txBody>
      </p:sp>
      <p:sp>
        <p:nvSpPr>
          <p:cNvPr id="4" name="Footer Placeholder 3"/>
          <p:cNvSpPr>
            <a:spLocks noGrp="1"/>
          </p:cNvSpPr>
          <p:nvPr>
            <p:ph type="ftr" sz="quarter" idx="11"/>
          </p:nvPr>
        </p:nvSpPr>
        <p:spPr>
          <a:xfrm>
            <a:off x="3886200" y="6430377"/>
            <a:ext cx="5187908" cy="365125"/>
          </a:xfrm>
        </p:spPr>
        <p:txBody>
          <a:bodyPr/>
          <a:lstStyle/>
          <a:p>
            <a:pPr algn="r"/>
            <a:r>
              <a:rPr lang="en-US" sz="1200" dirty="0">
                <a:solidFill>
                  <a:srgbClr val="ED8428"/>
                </a:solidFill>
              </a:rPr>
              <a:t>Lopez</a:t>
            </a:r>
          </a:p>
        </p:txBody>
      </p:sp>
    </p:spTree>
    <p:extLst>
      <p:ext uri="{BB962C8B-B14F-4D97-AF65-F5344CB8AC3E}">
        <p14:creationId xmlns:p14="http://schemas.microsoft.com/office/powerpoint/2010/main" val="3314801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Caveat</a:t>
            </a:r>
          </a:p>
        </p:txBody>
      </p:sp>
      <p:sp>
        <p:nvSpPr>
          <p:cNvPr id="3" name="Content Placeholder 2"/>
          <p:cNvSpPr>
            <a:spLocks noGrp="1"/>
          </p:cNvSpPr>
          <p:nvPr>
            <p:ph idx="1"/>
          </p:nvPr>
        </p:nvSpPr>
        <p:spPr>
          <a:xfrm>
            <a:off x="304800" y="2147302"/>
            <a:ext cx="8272211" cy="4648200"/>
          </a:xfrm>
        </p:spPr>
        <p:txBody>
          <a:bodyPr>
            <a:normAutofit/>
          </a:bodyPr>
          <a:lstStyle/>
          <a:p>
            <a:r>
              <a:rPr lang="en-US" sz="2200" dirty="0"/>
              <a:t>Most evidence on early language development comes from small populations— “Western, educated, industrialized, rich and democratic”</a:t>
            </a:r>
          </a:p>
          <a:p>
            <a:r>
              <a:rPr lang="en-US" sz="2200" dirty="0"/>
              <a:t>Why does that matter?</a:t>
            </a:r>
          </a:p>
          <a:p>
            <a:pPr lvl="1"/>
            <a:r>
              <a:rPr lang="en-US" sz="2200" dirty="0"/>
              <a:t>Preindustrial populations have larger families </a:t>
            </a:r>
          </a:p>
          <a:p>
            <a:pPr lvl="1"/>
            <a:r>
              <a:rPr lang="en-US" sz="2200" dirty="0"/>
              <a:t>Live in smaller family-based clusters, sharing spaces</a:t>
            </a:r>
          </a:p>
          <a:p>
            <a:pPr lvl="2"/>
            <a:r>
              <a:rPr lang="en-US" sz="2200" dirty="0"/>
              <a:t>Resulting in regular contact with extended family which may increase number and diversity of conversational partners </a:t>
            </a:r>
          </a:p>
          <a:p>
            <a:pPr lvl="2"/>
            <a:r>
              <a:rPr lang="en-US" sz="2200" dirty="0"/>
              <a:t>Decrease number of one on one conversations </a:t>
            </a:r>
          </a:p>
          <a:p>
            <a:endParaRPr lang="en-US" sz="2000" dirty="0"/>
          </a:p>
          <a:p>
            <a:endParaRPr lang="en-US" dirty="0"/>
          </a:p>
        </p:txBody>
      </p:sp>
      <p:sp>
        <p:nvSpPr>
          <p:cNvPr id="4" name="Footer Placeholder 3"/>
          <p:cNvSpPr>
            <a:spLocks noGrp="1"/>
          </p:cNvSpPr>
          <p:nvPr>
            <p:ph type="ftr" sz="quarter" idx="11"/>
          </p:nvPr>
        </p:nvSpPr>
        <p:spPr>
          <a:xfrm>
            <a:off x="3886200" y="6430377"/>
            <a:ext cx="5187908" cy="365125"/>
          </a:xfrm>
        </p:spPr>
        <p:txBody>
          <a:bodyPr/>
          <a:lstStyle/>
          <a:p>
            <a:pPr algn="r"/>
            <a:r>
              <a:rPr lang="en-US" sz="1200" dirty="0">
                <a:solidFill>
                  <a:srgbClr val="ED8428"/>
                </a:solidFill>
              </a:rPr>
              <a:t>Lopez</a:t>
            </a:r>
          </a:p>
        </p:txBody>
      </p:sp>
    </p:spTree>
    <p:extLst>
      <p:ext uri="{BB962C8B-B14F-4D97-AF65-F5344CB8AC3E}">
        <p14:creationId xmlns:p14="http://schemas.microsoft.com/office/powerpoint/2010/main" val="101726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E7D46-46D5-3241-A0DD-41091659EC58}"/>
              </a:ext>
            </a:extLst>
          </p:cNvPr>
          <p:cNvSpPr>
            <a:spLocks noGrp="1"/>
          </p:cNvSpPr>
          <p:nvPr>
            <p:ph type="title"/>
          </p:nvPr>
        </p:nvSpPr>
        <p:spPr/>
        <p:txBody>
          <a:bodyPr>
            <a:normAutofit/>
          </a:bodyPr>
          <a:lstStyle/>
          <a:p>
            <a:r>
              <a:rPr lang="en-US" sz="3200" dirty="0"/>
              <a:t>Preindustrial children hear less directed speech at early ages</a:t>
            </a:r>
          </a:p>
        </p:txBody>
      </p:sp>
      <p:sp>
        <p:nvSpPr>
          <p:cNvPr id="3" name="Content Placeholder 2">
            <a:extLst>
              <a:ext uri="{FF2B5EF4-FFF2-40B4-BE49-F238E27FC236}">
                <a16:creationId xmlns:a16="http://schemas.microsoft.com/office/drawing/2014/main" id="{897BE6CC-B0E5-D84F-A955-8FAE44117705}"/>
              </a:ext>
            </a:extLst>
          </p:cNvPr>
          <p:cNvSpPr>
            <a:spLocks noGrp="1"/>
          </p:cNvSpPr>
          <p:nvPr>
            <p:ph idx="1"/>
          </p:nvPr>
        </p:nvSpPr>
        <p:spPr>
          <a:xfrm>
            <a:off x="346838" y="1526315"/>
            <a:ext cx="8450323" cy="3574915"/>
          </a:xfrm>
        </p:spPr>
        <p:txBody>
          <a:bodyPr>
            <a:normAutofit/>
          </a:bodyPr>
          <a:lstStyle/>
          <a:p>
            <a:r>
              <a:rPr lang="en-US" sz="2500" dirty="0"/>
              <a:t>Overall differences of talkativeness across cultures</a:t>
            </a:r>
          </a:p>
          <a:p>
            <a:r>
              <a:rPr lang="en-US" sz="2500" dirty="0"/>
              <a:t>Cross-cultural differences disappear around 33 months (2.75 years old) [when looking at proportion of directed speech)</a:t>
            </a:r>
          </a:p>
        </p:txBody>
      </p:sp>
      <p:pic>
        <p:nvPicPr>
          <p:cNvPr id="5" name="Picture 4"/>
          <p:cNvPicPr>
            <a:picLocks noChangeAspect="1"/>
          </p:cNvPicPr>
          <p:nvPr/>
        </p:nvPicPr>
        <p:blipFill>
          <a:blip r:embed="rId2"/>
          <a:stretch>
            <a:fillRect/>
          </a:stretch>
        </p:blipFill>
        <p:spPr>
          <a:xfrm>
            <a:off x="228600" y="3719161"/>
            <a:ext cx="8094409" cy="3098641"/>
          </a:xfrm>
          <a:prstGeom prst="rect">
            <a:avLst/>
          </a:prstGeom>
        </p:spPr>
      </p:pic>
      <p:sp>
        <p:nvSpPr>
          <p:cNvPr id="6" name="Footer Placeholder 3"/>
          <p:cNvSpPr>
            <a:spLocks noGrp="1"/>
          </p:cNvSpPr>
          <p:nvPr>
            <p:ph type="ftr" sz="quarter" idx="11"/>
          </p:nvPr>
        </p:nvSpPr>
        <p:spPr>
          <a:xfrm>
            <a:off x="3886200" y="6430377"/>
            <a:ext cx="5187908" cy="365125"/>
          </a:xfrm>
        </p:spPr>
        <p:txBody>
          <a:bodyPr/>
          <a:lstStyle/>
          <a:p>
            <a:pPr algn="r"/>
            <a:r>
              <a:rPr lang="en-US" sz="1200" dirty="0">
                <a:solidFill>
                  <a:srgbClr val="ED8428"/>
                </a:solidFill>
              </a:rPr>
              <a:t>Lopez</a:t>
            </a:r>
          </a:p>
        </p:txBody>
      </p:sp>
      <p:pic>
        <p:nvPicPr>
          <p:cNvPr id="11" name="Picture 10"/>
          <p:cNvPicPr>
            <a:picLocks noChangeAspect="1"/>
          </p:cNvPicPr>
          <p:nvPr/>
        </p:nvPicPr>
        <p:blipFill>
          <a:blip r:embed="rId3"/>
          <a:stretch>
            <a:fillRect/>
          </a:stretch>
        </p:blipFill>
        <p:spPr>
          <a:xfrm>
            <a:off x="3124200" y="4632035"/>
            <a:ext cx="402371" cy="1335140"/>
          </a:xfrm>
          <a:prstGeom prst="rect">
            <a:avLst/>
          </a:prstGeom>
        </p:spPr>
      </p:pic>
      <p:sp>
        <p:nvSpPr>
          <p:cNvPr id="12" name="Rectangle 11"/>
          <p:cNvSpPr/>
          <p:nvPr/>
        </p:nvSpPr>
        <p:spPr>
          <a:xfrm>
            <a:off x="6422171" y="4612700"/>
            <a:ext cx="377846" cy="131156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2400729" y="5358621"/>
            <a:ext cx="533400" cy="55697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5674898" y="5358621"/>
            <a:ext cx="502808" cy="52074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3749519" y="5349952"/>
            <a:ext cx="304800" cy="565644"/>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7044483" y="5299605"/>
            <a:ext cx="346918" cy="624660"/>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20802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738468"/>
            <a:ext cx="8272211" cy="4953000"/>
          </a:xfrm>
        </p:spPr>
        <p:txBody>
          <a:bodyPr>
            <a:normAutofit/>
          </a:bodyPr>
          <a:lstStyle/>
          <a:p>
            <a:r>
              <a:rPr lang="en-US" sz="2000" dirty="0"/>
              <a:t>13 month olds</a:t>
            </a:r>
          </a:p>
          <a:p>
            <a:pPr lvl="1"/>
            <a:r>
              <a:rPr lang="en-US" sz="2000" dirty="0"/>
              <a:t>Mayan children </a:t>
            </a:r>
          </a:p>
          <a:p>
            <a:pPr lvl="2"/>
            <a:r>
              <a:rPr lang="en-US" sz="2000" dirty="0"/>
              <a:t>60% from other children</a:t>
            </a:r>
          </a:p>
          <a:p>
            <a:pPr lvl="2"/>
            <a:r>
              <a:rPr lang="en-US" sz="2000" dirty="0"/>
              <a:t>31% from mother</a:t>
            </a:r>
          </a:p>
          <a:p>
            <a:pPr lvl="2"/>
            <a:r>
              <a:rPr lang="en-US" sz="2000" dirty="0"/>
              <a:t>9% from other adults</a:t>
            </a:r>
          </a:p>
          <a:p>
            <a:pPr lvl="2"/>
            <a:r>
              <a:rPr lang="en-US" sz="2000" dirty="0"/>
              <a:t>90% of the sentences come from children by age 3</a:t>
            </a:r>
          </a:p>
          <a:p>
            <a:pPr lvl="2"/>
            <a:endParaRPr lang="en-US" sz="2000" dirty="0"/>
          </a:p>
          <a:p>
            <a:r>
              <a:rPr lang="en-US" sz="2000" dirty="0"/>
              <a:t>14 month olds</a:t>
            </a:r>
          </a:p>
          <a:p>
            <a:pPr lvl="1"/>
            <a:r>
              <a:rPr lang="en-US" sz="2000" dirty="0"/>
              <a:t>American children</a:t>
            </a:r>
          </a:p>
          <a:p>
            <a:pPr lvl="2"/>
            <a:r>
              <a:rPr lang="en-US" sz="2000" dirty="0"/>
              <a:t>8% by other children</a:t>
            </a:r>
          </a:p>
          <a:p>
            <a:pPr lvl="2"/>
            <a:r>
              <a:rPr lang="en-US" sz="2000" dirty="0"/>
              <a:t>79% from mother</a:t>
            </a:r>
          </a:p>
          <a:p>
            <a:pPr lvl="2"/>
            <a:r>
              <a:rPr lang="en-US" sz="2000" dirty="0"/>
              <a:t>13% from other adults</a:t>
            </a:r>
          </a:p>
          <a:p>
            <a:pPr lvl="2"/>
            <a:r>
              <a:rPr lang="en-US" sz="2000" dirty="0"/>
              <a:t>10% of the sentences come from children by age 3</a:t>
            </a:r>
          </a:p>
          <a:p>
            <a:pPr lvl="2"/>
            <a:endParaRPr lang="en-US" dirty="0"/>
          </a:p>
          <a:p>
            <a:pPr lvl="2"/>
            <a:endParaRPr lang="en-US" dirty="0"/>
          </a:p>
          <a:p>
            <a:pPr lvl="2"/>
            <a:endParaRPr lang="en-US" dirty="0"/>
          </a:p>
        </p:txBody>
      </p:sp>
      <p:sp>
        <p:nvSpPr>
          <p:cNvPr id="4" name="Title 1">
            <a:extLst>
              <a:ext uri="{FF2B5EF4-FFF2-40B4-BE49-F238E27FC236}">
                <a16:creationId xmlns:a16="http://schemas.microsoft.com/office/drawing/2014/main" id="{0D6E7D46-46D5-3241-A0DD-41091659EC58}"/>
              </a:ext>
            </a:extLst>
          </p:cNvPr>
          <p:cNvSpPr>
            <a:spLocks noGrp="1"/>
          </p:cNvSpPr>
          <p:nvPr>
            <p:ph type="title"/>
          </p:nvPr>
        </p:nvSpPr>
        <p:spPr/>
        <p:txBody>
          <a:bodyPr>
            <a:normAutofit fontScale="90000"/>
          </a:bodyPr>
          <a:lstStyle/>
          <a:p>
            <a:r>
              <a:rPr lang="en-US" sz="4000" dirty="0" err="1"/>
              <a:t>Bckground</a:t>
            </a:r>
            <a:r>
              <a:rPr lang="en-US" sz="4000" dirty="0"/>
              <a:t> contrast:</a:t>
            </a:r>
            <a:br>
              <a:rPr lang="en-US" sz="4000" dirty="0"/>
            </a:br>
            <a:r>
              <a:rPr lang="en-US" sz="4000" dirty="0"/>
              <a:t>Sentences uttered around children</a:t>
            </a:r>
            <a:endParaRPr lang="en-US" sz="6600" dirty="0"/>
          </a:p>
        </p:txBody>
      </p:sp>
      <p:sp>
        <p:nvSpPr>
          <p:cNvPr id="6" name="Footer Placeholder 3"/>
          <p:cNvSpPr>
            <a:spLocks noGrp="1"/>
          </p:cNvSpPr>
          <p:nvPr>
            <p:ph type="ftr" sz="quarter" idx="11"/>
          </p:nvPr>
        </p:nvSpPr>
        <p:spPr>
          <a:xfrm>
            <a:off x="3886200" y="6430377"/>
            <a:ext cx="5187908" cy="365125"/>
          </a:xfrm>
        </p:spPr>
        <p:txBody>
          <a:bodyPr/>
          <a:lstStyle/>
          <a:p>
            <a:pPr algn="r"/>
            <a:r>
              <a:rPr lang="en-US" sz="1200" dirty="0">
                <a:solidFill>
                  <a:srgbClr val="ED8428"/>
                </a:solidFill>
              </a:rPr>
              <a:t>Lopez</a:t>
            </a:r>
          </a:p>
        </p:txBody>
      </p:sp>
      <p:sp>
        <p:nvSpPr>
          <p:cNvPr id="7" name="TextBox 6">
            <a:extLst>
              <a:ext uri="{FF2B5EF4-FFF2-40B4-BE49-F238E27FC236}">
                <a16:creationId xmlns:a16="http://schemas.microsoft.com/office/drawing/2014/main" id="{370E85FE-6FF6-4491-B480-FC5C84EFF0F1}"/>
              </a:ext>
            </a:extLst>
          </p:cNvPr>
          <p:cNvSpPr txBox="1"/>
          <p:nvPr/>
        </p:nvSpPr>
        <p:spPr>
          <a:xfrm>
            <a:off x="6841375" y="5334000"/>
            <a:ext cx="4605250" cy="369332"/>
          </a:xfrm>
          <a:prstGeom prst="rect">
            <a:avLst/>
          </a:prstGeom>
          <a:noFill/>
        </p:spPr>
        <p:txBody>
          <a:bodyPr wrap="square">
            <a:spAutoFit/>
          </a:bodyPr>
          <a:lstStyle/>
          <a:p>
            <a:r>
              <a:rPr lang="en-US" sz="1800" dirty="0"/>
              <a:t>(</a:t>
            </a:r>
            <a:r>
              <a:rPr lang="en-US" sz="1800" dirty="0" err="1"/>
              <a:t>Shneidman</a:t>
            </a:r>
            <a:r>
              <a:rPr lang="en-US" sz="1800" dirty="0"/>
              <a:t>, 2010)</a:t>
            </a:r>
          </a:p>
        </p:txBody>
      </p:sp>
    </p:spTree>
    <p:extLst>
      <p:ext uri="{BB962C8B-B14F-4D97-AF65-F5344CB8AC3E}">
        <p14:creationId xmlns:p14="http://schemas.microsoft.com/office/powerpoint/2010/main" val="29752858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9338F-CDC7-B14D-95D3-3D8ECF40BAA5}"/>
              </a:ext>
            </a:extLst>
          </p:cNvPr>
          <p:cNvSpPr>
            <a:spLocks noGrp="1"/>
          </p:cNvSpPr>
          <p:nvPr>
            <p:ph type="title"/>
          </p:nvPr>
        </p:nvSpPr>
        <p:spPr/>
        <p:txBody>
          <a:bodyPr>
            <a:normAutofit/>
          </a:bodyPr>
          <a:lstStyle/>
          <a:p>
            <a:r>
              <a:rPr lang="en-US" sz="2400" dirty="0" err="1"/>
              <a:t>Tsimane</a:t>
            </a:r>
            <a:r>
              <a:rPr lang="en-US" sz="2400" dirty="0"/>
              <a:t> forager horticulturalists of lowland Bolivia</a:t>
            </a:r>
          </a:p>
        </p:txBody>
      </p:sp>
      <p:sp>
        <p:nvSpPr>
          <p:cNvPr id="3" name="Content Placeholder 2">
            <a:extLst>
              <a:ext uri="{FF2B5EF4-FFF2-40B4-BE49-F238E27FC236}">
                <a16:creationId xmlns:a16="http://schemas.microsoft.com/office/drawing/2014/main" id="{58E21389-0808-1748-974B-A93CE096BAF0}"/>
              </a:ext>
            </a:extLst>
          </p:cNvPr>
          <p:cNvSpPr>
            <a:spLocks noGrp="1"/>
          </p:cNvSpPr>
          <p:nvPr>
            <p:ph idx="1"/>
          </p:nvPr>
        </p:nvSpPr>
        <p:spPr>
          <a:xfrm>
            <a:off x="435895" y="2180497"/>
            <a:ext cx="8272211" cy="4249880"/>
          </a:xfrm>
        </p:spPr>
        <p:txBody>
          <a:bodyPr>
            <a:noAutofit/>
          </a:bodyPr>
          <a:lstStyle/>
          <a:p>
            <a:r>
              <a:rPr lang="en-US" sz="2200" dirty="0"/>
              <a:t>Community</a:t>
            </a:r>
          </a:p>
          <a:p>
            <a:pPr lvl="1"/>
            <a:r>
              <a:rPr lang="en-US" sz="1800" dirty="0"/>
              <a:t>90 villages (between 50-550 individuals within each)</a:t>
            </a:r>
          </a:p>
          <a:p>
            <a:pPr lvl="1"/>
            <a:r>
              <a:rPr lang="en-US" sz="1800" dirty="0"/>
              <a:t>Villages have extended family clusters (each 3-4 households)</a:t>
            </a:r>
          </a:p>
          <a:p>
            <a:pPr lvl="1"/>
            <a:r>
              <a:rPr lang="en-US" sz="1800" dirty="0" err="1"/>
              <a:t>Tsimane</a:t>
            </a:r>
            <a:r>
              <a:rPr lang="en-US" sz="1800" dirty="0"/>
              <a:t> language used, Spanish when speaking to non-natives –merchants)</a:t>
            </a:r>
          </a:p>
          <a:p>
            <a:pPr lvl="1"/>
            <a:r>
              <a:rPr lang="en-US" sz="1800" dirty="0"/>
              <a:t>Mothers provide 80% of direct child care in the 1st 6 months, 70% in 1st 6 years</a:t>
            </a:r>
          </a:p>
          <a:p>
            <a:r>
              <a:rPr lang="en-US" sz="1800" dirty="0"/>
              <a:t>Observational technique to systematically monitor behavior (not just verbal)</a:t>
            </a:r>
          </a:p>
          <a:p>
            <a:r>
              <a:rPr lang="en-US" sz="1800" dirty="0"/>
              <a:t>Looked at residential clusters from 6 villages</a:t>
            </a:r>
          </a:p>
          <a:p>
            <a:pPr lvl="1"/>
            <a:r>
              <a:rPr lang="en-US" sz="1800" dirty="0"/>
              <a:t>43,903 direct observations of individuals aged 0-85 years </a:t>
            </a:r>
          </a:p>
          <a:p>
            <a:pPr lvl="1"/>
            <a:r>
              <a:rPr lang="en-US" sz="1800" dirty="0"/>
              <a:t>Recorded in 2-3 hour blocks</a:t>
            </a:r>
          </a:p>
          <a:p>
            <a:pPr lvl="1"/>
            <a:r>
              <a:rPr lang="en-US" sz="1800" dirty="0"/>
              <a:t>Between 7am-7pm</a:t>
            </a:r>
          </a:p>
          <a:p>
            <a:pPr lvl="1"/>
            <a:r>
              <a:rPr lang="en-US" sz="1800" dirty="0"/>
              <a:t>Single observer (advanced </a:t>
            </a:r>
            <a:r>
              <a:rPr lang="en-US" sz="1800" dirty="0" err="1"/>
              <a:t>anthro</a:t>
            </a:r>
            <a:r>
              <a:rPr lang="en-US" sz="1800" dirty="0"/>
              <a:t> students—PhD or honors thesis)</a:t>
            </a:r>
          </a:p>
          <a:p>
            <a:pPr lvl="1"/>
            <a:r>
              <a:rPr lang="en-US" sz="1800" dirty="0"/>
              <a:t>Every 30 min coded up to 2 concurrent activities of all individuals</a:t>
            </a:r>
          </a:p>
        </p:txBody>
      </p:sp>
      <p:sp>
        <p:nvSpPr>
          <p:cNvPr id="5" name="Footer Placeholder 3"/>
          <p:cNvSpPr>
            <a:spLocks noGrp="1"/>
          </p:cNvSpPr>
          <p:nvPr>
            <p:ph type="ftr" sz="quarter" idx="11"/>
          </p:nvPr>
        </p:nvSpPr>
        <p:spPr>
          <a:xfrm>
            <a:off x="3886200" y="6430377"/>
            <a:ext cx="5187908" cy="365125"/>
          </a:xfrm>
        </p:spPr>
        <p:txBody>
          <a:bodyPr/>
          <a:lstStyle/>
          <a:p>
            <a:pPr algn="r"/>
            <a:r>
              <a:rPr lang="en-US" sz="1200" dirty="0">
                <a:solidFill>
                  <a:srgbClr val="ED8428"/>
                </a:solidFill>
              </a:rPr>
              <a:t>Lopez</a:t>
            </a:r>
          </a:p>
        </p:txBody>
      </p:sp>
      <p:pic>
        <p:nvPicPr>
          <p:cNvPr id="1026" name="Picture 2" descr="Image result for tsiman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81602" y="1449954"/>
            <a:ext cx="2192506" cy="14610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55639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4267200" y="123605"/>
            <a:ext cx="4648200" cy="6610789"/>
          </a:xfrm>
          <a:prstGeom prst="rect">
            <a:avLst/>
          </a:prstGeom>
        </p:spPr>
      </p:pic>
      <p:sp>
        <p:nvSpPr>
          <p:cNvPr id="7" name="Footer Placeholder 3"/>
          <p:cNvSpPr>
            <a:spLocks noGrp="1"/>
          </p:cNvSpPr>
          <p:nvPr>
            <p:ph type="ftr" sz="quarter" idx="11"/>
          </p:nvPr>
        </p:nvSpPr>
        <p:spPr>
          <a:xfrm>
            <a:off x="3886200" y="6430377"/>
            <a:ext cx="5187908" cy="365125"/>
          </a:xfrm>
        </p:spPr>
        <p:txBody>
          <a:bodyPr/>
          <a:lstStyle/>
          <a:p>
            <a:pPr algn="r"/>
            <a:r>
              <a:rPr lang="en-US" sz="1200" dirty="0">
                <a:solidFill>
                  <a:srgbClr val="ED8428"/>
                </a:solidFill>
              </a:rPr>
              <a:t>Lopez</a:t>
            </a:r>
          </a:p>
        </p:txBody>
      </p:sp>
      <p:pic>
        <p:nvPicPr>
          <p:cNvPr id="8" name="Picture 7"/>
          <p:cNvPicPr>
            <a:picLocks noChangeAspect="1"/>
          </p:cNvPicPr>
          <p:nvPr/>
        </p:nvPicPr>
        <p:blipFill>
          <a:blip r:embed="rId3"/>
          <a:stretch>
            <a:fillRect/>
          </a:stretch>
        </p:blipFill>
        <p:spPr>
          <a:xfrm>
            <a:off x="264531" y="1227588"/>
            <a:ext cx="3926469" cy="5049963"/>
          </a:xfrm>
          <a:prstGeom prst="rect">
            <a:avLst/>
          </a:prstGeom>
        </p:spPr>
      </p:pic>
      <p:sp>
        <p:nvSpPr>
          <p:cNvPr id="10" name="Rectangle 9"/>
          <p:cNvSpPr/>
          <p:nvPr/>
        </p:nvSpPr>
        <p:spPr>
          <a:xfrm>
            <a:off x="4953000" y="4267200"/>
            <a:ext cx="1219200" cy="9144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5257800" y="5486400"/>
            <a:ext cx="2286000" cy="1524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12130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txBox="1">
            <a:spLocks/>
          </p:cNvSpPr>
          <p:nvPr/>
        </p:nvSpPr>
        <p:spPr>
          <a:xfrm>
            <a:off x="3886200" y="6430377"/>
            <a:ext cx="5187908" cy="365125"/>
          </a:xfrm>
          <a:prstGeom prst="rect">
            <a:avLst/>
          </a:prstGeom>
        </p:spPr>
        <p:txBody>
          <a:bodyPr vert="horz" lIns="91440" tIns="45720" rIns="91440" bIns="45720" rtlCol="0" anchor="ctr"/>
          <a:lstStyle>
            <a:defPPr>
              <a:defRPr lang="en-US"/>
            </a:defPPr>
            <a:lvl1pPr algn="l" rtl="0" eaLnBrk="0" fontAlgn="base" hangingPunct="0">
              <a:spcBef>
                <a:spcPct val="0"/>
              </a:spcBef>
              <a:spcAft>
                <a:spcPct val="0"/>
              </a:spcAft>
              <a:defRPr sz="675" kern="1200" cap="all">
                <a:solidFill>
                  <a:schemeClr val="accent2"/>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r>
              <a:rPr lang="en-US" sz="1200" dirty="0">
                <a:solidFill>
                  <a:srgbClr val="ED8428"/>
                </a:solidFill>
              </a:rPr>
              <a:t>Lopez</a:t>
            </a:r>
          </a:p>
        </p:txBody>
      </p:sp>
      <p:pic>
        <p:nvPicPr>
          <p:cNvPr id="6" name="Picture 5"/>
          <p:cNvPicPr>
            <a:picLocks noChangeAspect="1"/>
          </p:cNvPicPr>
          <p:nvPr/>
        </p:nvPicPr>
        <p:blipFill rotWithShape="1">
          <a:blip r:embed="rId3"/>
          <a:srcRect t="80653"/>
          <a:stretch/>
        </p:blipFill>
        <p:spPr>
          <a:xfrm>
            <a:off x="25400" y="4724400"/>
            <a:ext cx="9144000" cy="712871"/>
          </a:xfrm>
          <a:prstGeom prst="rect">
            <a:avLst/>
          </a:prstGeom>
        </p:spPr>
      </p:pic>
      <p:pic>
        <p:nvPicPr>
          <p:cNvPr id="19" name="Picture 18"/>
          <p:cNvPicPr>
            <a:picLocks noChangeAspect="1"/>
          </p:cNvPicPr>
          <p:nvPr/>
        </p:nvPicPr>
        <p:blipFill rotWithShape="1">
          <a:blip r:embed="rId3"/>
          <a:srcRect l="12070" t="8558" r="12931" b="29402"/>
          <a:stretch/>
        </p:blipFill>
        <p:spPr>
          <a:xfrm>
            <a:off x="25400" y="1600200"/>
            <a:ext cx="8915398" cy="2971801"/>
          </a:xfrm>
          <a:prstGeom prst="rect">
            <a:avLst/>
          </a:prstGeom>
        </p:spPr>
      </p:pic>
      <p:sp>
        <p:nvSpPr>
          <p:cNvPr id="2" name="Title 1"/>
          <p:cNvSpPr>
            <a:spLocks noGrp="1"/>
          </p:cNvSpPr>
          <p:nvPr>
            <p:ph type="title"/>
          </p:nvPr>
        </p:nvSpPr>
        <p:spPr/>
        <p:txBody>
          <a:bodyPr>
            <a:normAutofit fontScale="90000"/>
          </a:bodyPr>
          <a:lstStyle/>
          <a:p>
            <a:r>
              <a:rPr lang="en-US" dirty="0"/>
              <a:t>Low (increasing) levels of child-directed speech </a:t>
            </a:r>
          </a:p>
        </p:txBody>
      </p:sp>
      <p:cxnSp>
        <p:nvCxnSpPr>
          <p:cNvPr id="5" name="Straight Arrow Connector 4">
            <a:extLst>
              <a:ext uri="{FF2B5EF4-FFF2-40B4-BE49-F238E27FC236}">
                <a16:creationId xmlns:a16="http://schemas.microsoft.com/office/drawing/2014/main" id="{5B3A929B-B568-42AC-AA35-F358B693185C}"/>
              </a:ext>
            </a:extLst>
          </p:cNvPr>
          <p:cNvCxnSpPr>
            <a:cxnSpLocks/>
          </p:cNvCxnSpPr>
          <p:nvPr/>
        </p:nvCxnSpPr>
        <p:spPr>
          <a:xfrm>
            <a:off x="3901440" y="1408176"/>
            <a:ext cx="746760" cy="496824"/>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551212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3"/>
          <p:cNvSpPr txBox="1">
            <a:spLocks/>
          </p:cNvSpPr>
          <p:nvPr/>
        </p:nvSpPr>
        <p:spPr>
          <a:xfrm>
            <a:off x="3886200" y="6430377"/>
            <a:ext cx="5187908" cy="365125"/>
          </a:xfrm>
          <a:prstGeom prst="rect">
            <a:avLst/>
          </a:prstGeom>
        </p:spPr>
        <p:txBody>
          <a:bodyPr vert="horz" lIns="91440" tIns="45720" rIns="91440" bIns="45720" rtlCol="0" anchor="ctr"/>
          <a:lstStyle>
            <a:defPPr>
              <a:defRPr lang="en-US"/>
            </a:defPPr>
            <a:lvl1pPr algn="l" rtl="0" eaLnBrk="0" fontAlgn="base" hangingPunct="0">
              <a:spcBef>
                <a:spcPct val="0"/>
              </a:spcBef>
              <a:spcAft>
                <a:spcPct val="0"/>
              </a:spcAft>
              <a:defRPr sz="675" kern="1200" cap="all">
                <a:solidFill>
                  <a:schemeClr val="accent2"/>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r>
              <a:rPr lang="en-US" sz="1200" dirty="0">
                <a:solidFill>
                  <a:srgbClr val="ED8428"/>
                </a:solidFill>
              </a:rPr>
              <a:t>Lopez</a:t>
            </a:r>
          </a:p>
        </p:txBody>
      </p:sp>
      <p:pic>
        <p:nvPicPr>
          <p:cNvPr id="7" name="Picture 6"/>
          <p:cNvPicPr>
            <a:picLocks noChangeAspect="1"/>
          </p:cNvPicPr>
          <p:nvPr/>
        </p:nvPicPr>
        <p:blipFill>
          <a:blip r:embed="rId2"/>
          <a:stretch>
            <a:fillRect/>
          </a:stretch>
        </p:blipFill>
        <p:spPr>
          <a:xfrm>
            <a:off x="1905000" y="1523278"/>
            <a:ext cx="5599595" cy="5118308"/>
          </a:xfrm>
          <a:prstGeom prst="rect">
            <a:avLst/>
          </a:prstGeom>
        </p:spPr>
      </p:pic>
      <p:cxnSp>
        <p:nvCxnSpPr>
          <p:cNvPr id="9" name="Straight Arrow Connector 8"/>
          <p:cNvCxnSpPr/>
          <p:nvPr/>
        </p:nvCxnSpPr>
        <p:spPr>
          <a:xfrm flipV="1">
            <a:off x="9977532" y="4876800"/>
            <a:ext cx="1066800" cy="83820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10287000" y="2890848"/>
            <a:ext cx="932985" cy="851210"/>
          </a:xfrm>
          <a:prstGeom prst="rect">
            <a:avLst/>
          </a:prstGeom>
          <a:noFill/>
          <a:ln w="539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p:cNvCxnSpPr/>
          <p:nvPr/>
        </p:nvCxnSpPr>
        <p:spPr>
          <a:xfrm>
            <a:off x="9596532" y="5410200"/>
            <a:ext cx="1828800" cy="0"/>
          </a:xfrm>
          <a:prstGeom prst="straightConnector1">
            <a:avLst/>
          </a:prstGeom>
          <a:ln w="34925"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5" name="Straight Arrow Connector 14"/>
          <p:cNvCxnSpPr/>
          <p:nvPr/>
        </p:nvCxnSpPr>
        <p:spPr>
          <a:xfrm flipH="1">
            <a:off x="10510932" y="4114800"/>
            <a:ext cx="1219200" cy="0"/>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dirty="0"/>
              <a:t>Speech from moms, then sibs…</a:t>
            </a:r>
          </a:p>
        </p:txBody>
      </p:sp>
    </p:spTree>
    <p:extLst>
      <p:ext uri="{BB962C8B-B14F-4D97-AF65-F5344CB8AC3E}">
        <p14:creationId xmlns:p14="http://schemas.microsoft.com/office/powerpoint/2010/main" val="2048205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B1A73-7A2C-2348-8F0B-8E56EFE68D1E}"/>
              </a:ext>
            </a:extLst>
          </p:cNvPr>
          <p:cNvSpPr>
            <a:spLocks noGrp="1"/>
          </p:cNvSpPr>
          <p:nvPr>
            <p:ph type="title"/>
          </p:nvPr>
        </p:nvSpPr>
        <p:spPr/>
        <p:txBody>
          <a:bodyPr/>
          <a:lstStyle/>
          <a:p>
            <a:r>
              <a:rPr lang="en-US" sz="2400" dirty="0"/>
              <a:t>Conclusions</a:t>
            </a:r>
            <a:endParaRPr lang="en-US" dirty="0"/>
          </a:p>
        </p:txBody>
      </p:sp>
      <p:sp>
        <p:nvSpPr>
          <p:cNvPr id="3" name="Content Placeholder 2">
            <a:extLst>
              <a:ext uri="{FF2B5EF4-FFF2-40B4-BE49-F238E27FC236}">
                <a16:creationId xmlns:a16="http://schemas.microsoft.com/office/drawing/2014/main" id="{A1A57A2C-4616-1249-ABAD-9DD176840EE6}"/>
              </a:ext>
            </a:extLst>
          </p:cNvPr>
          <p:cNvSpPr>
            <a:spLocks noGrp="1"/>
          </p:cNvSpPr>
          <p:nvPr>
            <p:ph idx="1"/>
          </p:nvPr>
        </p:nvSpPr>
        <p:spPr/>
        <p:txBody>
          <a:bodyPr>
            <a:normAutofit/>
          </a:bodyPr>
          <a:lstStyle/>
          <a:p>
            <a:r>
              <a:rPr lang="en-US" sz="2500" dirty="0"/>
              <a:t>Infants and young children were engaged in one-on-one verbal interactions less than older individuals</a:t>
            </a:r>
          </a:p>
          <a:p>
            <a:r>
              <a:rPr lang="en-US" sz="2500" dirty="0"/>
              <a:t>The amount of child-directed speech increased with child’s age with directed and non-directed speech equaling out around 8-11 years old</a:t>
            </a:r>
          </a:p>
          <a:p>
            <a:r>
              <a:rPr lang="en-US" sz="2500" dirty="0"/>
              <a:t>The actors who engaged in child-directed speech varied as a function of the child’s age</a:t>
            </a:r>
          </a:p>
          <a:p>
            <a:endParaRPr lang="en-US" sz="2100" dirty="0"/>
          </a:p>
        </p:txBody>
      </p:sp>
      <p:sp>
        <p:nvSpPr>
          <p:cNvPr id="5" name="Footer Placeholder 3"/>
          <p:cNvSpPr txBox="1">
            <a:spLocks/>
          </p:cNvSpPr>
          <p:nvPr/>
        </p:nvSpPr>
        <p:spPr>
          <a:xfrm>
            <a:off x="3886200" y="6430377"/>
            <a:ext cx="5187908" cy="365125"/>
          </a:xfrm>
          <a:prstGeom prst="rect">
            <a:avLst/>
          </a:prstGeom>
        </p:spPr>
        <p:txBody>
          <a:bodyPr vert="horz" lIns="91440" tIns="45720" rIns="91440" bIns="45720" rtlCol="0" anchor="ctr"/>
          <a:lstStyle>
            <a:defPPr>
              <a:defRPr lang="en-US"/>
            </a:defPPr>
            <a:lvl1pPr algn="l" rtl="0" eaLnBrk="0" fontAlgn="base" hangingPunct="0">
              <a:spcBef>
                <a:spcPct val="0"/>
              </a:spcBef>
              <a:spcAft>
                <a:spcPct val="0"/>
              </a:spcAft>
              <a:defRPr sz="675" kern="1200" cap="all">
                <a:solidFill>
                  <a:schemeClr val="accent2"/>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r>
              <a:rPr lang="en-US" sz="1200" dirty="0">
                <a:solidFill>
                  <a:srgbClr val="ED8428"/>
                </a:solidFill>
              </a:rPr>
              <a:t>Lopez</a:t>
            </a:r>
          </a:p>
        </p:txBody>
      </p:sp>
    </p:spTree>
    <p:extLst>
      <p:ext uri="{BB962C8B-B14F-4D97-AF65-F5344CB8AC3E}">
        <p14:creationId xmlns:p14="http://schemas.microsoft.com/office/powerpoint/2010/main" val="13560820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Comparisons with previous work</a:t>
            </a:r>
          </a:p>
        </p:txBody>
      </p:sp>
      <p:pic>
        <p:nvPicPr>
          <p:cNvPr id="4" name="Content Placeholder 3">
            <a:extLst>
              <a:ext uri="{FF2B5EF4-FFF2-40B4-BE49-F238E27FC236}">
                <a16:creationId xmlns:a16="http://schemas.microsoft.com/office/drawing/2014/main" id="{D117097F-021D-1346-ABE7-EC49C1E06689}"/>
              </a:ext>
            </a:extLst>
          </p:cNvPr>
          <p:cNvPicPr>
            <a:picLocks noGrp="1" noChangeAspect="1"/>
          </p:cNvPicPr>
          <p:nvPr>
            <p:ph idx="1"/>
          </p:nvPr>
        </p:nvPicPr>
        <p:blipFill>
          <a:blip r:embed="rId2"/>
          <a:stretch>
            <a:fillRect/>
          </a:stretch>
        </p:blipFill>
        <p:spPr>
          <a:xfrm>
            <a:off x="1524000" y="1828800"/>
            <a:ext cx="6314953" cy="5133975"/>
          </a:xfrm>
          <a:prstGeom prst="rect">
            <a:avLst/>
          </a:prstGeom>
        </p:spPr>
      </p:pic>
      <p:sp>
        <p:nvSpPr>
          <p:cNvPr id="5" name="Footer Placeholder 3"/>
          <p:cNvSpPr txBox="1">
            <a:spLocks/>
          </p:cNvSpPr>
          <p:nvPr/>
        </p:nvSpPr>
        <p:spPr>
          <a:xfrm>
            <a:off x="3886200" y="6430377"/>
            <a:ext cx="5187908" cy="365125"/>
          </a:xfrm>
          <a:prstGeom prst="rect">
            <a:avLst/>
          </a:prstGeom>
        </p:spPr>
        <p:txBody>
          <a:bodyPr vert="horz" lIns="91440" tIns="45720" rIns="91440" bIns="45720" rtlCol="0" anchor="ctr"/>
          <a:lstStyle>
            <a:defPPr>
              <a:defRPr lang="en-US"/>
            </a:defPPr>
            <a:lvl1pPr algn="l" rtl="0" eaLnBrk="0" fontAlgn="base" hangingPunct="0">
              <a:spcBef>
                <a:spcPct val="0"/>
              </a:spcBef>
              <a:spcAft>
                <a:spcPct val="0"/>
              </a:spcAft>
              <a:defRPr sz="675" kern="1200" cap="all">
                <a:solidFill>
                  <a:schemeClr val="accent2"/>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r>
              <a:rPr lang="en-US" sz="1200" dirty="0">
                <a:solidFill>
                  <a:srgbClr val="ED8428"/>
                </a:solidFill>
              </a:rPr>
              <a:t>Lopez</a:t>
            </a:r>
          </a:p>
        </p:txBody>
      </p:sp>
      <p:sp>
        <p:nvSpPr>
          <p:cNvPr id="6" name="Rectangle 5"/>
          <p:cNvSpPr/>
          <p:nvPr/>
        </p:nvSpPr>
        <p:spPr>
          <a:xfrm>
            <a:off x="1600200" y="4243387"/>
            <a:ext cx="5715000" cy="304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940460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Comparisons with previous work</a:t>
            </a:r>
          </a:p>
        </p:txBody>
      </p:sp>
      <p:pic>
        <p:nvPicPr>
          <p:cNvPr id="4" name="Content Placeholder 3"/>
          <p:cNvPicPr>
            <a:picLocks noGrp="1" noChangeAspect="1"/>
          </p:cNvPicPr>
          <p:nvPr>
            <p:ph idx="1"/>
          </p:nvPr>
        </p:nvPicPr>
        <p:blipFill>
          <a:blip r:embed="rId2"/>
          <a:stretch>
            <a:fillRect/>
          </a:stretch>
        </p:blipFill>
        <p:spPr>
          <a:xfrm>
            <a:off x="184720" y="1828800"/>
            <a:ext cx="8774559" cy="3359062"/>
          </a:xfrm>
          <a:prstGeom prst="rect">
            <a:avLst/>
          </a:prstGeom>
        </p:spPr>
      </p:pic>
      <p:sp>
        <p:nvSpPr>
          <p:cNvPr id="5" name="Rectangle 4"/>
          <p:cNvSpPr/>
          <p:nvPr/>
        </p:nvSpPr>
        <p:spPr>
          <a:xfrm>
            <a:off x="3962400" y="3601178"/>
            <a:ext cx="304800" cy="609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a:stretch>
            <a:fillRect/>
          </a:stretch>
        </p:blipFill>
        <p:spPr>
          <a:xfrm>
            <a:off x="76200" y="4267200"/>
            <a:ext cx="8997908" cy="2417740"/>
          </a:xfrm>
          <a:prstGeom prst="rect">
            <a:avLst/>
          </a:prstGeom>
        </p:spPr>
      </p:pic>
      <p:sp>
        <p:nvSpPr>
          <p:cNvPr id="7" name="Rectangle 6"/>
          <p:cNvSpPr/>
          <p:nvPr/>
        </p:nvSpPr>
        <p:spPr>
          <a:xfrm>
            <a:off x="2824976" y="4800600"/>
            <a:ext cx="1524000" cy="1143000"/>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ooter Placeholder 3"/>
          <p:cNvSpPr txBox="1">
            <a:spLocks/>
          </p:cNvSpPr>
          <p:nvPr/>
        </p:nvSpPr>
        <p:spPr>
          <a:xfrm>
            <a:off x="3886200" y="6430377"/>
            <a:ext cx="5187908" cy="365125"/>
          </a:xfrm>
          <a:prstGeom prst="rect">
            <a:avLst/>
          </a:prstGeom>
        </p:spPr>
        <p:txBody>
          <a:bodyPr vert="horz" lIns="91440" tIns="45720" rIns="91440" bIns="45720" rtlCol="0" anchor="ctr"/>
          <a:lstStyle>
            <a:defPPr>
              <a:defRPr lang="en-US"/>
            </a:defPPr>
            <a:lvl1pPr algn="l" rtl="0" eaLnBrk="0" fontAlgn="base" hangingPunct="0">
              <a:spcBef>
                <a:spcPct val="0"/>
              </a:spcBef>
              <a:spcAft>
                <a:spcPct val="0"/>
              </a:spcAft>
              <a:defRPr sz="675" kern="1200" cap="all">
                <a:solidFill>
                  <a:schemeClr val="accent2"/>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r>
              <a:rPr lang="en-US" sz="1200" dirty="0">
                <a:solidFill>
                  <a:srgbClr val="ED8428"/>
                </a:solidFill>
              </a:rPr>
              <a:t>Lopez</a:t>
            </a:r>
          </a:p>
        </p:txBody>
      </p:sp>
    </p:spTree>
    <p:extLst>
      <p:ext uri="{BB962C8B-B14F-4D97-AF65-F5344CB8AC3E}">
        <p14:creationId xmlns:p14="http://schemas.microsoft.com/office/powerpoint/2010/main" val="17804623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28" name="Rectangle 70">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1"/>
            <a:ext cx="9144000" cy="51434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pic>
        <p:nvPicPr>
          <p:cNvPr id="1026" name="Picture 2" descr="Amazon Tsimane People Have the Healthiest Hearts - NBC News">
            <a:extLst>
              <a:ext uri="{FF2B5EF4-FFF2-40B4-BE49-F238E27FC236}">
                <a16:creationId xmlns:a16="http://schemas.microsoft.com/office/drawing/2014/main" id="{A79A82AD-BEF1-1A45-A81E-E3D472AED46C}"/>
              </a:ext>
            </a:extLst>
          </p:cNvPr>
          <p:cNvPicPr>
            <a:picLocks noChangeAspect="1" noChangeArrowheads="1"/>
          </p:cNvPicPr>
          <p:nvPr/>
        </p:nvPicPr>
        <p:blipFill rotWithShape="1">
          <a:blip r:embed="rId3">
            <a:alphaModFix amt="50000"/>
            <a:extLst>
              <a:ext uri="{28A0092B-C50C-407E-A947-70E740481C1C}">
                <a14:useLocalDpi xmlns:a14="http://schemas.microsoft.com/office/drawing/2010/main" val="0"/>
              </a:ext>
            </a:extLst>
          </a:blip>
          <a:srcRect t="11048" b="4365"/>
          <a:stretch/>
        </p:blipFill>
        <p:spPr bwMode="auto">
          <a:xfrm>
            <a:off x="0" y="857250"/>
            <a:ext cx="9143987"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90958B7-CB01-F14A-BCB4-D17F95AD2730}"/>
              </a:ext>
            </a:extLst>
          </p:cNvPr>
          <p:cNvSpPr>
            <a:spLocks noGrp="1"/>
          </p:cNvSpPr>
          <p:nvPr>
            <p:ph type="ctrTitle"/>
          </p:nvPr>
        </p:nvSpPr>
        <p:spPr>
          <a:xfrm>
            <a:off x="204107" y="2625211"/>
            <a:ext cx="8850086" cy="2175389"/>
          </a:xfrm>
        </p:spPr>
        <p:txBody>
          <a:bodyPr>
            <a:noAutofit/>
          </a:bodyPr>
          <a:lstStyle/>
          <a:p>
            <a:r>
              <a:rPr lang="en-US" sz="2700" b="1" dirty="0">
                <a:latin typeface="Palatino Linotype" panose="02040502050505030304" pitchFamily="18" charset="0"/>
              </a:rPr>
              <a:t>Infant-directed input and literacy effects on phonological processing: Non-word repetition scores among the </a:t>
            </a:r>
            <a:r>
              <a:rPr lang="en-US" sz="2700" b="1" dirty="0" err="1">
                <a:latin typeface="Palatino Linotype" panose="02040502050505030304" pitchFamily="18" charset="0"/>
              </a:rPr>
              <a:t>Tsimane</a:t>
            </a:r>
            <a:r>
              <a:rPr lang="en-US" sz="2700" b="1" dirty="0">
                <a:latin typeface="Palatino Linotype" panose="02040502050505030304" pitchFamily="18" charset="0"/>
              </a:rPr>
              <a:t>’</a:t>
            </a:r>
            <a:br>
              <a:rPr lang="en-US" sz="2700" b="1" dirty="0">
                <a:latin typeface="Palatino Linotype" panose="02040502050505030304" pitchFamily="18" charset="0"/>
              </a:rPr>
            </a:br>
            <a:endParaRPr lang="en-US" sz="2700" dirty="0">
              <a:solidFill>
                <a:srgbClr val="FFFFFF"/>
              </a:solidFill>
              <a:latin typeface="Palatino Linotype" panose="02040502050505030304" pitchFamily="18" charset="0"/>
            </a:endParaRPr>
          </a:p>
        </p:txBody>
      </p:sp>
      <p:sp>
        <p:nvSpPr>
          <p:cNvPr id="3" name="Subtitle 2">
            <a:extLst>
              <a:ext uri="{FF2B5EF4-FFF2-40B4-BE49-F238E27FC236}">
                <a16:creationId xmlns:a16="http://schemas.microsoft.com/office/drawing/2014/main" id="{66A044ED-96CA-F246-873D-5D2BC0E2F7BA}"/>
              </a:ext>
            </a:extLst>
          </p:cNvPr>
          <p:cNvSpPr>
            <a:spLocks noGrp="1"/>
          </p:cNvSpPr>
          <p:nvPr>
            <p:ph type="subTitle" idx="1"/>
          </p:nvPr>
        </p:nvSpPr>
        <p:spPr>
          <a:xfrm>
            <a:off x="1143001" y="4388702"/>
            <a:ext cx="7225406" cy="823796"/>
          </a:xfrm>
        </p:spPr>
        <p:txBody>
          <a:bodyPr>
            <a:normAutofit/>
          </a:bodyPr>
          <a:lstStyle/>
          <a:p>
            <a:r>
              <a:rPr lang="en-US" sz="1200" dirty="0" err="1"/>
              <a:t>Cristia</a:t>
            </a:r>
            <a:r>
              <a:rPr lang="en-US" sz="1200" dirty="0"/>
              <a:t>, A., </a:t>
            </a:r>
            <a:r>
              <a:rPr lang="en-US" sz="1200" dirty="0" err="1"/>
              <a:t>Farabolini</a:t>
            </a:r>
            <a:r>
              <a:rPr lang="en-US" sz="1200" dirty="0"/>
              <a:t>, G., Scaff, C., </a:t>
            </a:r>
            <a:r>
              <a:rPr lang="en-US" sz="1200" dirty="0" err="1"/>
              <a:t>Havron</a:t>
            </a:r>
            <a:r>
              <a:rPr lang="en-US" sz="1200" dirty="0"/>
              <a:t>, N., &amp; Stieglitz, J. (2020). </a:t>
            </a:r>
            <a:r>
              <a:rPr lang="en-US" sz="1200" dirty="0" err="1"/>
              <a:t>PloS</a:t>
            </a:r>
            <a:r>
              <a:rPr lang="en-US" sz="1200" dirty="0"/>
              <a:t> one, 15(9), e0237702.</a:t>
            </a:r>
            <a:r>
              <a:rPr lang="en-US" sz="1200" dirty="0">
                <a:hlinkClick r:id="rId4"/>
              </a:rPr>
              <a:t> </a:t>
            </a:r>
            <a:endParaRPr lang="en-US" sz="1200" dirty="0">
              <a:solidFill>
                <a:srgbClr val="FFFFFF"/>
              </a:solidFill>
            </a:endParaRPr>
          </a:p>
        </p:txBody>
      </p:sp>
      <p:sp>
        <p:nvSpPr>
          <p:cNvPr id="8" name="Subtitle 2">
            <a:extLst>
              <a:ext uri="{FF2B5EF4-FFF2-40B4-BE49-F238E27FC236}">
                <a16:creationId xmlns:a16="http://schemas.microsoft.com/office/drawing/2014/main" id="{C1393F07-0571-3E4A-8B1A-D4D39AAB3B50}"/>
              </a:ext>
            </a:extLst>
          </p:cNvPr>
          <p:cNvSpPr txBox="1">
            <a:spLocks/>
          </p:cNvSpPr>
          <p:nvPr/>
        </p:nvSpPr>
        <p:spPr>
          <a:xfrm>
            <a:off x="3131004" y="5288217"/>
            <a:ext cx="2881993" cy="612322"/>
          </a:xfrm>
          <a:prstGeom prst="rect">
            <a:avLst/>
          </a:prstGeom>
        </p:spPr>
        <p:txBody>
          <a:bodyPr vert="horz" lIns="68580" tIns="34290" rIns="68580" bIns="3429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defTabSz="685800" fontAlgn="auto">
              <a:spcBef>
                <a:spcPts val="750"/>
              </a:spcBef>
              <a:spcAft>
                <a:spcPts val="0"/>
              </a:spcAft>
            </a:pPr>
            <a:r>
              <a:rPr lang="en-US" sz="1800" dirty="0">
                <a:solidFill>
                  <a:prstClr val="white"/>
                </a:solidFill>
                <a:latin typeface="Palatino Linotype" panose="02040502050505030304" pitchFamily="18" charset="0"/>
              </a:rPr>
              <a:t>Manuela Jaramillo</a:t>
            </a:r>
          </a:p>
          <a:p>
            <a:pPr defTabSz="685800" fontAlgn="auto">
              <a:spcBef>
                <a:spcPts val="750"/>
              </a:spcBef>
              <a:spcAft>
                <a:spcPts val="0"/>
              </a:spcAft>
            </a:pPr>
            <a:r>
              <a:rPr lang="en-US" sz="1800" dirty="0">
                <a:solidFill>
                  <a:srgbClr val="FFFFFF"/>
                </a:solidFill>
                <a:latin typeface="Palatino Linotype" panose="02040502050505030304" pitchFamily="18" charset="0"/>
              </a:rPr>
              <a:t>February 9, 2021</a:t>
            </a:r>
          </a:p>
        </p:txBody>
      </p:sp>
    </p:spTree>
    <p:extLst>
      <p:ext uri="{BB962C8B-B14F-4D97-AF65-F5344CB8AC3E}">
        <p14:creationId xmlns:p14="http://schemas.microsoft.com/office/powerpoint/2010/main" val="2567972499"/>
      </p:ext>
    </p:extLst>
  </p:cSld>
  <p:clrMapOvr>
    <a:overrideClrMapping bg1="dk1" tx1="lt1" bg2="dk2" tx2="lt2" accent1="accent1" accent2="accent2" accent3="accent3" accent4="accent4" accent5="accent5" accent6="accent6" hlink="hlink" folHlink="folHlink"/>
  </p:clrMapOvr>
</p:sld>
</file>

<file path=ppt/slides/slide47.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 name="Title 1">
            <a:extLst>
              <a:ext uri="{FF2B5EF4-FFF2-40B4-BE49-F238E27FC236}">
                <a16:creationId xmlns:a16="http://schemas.microsoft.com/office/drawing/2014/main" id="{3A65801D-EAFB-4844-849B-FF639D3A5BE8}"/>
              </a:ext>
            </a:extLst>
          </p:cNvPr>
          <p:cNvSpPr>
            <a:spLocks noGrp="1"/>
          </p:cNvSpPr>
          <p:nvPr>
            <p:ph type="title"/>
          </p:nvPr>
        </p:nvSpPr>
        <p:spPr>
          <a:xfrm>
            <a:off x="313182" y="1134824"/>
            <a:ext cx="8515350" cy="994172"/>
          </a:xfrm>
        </p:spPr>
        <p:txBody>
          <a:bodyPr>
            <a:normAutofit/>
          </a:bodyPr>
          <a:lstStyle/>
          <a:p>
            <a:r>
              <a:rPr lang="en-US" sz="2400" dirty="0">
                <a:latin typeface="Palatino Linotype" panose="02040502050505030304" pitchFamily="18" charset="0"/>
                <a:cs typeface="Kokonor" pitchFamily="2" charset="0"/>
              </a:rPr>
              <a:t>Infant-directed input and literacy effects on phonological processing: Non-word repetition scores among the </a:t>
            </a:r>
            <a:r>
              <a:rPr lang="en-US" sz="2400" dirty="0" err="1">
                <a:latin typeface="Palatino Linotype" panose="02040502050505030304" pitchFamily="18" charset="0"/>
                <a:cs typeface="Kokonor" pitchFamily="2" charset="0"/>
              </a:rPr>
              <a:t>Tsimane</a:t>
            </a:r>
            <a:r>
              <a:rPr lang="en-US" sz="2400" dirty="0">
                <a:latin typeface="Palatino Linotype" panose="02040502050505030304" pitchFamily="18" charset="0"/>
                <a:cs typeface="Kokonor" pitchFamily="2" charset="0"/>
              </a:rPr>
              <a:t>’</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2115280"/>
            <a:ext cx="8140446" cy="13716"/>
          </a:xfrm>
          <a:custGeom>
            <a:avLst/>
            <a:gdLst>
              <a:gd name="connsiteX0" fmla="*/ 0 w 8140446"/>
              <a:gd name="connsiteY0" fmla="*/ 0 h 13716"/>
              <a:gd name="connsiteX1" fmla="*/ 434157 w 8140446"/>
              <a:gd name="connsiteY1" fmla="*/ 0 h 13716"/>
              <a:gd name="connsiteX2" fmla="*/ 1193932 w 8140446"/>
              <a:gd name="connsiteY2" fmla="*/ 0 h 13716"/>
              <a:gd name="connsiteX3" fmla="*/ 1628089 w 8140446"/>
              <a:gd name="connsiteY3" fmla="*/ 0 h 13716"/>
              <a:gd name="connsiteX4" fmla="*/ 2225055 w 8140446"/>
              <a:gd name="connsiteY4" fmla="*/ 0 h 13716"/>
              <a:gd name="connsiteX5" fmla="*/ 3066235 w 8140446"/>
              <a:gd name="connsiteY5" fmla="*/ 0 h 13716"/>
              <a:gd name="connsiteX6" fmla="*/ 3744605 w 8140446"/>
              <a:gd name="connsiteY6" fmla="*/ 0 h 13716"/>
              <a:gd name="connsiteX7" fmla="*/ 4504380 w 8140446"/>
              <a:gd name="connsiteY7" fmla="*/ 0 h 13716"/>
              <a:gd name="connsiteX8" fmla="*/ 5101346 w 8140446"/>
              <a:gd name="connsiteY8" fmla="*/ 0 h 13716"/>
              <a:gd name="connsiteX9" fmla="*/ 5779717 w 8140446"/>
              <a:gd name="connsiteY9" fmla="*/ 0 h 13716"/>
              <a:gd name="connsiteX10" fmla="*/ 6620896 w 8140446"/>
              <a:gd name="connsiteY10" fmla="*/ 0 h 13716"/>
              <a:gd name="connsiteX11" fmla="*/ 7136458 w 8140446"/>
              <a:gd name="connsiteY11" fmla="*/ 0 h 13716"/>
              <a:gd name="connsiteX12" fmla="*/ 8140446 w 8140446"/>
              <a:gd name="connsiteY12" fmla="*/ 0 h 13716"/>
              <a:gd name="connsiteX13" fmla="*/ 8140446 w 8140446"/>
              <a:gd name="connsiteY13" fmla="*/ 13716 h 13716"/>
              <a:gd name="connsiteX14" fmla="*/ 7543480 w 8140446"/>
              <a:gd name="connsiteY14" fmla="*/ 13716 h 13716"/>
              <a:gd name="connsiteX15" fmla="*/ 7109323 w 8140446"/>
              <a:gd name="connsiteY15" fmla="*/ 13716 h 13716"/>
              <a:gd name="connsiteX16" fmla="*/ 6430952 w 8140446"/>
              <a:gd name="connsiteY16" fmla="*/ 13716 h 13716"/>
              <a:gd name="connsiteX17" fmla="*/ 5915391 w 8140446"/>
              <a:gd name="connsiteY17" fmla="*/ 13716 h 13716"/>
              <a:gd name="connsiteX18" fmla="*/ 5237020 w 8140446"/>
              <a:gd name="connsiteY18" fmla="*/ 13716 h 13716"/>
              <a:gd name="connsiteX19" fmla="*/ 4558650 w 8140446"/>
              <a:gd name="connsiteY19" fmla="*/ 13716 h 13716"/>
              <a:gd name="connsiteX20" fmla="*/ 3880279 w 8140446"/>
              <a:gd name="connsiteY20" fmla="*/ 13716 h 13716"/>
              <a:gd name="connsiteX21" fmla="*/ 3201909 w 8140446"/>
              <a:gd name="connsiteY21" fmla="*/ 13716 h 13716"/>
              <a:gd name="connsiteX22" fmla="*/ 2604943 w 8140446"/>
              <a:gd name="connsiteY22" fmla="*/ 13716 h 13716"/>
              <a:gd name="connsiteX23" fmla="*/ 1845168 w 8140446"/>
              <a:gd name="connsiteY23" fmla="*/ 13716 h 13716"/>
              <a:gd name="connsiteX24" fmla="*/ 1166797 w 8140446"/>
              <a:gd name="connsiteY24" fmla="*/ 13716 h 13716"/>
              <a:gd name="connsiteX25" fmla="*/ 0 w 8140446"/>
              <a:gd name="connsiteY25" fmla="*/ 13716 h 13716"/>
              <a:gd name="connsiteX26" fmla="*/ 0 w 8140446"/>
              <a:gd name="connsiteY26"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40446" h="13716"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543" y="2784"/>
                  <a:pt x="8140462" y="9558"/>
                  <a:pt x="8140446" y="13716"/>
                </a:cubicBezTo>
                <a:cubicBezTo>
                  <a:pt x="7906329" y="-7615"/>
                  <a:pt x="7681180" y="22893"/>
                  <a:pt x="7543480" y="13716"/>
                </a:cubicBezTo>
                <a:cubicBezTo>
                  <a:pt x="7405780" y="4539"/>
                  <a:pt x="7216607" y="-912"/>
                  <a:pt x="7109323" y="13716"/>
                </a:cubicBezTo>
                <a:cubicBezTo>
                  <a:pt x="7002039" y="28344"/>
                  <a:pt x="6576231" y="38120"/>
                  <a:pt x="6430952" y="13716"/>
                </a:cubicBezTo>
                <a:cubicBezTo>
                  <a:pt x="6285673" y="-10688"/>
                  <a:pt x="6138840" y="29949"/>
                  <a:pt x="5915391" y="13716"/>
                </a:cubicBezTo>
                <a:cubicBezTo>
                  <a:pt x="5691942" y="-2517"/>
                  <a:pt x="5459460" y="47094"/>
                  <a:pt x="5237020" y="13716"/>
                </a:cubicBezTo>
                <a:cubicBezTo>
                  <a:pt x="5014580" y="-19662"/>
                  <a:pt x="4747677" y="35877"/>
                  <a:pt x="4558650" y="13716"/>
                </a:cubicBezTo>
                <a:cubicBezTo>
                  <a:pt x="4369623" y="-8445"/>
                  <a:pt x="4146061" y="7996"/>
                  <a:pt x="3880279" y="13716"/>
                </a:cubicBezTo>
                <a:cubicBezTo>
                  <a:pt x="3614497" y="19436"/>
                  <a:pt x="3473808" y="-17480"/>
                  <a:pt x="3201909" y="13716"/>
                </a:cubicBezTo>
                <a:cubicBezTo>
                  <a:pt x="2930010" y="44912"/>
                  <a:pt x="2728175" y="-8002"/>
                  <a:pt x="2604943" y="13716"/>
                </a:cubicBezTo>
                <a:cubicBezTo>
                  <a:pt x="2481711" y="35434"/>
                  <a:pt x="2004334" y="22380"/>
                  <a:pt x="1845168" y="13716"/>
                </a:cubicBezTo>
                <a:cubicBezTo>
                  <a:pt x="1686003" y="5052"/>
                  <a:pt x="1375070" y="33008"/>
                  <a:pt x="1166797" y="13716"/>
                </a:cubicBezTo>
                <a:cubicBezTo>
                  <a:pt x="958524" y="-5576"/>
                  <a:pt x="342846" y="4308"/>
                  <a:pt x="0" y="13716"/>
                </a:cubicBezTo>
                <a:cubicBezTo>
                  <a:pt x="-100" y="9589"/>
                  <a:pt x="468" y="2983"/>
                  <a:pt x="0" y="0"/>
                </a:cubicBezTo>
                <a:close/>
              </a:path>
              <a:path w="8140446" h="13716"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39772" y="5682"/>
                  <a:pt x="8139843" y="9439"/>
                  <a:pt x="8140446" y="13716"/>
                </a:cubicBezTo>
                <a:cubicBezTo>
                  <a:pt x="7959314" y="-1227"/>
                  <a:pt x="7870113" y="5865"/>
                  <a:pt x="7706289" y="13716"/>
                </a:cubicBezTo>
                <a:cubicBezTo>
                  <a:pt x="7542465" y="21567"/>
                  <a:pt x="7157940" y="12910"/>
                  <a:pt x="6865109" y="13716"/>
                </a:cubicBezTo>
                <a:cubicBezTo>
                  <a:pt x="6572278" y="14522"/>
                  <a:pt x="6524256" y="33479"/>
                  <a:pt x="6349548" y="13716"/>
                </a:cubicBezTo>
                <a:cubicBezTo>
                  <a:pt x="6174840" y="-6047"/>
                  <a:pt x="5951624" y="-4398"/>
                  <a:pt x="5671177" y="13716"/>
                </a:cubicBezTo>
                <a:cubicBezTo>
                  <a:pt x="5390730" y="31830"/>
                  <a:pt x="5222992" y="55486"/>
                  <a:pt x="4829998" y="13716"/>
                </a:cubicBezTo>
                <a:cubicBezTo>
                  <a:pt x="4437004" y="-28054"/>
                  <a:pt x="4344181" y="34515"/>
                  <a:pt x="4151627" y="13716"/>
                </a:cubicBezTo>
                <a:cubicBezTo>
                  <a:pt x="3959073" y="-7083"/>
                  <a:pt x="3886970" y="28303"/>
                  <a:pt x="3717470" y="13716"/>
                </a:cubicBezTo>
                <a:cubicBezTo>
                  <a:pt x="3547970" y="-871"/>
                  <a:pt x="3451521" y="27300"/>
                  <a:pt x="3201909" y="13716"/>
                </a:cubicBezTo>
                <a:cubicBezTo>
                  <a:pt x="2952297" y="132"/>
                  <a:pt x="2543413" y="1457"/>
                  <a:pt x="2360729" y="13716"/>
                </a:cubicBezTo>
                <a:cubicBezTo>
                  <a:pt x="2178045" y="25975"/>
                  <a:pt x="1906056" y="21275"/>
                  <a:pt x="1682359" y="13716"/>
                </a:cubicBezTo>
                <a:cubicBezTo>
                  <a:pt x="1458662" y="6158"/>
                  <a:pt x="1330405" y="3474"/>
                  <a:pt x="1166797" y="13716"/>
                </a:cubicBezTo>
                <a:cubicBezTo>
                  <a:pt x="1003189" y="23958"/>
                  <a:pt x="278098" y="14961"/>
                  <a:pt x="0" y="13716"/>
                </a:cubicBezTo>
                <a:cubicBezTo>
                  <a:pt x="303" y="7982"/>
                  <a:pt x="182" y="5202"/>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E55E6704-0667-794B-8F2F-BD1B0E190AC5}"/>
              </a:ext>
            </a:extLst>
          </p:cNvPr>
          <p:cNvSpPr>
            <a:spLocks noGrp="1"/>
          </p:cNvSpPr>
          <p:nvPr>
            <p:ph idx="1"/>
          </p:nvPr>
        </p:nvSpPr>
        <p:spPr>
          <a:xfrm>
            <a:off x="628650" y="2304288"/>
            <a:ext cx="7886700" cy="3188970"/>
          </a:xfrm>
        </p:spPr>
        <p:txBody>
          <a:bodyPr>
            <a:normAutofit fontScale="92500" lnSpcReduction="10000"/>
          </a:bodyPr>
          <a:lstStyle/>
          <a:p>
            <a:pPr marL="0" indent="0">
              <a:buNone/>
            </a:pPr>
            <a:r>
              <a:rPr lang="en-US" sz="1500">
                <a:latin typeface="Palatino Linotype" panose="02040502050505030304" pitchFamily="18" charset="0"/>
                <a:cs typeface="Kokonor" pitchFamily="2" charset="0"/>
              </a:rPr>
              <a:t>Terminology</a:t>
            </a:r>
          </a:p>
          <a:p>
            <a:r>
              <a:rPr lang="en-US" sz="1500">
                <a:latin typeface="Palatino Linotype" panose="02040502050505030304" pitchFamily="18" charset="0"/>
                <a:cs typeface="Kokonor" pitchFamily="2" charset="0"/>
              </a:rPr>
              <a:t>Infant directed input = Talking to infants </a:t>
            </a:r>
          </a:p>
          <a:p>
            <a:r>
              <a:rPr lang="en-US" sz="1500">
                <a:latin typeface="Palatino Linotype" panose="02040502050505030304" pitchFamily="18" charset="0"/>
                <a:cs typeface="Kokonor" pitchFamily="2" charset="0"/>
              </a:rPr>
              <a:t>Literacy effects = Effect of going to school/being able to read </a:t>
            </a:r>
          </a:p>
          <a:p>
            <a:r>
              <a:rPr lang="en-US" sz="1500">
                <a:latin typeface="Palatino Linotype" panose="02040502050505030304" pitchFamily="18" charset="0"/>
                <a:cs typeface="Kokonor" pitchFamily="2" charset="0"/>
              </a:rPr>
              <a:t>Phonological processing = The ability to process sounds (i.e. phonemes) in one’s own language </a:t>
            </a:r>
          </a:p>
          <a:p>
            <a:r>
              <a:rPr lang="en-US" sz="1500">
                <a:latin typeface="Palatino Linotype" panose="02040502050505030304" pitchFamily="18" charset="0"/>
                <a:cs typeface="Kokonor" pitchFamily="2" charset="0"/>
              </a:rPr>
              <a:t>Non-word repetition = A way to measure phonological processing that involves repeating back spoken “non-words”</a:t>
            </a:r>
          </a:p>
          <a:p>
            <a:pPr lvl="1"/>
            <a:r>
              <a:rPr lang="en-US" sz="1500">
                <a:latin typeface="Palatino Linotype" panose="02040502050505030304" pitchFamily="18" charset="0"/>
                <a:cs typeface="Kokonor" pitchFamily="2" charset="0"/>
              </a:rPr>
              <a:t>Example of an English non-word = beng; you say beng, can I pronounce beng back correctly? </a:t>
            </a:r>
          </a:p>
          <a:p>
            <a:pPr lvl="1"/>
            <a:r>
              <a:rPr lang="en-US" sz="1500">
                <a:latin typeface="Palatino Linotype" panose="02040502050505030304" pitchFamily="18" charset="0"/>
                <a:cs typeface="Kokonor" pitchFamily="2" charset="0"/>
              </a:rPr>
              <a:t>Example of a Tsimane’ non-word = fisek; you say fisek, can I pronounce fisek back correctly? </a:t>
            </a:r>
          </a:p>
          <a:p>
            <a:r>
              <a:rPr lang="en-US" sz="1500">
                <a:latin typeface="Palatino Linotype" panose="02040502050505030304" pitchFamily="18" charset="0"/>
                <a:cs typeface="Kokonor" pitchFamily="2" charset="0"/>
              </a:rPr>
              <a:t>Tsimane’ = Indigenous group in Bolivia that is known for only speaking to their infants an average of 1 minute per hour AND only 18% of them are literate (i.e. go to school/can read) AND they ONLY speak Tsimane’</a:t>
            </a:r>
          </a:p>
          <a:p>
            <a:endParaRPr lang="en-US" sz="1500">
              <a:latin typeface="Palatino Linotype" panose="02040502050505030304" pitchFamily="18" charset="0"/>
              <a:cs typeface="Kokonor" pitchFamily="2" charset="0"/>
            </a:endParaRPr>
          </a:p>
        </p:txBody>
      </p:sp>
    </p:spTree>
    <p:extLst>
      <p:ext uri="{BB962C8B-B14F-4D97-AF65-F5344CB8AC3E}">
        <p14:creationId xmlns:p14="http://schemas.microsoft.com/office/powerpoint/2010/main" val="1583534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 name="Title 1">
            <a:extLst>
              <a:ext uri="{FF2B5EF4-FFF2-40B4-BE49-F238E27FC236}">
                <a16:creationId xmlns:a16="http://schemas.microsoft.com/office/drawing/2014/main" id="{0A317041-6AB6-7E4D-9C5C-0985BA04A5B4}"/>
              </a:ext>
            </a:extLst>
          </p:cNvPr>
          <p:cNvSpPr>
            <a:spLocks noGrp="1"/>
          </p:cNvSpPr>
          <p:nvPr>
            <p:ph type="title"/>
          </p:nvPr>
        </p:nvSpPr>
        <p:spPr>
          <a:xfrm>
            <a:off x="501777" y="1134824"/>
            <a:ext cx="8515350" cy="994172"/>
          </a:xfrm>
        </p:spPr>
        <p:txBody>
          <a:bodyPr>
            <a:normAutofit/>
          </a:bodyPr>
          <a:lstStyle/>
          <a:p>
            <a:r>
              <a:rPr lang="en-US" sz="3000" dirty="0">
                <a:latin typeface="Palatino Linotype" panose="02040502050505030304" pitchFamily="18" charset="0"/>
              </a:rPr>
              <a:t>Does linguistic processing vary across cultures? </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2115280"/>
            <a:ext cx="8140446" cy="13716"/>
          </a:xfrm>
          <a:custGeom>
            <a:avLst/>
            <a:gdLst>
              <a:gd name="connsiteX0" fmla="*/ 0 w 8140446"/>
              <a:gd name="connsiteY0" fmla="*/ 0 h 13716"/>
              <a:gd name="connsiteX1" fmla="*/ 434157 w 8140446"/>
              <a:gd name="connsiteY1" fmla="*/ 0 h 13716"/>
              <a:gd name="connsiteX2" fmla="*/ 1193932 w 8140446"/>
              <a:gd name="connsiteY2" fmla="*/ 0 h 13716"/>
              <a:gd name="connsiteX3" fmla="*/ 1628089 w 8140446"/>
              <a:gd name="connsiteY3" fmla="*/ 0 h 13716"/>
              <a:gd name="connsiteX4" fmla="*/ 2225055 w 8140446"/>
              <a:gd name="connsiteY4" fmla="*/ 0 h 13716"/>
              <a:gd name="connsiteX5" fmla="*/ 3066235 w 8140446"/>
              <a:gd name="connsiteY5" fmla="*/ 0 h 13716"/>
              <a:gd name="connsiteX6" fmla="*/ 3744605 w 8140446"/>
              <a:gd name="connsiteY6" fmla="*/ 0 h 13716"/>
              <a:gd name="connsiteX7" fmla="*/ 4504380 w 8140446"/>
              <a:gd name="connsiteY7" fmla="*/ 0 h 13716"/>
              <a:gd name="connsiteX8" fmla="*/ 5101346 w 8140446"/>
              <a:gd name="connsiteY8" fmla="*/ 0 h 13716"/>
              <a:gd name="connsiteX9" fmla="*/ 5779717 w 8140446"/>
              <a:gd name="connsiteY9" fmla="*/ 0 h 13716"/>
              <a:gd name="connsiteX10" fmla="*/ 6620896 w 8140446"/>
              <a:gd name="connsiteY10" fmla="*/ 0 h 13716"/>
              <a:gd name="connsiteX11" fmla="*/ 7136458 w 8140446"/>
              <a:gd name="connsiteY11" fmla="*/ 0 h 13716"/>
              <a:gd name="connsiteX12" fmla="*/ 8140446 w 8140446"/>
              <a:gd name="connsiteY12" fmla="*/ 0 h 13716"/>
              <a:gd name="connsiteX13" fmla="*/ 8140446 w 8140446"/>
              <a:gd name="connsiteY13" fmla="*/ 13716 h 13716"/>
              <a:gd name="connsiteX14" fmla="*/ 7543480 w 8140446"/>
              <a:gd name="connsiteY14" fmla="*/ 13716 h 13716"/>
              <a:gd name="connsiteX15" fmla="*/ 7109323 w 8140446"/>
              <a:gd name="connsiteY15" fmla="*/ 13716 h 13716"/>
              <a:gd name="connsiteX16" fmla="*/ 6430952 w 8140446"/>
              <a:gd name="connsiteY16" fmla="*/ 13716 h 13716"/>
              <a:gd name="connsiteX17" fmla="*/ 5915391 w 8140446"/>
              <a:gd name="connsiteY17" fmla="*/ 13716 h 13716"/>
              <a:gd name="connsiteX18" fmla="*/ 5237020 w 8140446"/>
              <a:gd name="connsiteY18" fmla="*/ 13716 h 13716"/>
              <a:gd name="connsiteX19" fmla="*/ 4558650 w 8140446"/>
              <a:gd name="connsiteY19" fmla="*/ 13716 h 13716"/>
              <a:gd name="connsiteX20" fmla="*/ 3880279 w 8140446"/>
              <a:gd name="connsiteY20" fmla="*/ 13716 h 13716"/>
              <a:gd name="connsiteX21" fmla="*/ 3201909 w 8140446"/>
              <a:gd name="connsiteY21" fmla="*/ 13716 h 13716"/>
              <a:gd name="connsiteX22" fmla="*/ 2604943 w 8140446"/>
              <a:gd name="connsiteY22" fmla="*/ 13716 h 13716"/>
              <a:gd name="connsiteX23" fmla="*/ 1845168 w 8140446"/>
              <a:gd name="connsiteY23" fmla="*/ 13716 h 13716"/>
              <a:gd name="connsiteX24" fmla="*/ 1166797 w 8140446"/>
              <a:gd name="connsiteY24" fmla="*/ 13716 h 13716"/>
              <a:gd name="connsiteX25" fmla="*/ 0 w 8140446"/>
              <a:gd name="connsiteY25" fmla="*/ 13716 h 13716"/>
              <a:gd name="connsiteX26" fmla="*/ 0 w 8140446"/>
              <a:gd name="connsiteY26"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40446" h="13716"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543" y="2784"/>
                  <a:pt x="8140462" y="9558"/>
                  <a:pt x="8140446" y="13716"/>
                </a:cubicBezTo>
                <a:cubicBezTo>
                  <a:pt x="7906329" y="-7615"/>
                  <a:pt x="7681180" y="22893"/>
                  <a:pt x="7543480" y="13716"/>
                </a:cubicBezTo>
                <a:cubicBezTo>
                  <a:pt x="7405780" y="4539"/>
                  <a:pt x="7216607" y="-912"/>
                  <a:pt x="7109323" y="13716"/>
                </a:cubicBezTo>
                <a:cubicBezTo>
                  <a:pt x="7002039" y="28344"/>
                  <a:pt x="6576231" y="38120"/>
                  <a:pt x="6430952" y="13716"/>
                </a:cubicBezTo>
                <a:cubicBezTo>
                  <a:pt x="6285673" y="-10688"/>
                  <a:pt x="6138840" y="29949"/>
                  <a:pt x="5915391" y="13716"/>
                </a:cubicBezTo>
                <a:cubicBezTo>
                  <a:pt x="5691942" y="-2517"/>
                  <a:pt x="5459460" y="47094"/>
                  <a:pt x="5237020" y="13716"/>
                </a:cubicBezTo>
                <a:cubicBezTo>
                  <a:pt x="5014580" y="-19662"/>
                  <a:pt x="4747677" y="35877"/>
                  <a:pt x="4558650" y="13716"/>
                </a:cubicBezTo>
                <a:cubicBezTo>
                  <a:pt x="4369623" y="-8445"/>
                  <a:pt x="4146061" y="7996"/>
                  <a:pt x="3880279" y="13716"/>
                </a:cubicBezTo>
                <a:cubicBezTo>
                  <a:pt x="3614497" y="19436"/>
                  <a:pt x="3473808" y="-17480"/>
                  <a:pt x="3201909" y="13716"/>
                </a:cubicBezTo>
                <a:cubicBezTo>
                  <a:pt x="2930010" y="44912"/>
                  <a:pt x="2728175" y="-8002"/>
                  <a:pt x="2604943" y="13716"/>
                </a:cubicBezTo>
                <a:cubicBezTo>
                  <a:pt x="2481711" y="35434"/>
                  <a:pt x="2004334" y="22380"/>
                  <a:pt x="1845168" y="13716"/>
                </a:cubicBezTo>
                <a:cubicBezTo>
                  <a:pt x="1686003" y="5052"/>
                  <a:pt x="1375070" y="33008"/>
                  <a:pt x="1166797" y="13716"/>
                </a:cubicBezTo>
                <a:cubicBezTo>
                  <a:pt x="958524" y="-5576"/>
                  <a:pt x="342846" y="4308"/>
                  <a:pt x="0" y="13716"/>
                </a:cubicBezTo>
                <a:cubicBezTo>
                  <a:pt x="-100" y="9589"/>
                  <a:pt x="468" y="2983"/>
                  <a:pt x="0" y="0"/>
                </a:cubicBezTo>
                <a:close/>
              </a:path>
              <a:path w="8140446" h="13716"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39772" y="5682"/>
                  <a:pt x="8139843" y="9439"/>
                  <a:pt x="8140446" y="13716"/>
                </a:cubicBezTo>
                <a:cubicBezTo>
                  <a:pt x="7959314" y="-1227"/>
                  <a:pt x="7870113" y="5865"/>
                  <a:pt x="7706289" y="13716"/>
                </a:cubicBezTo>
                <a:cubicBezTo>
                  <a:pt x="7542465" y="21567"/>
                  <a:pt x="7157940" y="12910"/>
                  <a:pt x="6865109" y="13716"/>
                </a:cubicBezTo>
                <a:cubicBezTo>
                  <a:pt x="6572278" y="14522"/>
                  <a:pt x="6524256" y="33479"/>
                  <a:pt x="6349548" y="13716"/>
                </a:cubicBezTo>
                <a:cubicBezTo>
                  <a:pt x="6174840" y="-6047"/>
                  <a:pt x="5951624" y="-4398"/>
                  <a:pt x="5671177" y="13716"/>
                </a:cubicBezTo>
                <a:cubicBezTo>
                  <a:pt x="5390730" y="31830"/>
                  <a:pt x="5222992" y="55486"/>
                  <a:pt x="4829998" y="13716"/>
                </a:cubicBezTo>
                <a:cubicBezTo>
                  <a:pt x="4437004" y="-28054"/>
                  <a:pt x="4344181" y="34515"/>
                  <a:pt x="4151627" y="13716"/>
                </a:cubicBezTo>
                <a:cubicBezTo>
                  <a:pt x="3959073" y="-7083"/>
                  <a:pt x="3886970" y="28303"/>
                  <a:pt x="3717470" y="13716"/>
                </a:cubicBezTo>
                <a:cubicBezTo>
                  <a:pt x="3547970" y="-871"/>
                  <a:pt x="3451521" y="27300"/>
                  <a:pt x="3201909" y="13716"/>
                </a:cubicBezTo>
                <a:cubicBezTo>
                  <a:pt x="2952297" y="132"/>
                  <a:pt x="2543413" y="1457"/>
                  <a:pt x="2360729" y="13716"/>
                </a:cubicBezTo>
                <a:cubicBezTo>
                  <a:pt x="2178045" y="25975"/>
                  <a:pt x="1906056" y="21275"/>
                  <a:pt x="1682359" y="13716"/>
                </a:cubicBezTo>
                <a:cubicBezTo>
                  <a:pt x="1458662" y="6158"/>
                  <a:pt x="1330405" y="3474"/>
                  <a:pt x="1166797" y="13716"/>
                </a:cubicBezTo>
                <a:cubicBezTo>
                  <a:pt x="1003189" y="23958"/>
                  <a:pt x="278098" y="14961"/>
                  <a:pt x="0" y="13716"/>
                </a:cubicBezTo>
                <a:cubicBezTo>
                  <a:pt x="303" y="7982"/>
                  <a:pt x="182" y="5202"/>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16E33F38-5B7F-8A4C-B7DE-7F9042B4E9C1}"/>
              </a:ext>
            </a:extLst>
          </p:cNvPr>
          <p:cNvSpPr>
            <a:spLocks noGrp="1"/>
          </p:cNvSpPr>
          <p:nvPr>
            <p:ph idx="1"/>
          </p:nvPr>
        </p:nvSpPr>
        <p:spPr>
          <a:xfrm>
            <a:off x="628650" y="2304288"/>
            <a:ext cx="7886700" cy="3188970"/>
          </a:xfrm>
        </p:spPr>
        <p:txBody>
          <a:bodyPr>
            <a:normAutofit/>
          </a:bodyPr>
          <a:lstStyle/>
          <a:p>
            <a:r>
              <a:rPr lang="en-US" sz="1650">
                <a:latin typeface="Palatino Linotype" panose="02040502050505030304" pitchFamily="18" charset="0"/>
              </a:rPr>
              <a:t>Maybe! Possibly as a function of 1) infant-directed input and 2) schooling and literacy. </a:t>
            </a:r>
          </a:p>
          <a:p>
            <a:r>
              <a:rPr lang="en-US" sz="1650">
                <a:latin typeface="Palatino Linotype" panose="02040502050505030304" pitchFamily="18" charset="0"/>
              </a:rPr>
              <a:t>When learning to speak and to perceive language, humans (likely) develop “short-hand-like” phonological representations to make the process of phonological processing very efficient.  </a:t>
            </a:r>
          </a:p>
          <a:p>
            <a:pPr lvl="1"/>
            <a:r>
              <a:rPr lang="en-US" sz="1650">
                <a:latin typeface="Palatino Linotype" panose="02040502050505030304" pitchFamily="18" charset="0"/>
              </a:rPr>
              <a:t>Q for Dr. M: What does </a:t>
            </a:r>
            <a:r>
              <a:rPr lang="en-US" sz="1650" i="1" u="sng">
                <a:latin typeface="Palatino Linotype" panose="02040502050505030304" pitchFamily="18" charset="0"/>
              </a:rPr>
              <a:t>short-hand-like</a:t>
            </a:r>
            <a:r>
              <a:rPr lang="en-US" sz="1650" i="1">
                <a:latin typeface="Palatino Linotype" panose="02040502050505030304" pitchFamily="18" charset="0"/>
              </a:rPr>
              <a:t> </a:t>
            </a:r>
            <a:r>
              <a:rPr lang="en-US" sz="1650">
                <a:latin typeface="Palatino Linotype" panose="02040502050505030304" pitchFamily="18" charset="0"/>
              </a:rPr>
              <a:t>mean?</a:t>
            </a:r>
          </a:p>
        </p:txBody>
      </p:sp>
    </p:spTree>
    <p:extLst>
      <p:ext uri="{BB962C8B-B14F-4D97-AF65-F5344CB8AC3E}">
        <p14:creationId xmlns:p14="http://schemas.microsoft.com/office/powerpoint/2010/main" val="134308836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 name="Title 1">
            <a:extLst>
              <a:ext uri="{FF2B5EF4-FFF2-40B4-BE49-F238E27FC236}">
                <a16:creationId xmlns:a16="http://schemas.microsoft.com/office/drawing/2014/main" id="{B2405DDA-6592-0D41-B526-1FC6680A9DA6}"/>
              </a:ext>
            </a:extLst>
          </p:cNvPr>
          <p:cNvSpPr>
            <a:spLocks noGrp="1"/>
          </p:cNvSpPr>
          <p:nvPr>
            <p:ph type="title"/>
          </p:nvPr>
        </p:nvSpPr>
        <p:spPr>
          <a:xfrm>
            <a:off x="628650" y="1131094"/>
            <a:ext cx="7886700" cy="994172"/>
          </a:xfrm>
        </p:spPr>
        <p:txBody>
          <a:bodyPr>
            <a:normAutofit/>
          </a:bodyPr>
          <a:lstStyle/>
          <a:p>
            <a:r>
              <a:rPr lang="en-US" sz="4050" dirty="0">
                <a:latin typeface="Palatino Linotype" panose="02040502050505030304" pitchFamily="18" charset="0"/>
              </a:rPr>
              <a:t>Infant-directed input</a:t>
            </a:r>
          </a:p>
        </p:txBody>
      </p:sp>
      <p:sp>
        <p:nvSpPr>
          <p:cNvPr id="11"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2115280"/>
            <a:ext cx="8140446" cy="13716"/>
          </a:xfrm>
          <a:custGeom>
            <a:avLst/>
            <a:gdLst>
              <a:gd name="connsiteX0" fmla="*/ 0 w 8140446"/>
              <a:gd name="connsiteY0" fmla="*/ 0 h 13716"/>
              <a:gd name="connsiteX1" fmla="*/ 434157 w 8140446"/>
              <a:gd name="connsiteY1" fmla="*/ 0 h 13716"/>
              <a:gd name="connsiteX2" fmla="*/ 1193932 w 8140446"/>
              <a:gd name="connsiteY2" fmla="*/ 0 h 13716"/>
              <a:gd name="connsiteX3" fmla="*/ 1628089 w 8140446"/>
              <a:gd name="connsiteY3" fmla="*/ 0 h 13716"/>
              <a:gd name="connsiteX4" fmla="*/ 2225055 w 8140446"/>
              <a:gd name="connsiteY4" fmla="*/ 0 h 13716"/>
              <a:gd name="connsiteX5" fmla="*/ 3066235 w 8140446"/>
              <a:gd name="connsiteY5" fmla="*/ 0 h 13716"/>
              <a:gd name="connsiteX6" fmla="*/ 3744605 w 8140446"/>
              <a:gd name="connsiteY6" fmla="*/ 0 h 13716"/>
              <a:gd name="connsiteX7" fmla="*/ 4504380 w 8140446"/>
              <a:gd name="connsiteY7" fmla="*/ 0 h 13716"/>
              <a:gd name="connsiteX8" fmla="*/ 5101346 w 8140446"/>
              <a:gd name="connsiteY8" fmla="*/ 0 h 13716"/>
              <a:gd name="connsiteX9" fmla="*/ 5779717 w 8140446"/>
              <a:gd name="connsiteY9" fmla="*/ 0 h 13716"/>
              <a:gd name="connsiteX10" fmla="*/ 6620896 w 8140446"/>
              <a:gd name="connsiteY10" fmla="*/ 0 h 13716"/>
              <a:gd name="connsiteX11" fmla="*/ 7136458 w 8140446"/>
              <a:gd name="connsiteY11" fmla="*/ 0 h 13716"/>
              <a:gd name="connsiteX12" fmla="*/ 8140446 w 8140446"/>
              <a:gd name="connsiteY12" fmla="*/ 0 h 13716"/>
              <a:gd name="connsiteX13" fmla="*/ 8140446 w 8140446"/>
              <a:gd name="connsiteY13" fmla="*/ 13716 h 13716"/>
              <a:gd name="connsiteX14" fmla="*/ 7543480 w 8140446"/>
              <a:gd name="connsiteY14" fmla="*/ 13716 h 13716"/>
              <a:gd name="connsiteX15" fmla="*/ 7109323 w 8140446"/>
              <a:gd name="connsiteY15" fmla="*/ 13716 h 13716"/>
              <a:gd name="connsiteX16" fmla="*/ 6430952 w 8140446"/>
              <a:gd name="connsiteY16" fmla="*/ 13716 h 13716"/>
              <a:gd name="connsiteX17" fmla="*/ 5915391 w 8140446"/>
              <a:gd name="connsiteY17" fmla="*/ 13716 h 13716"/>
              <a:gd name="connsiteX18" fmla="*/ 5237020 w 8140446"/>
              <a:gd name="connsiteY18" fmla="*/ 13716 h 13716"/>
              <a:gd name="connsiteX19" fmla="*/ 4558650 w 8140446"/>
              <a:gd name="connsiteY19" fmla="*/ 13716 h 13716"/>
              <a:gd name="connsiteX20" fmla="*/ 3880279 w 8140446"/>
              <a:gd name="connsiteY20" fmla="*/ 13716 h 13716"/>
              <a:gd name="connsiteX21" fmla="*/ 3201909 w 8140446"/>
              <a:gd name="connsiteY21" fmla="*/ 13716 h 13716"/>
              <a:gd name="connsiteX22" fmla="*/ 2604943 w 8140446"/>
              <a:gd name="connsiteY22" fmla="*/ 13716 h 13716"/>
              <a:gd name="connsiteX23" fmla="*/ 1845168 w 8140446"/>
              <a:gd name="connsiteY23" fmla="*/ 13716 h 13716"/>
              <a:gd name="connsiteX24" fmla="*/ 1166797 w 8140446"/>
              <a:gd name="connsiteY24" fmla="*/ 13716 h 13716"/>
              <a:gd name="connsiteX25" fmla="*/ 0 w 8140446"/>
              <a:gd name="connsiteY25" fmla="*/ 13716 h 13716"/>
              <a:gd name="connsiteX26" fmla="*/ 0 w 8140446"/>
              <a:gd name="connsiteY26"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40446" h="13716"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543" y="2784"/>
                  <a:pt x="8140462" y="9558"/>
                  <a:pt x="8140446" y="13716"/>
                </a:cubicBezTo>
                <a:cubicBezTo>
                  <a:pt x="7906329" y="-7615"/>
                  <a:pt x="7681180" y="22893"/>
                  <a:pt x="7543480" y="13716"/>
                </a:cubicBezTo>
                <a:cubicBezTo>
                  <a:pt x="7405780" y="4539"/>
                  <a:pt x="7216607" y="-912"/>
                  <a:pt x="7109323" y="13716"/>
                </a:cubicBezTo>
                <a:cubicBezTo>
                  <a:pt x="7002039" y="28344"/>
                  <a:pt x="6576231" y="38120"/>
                  <a:pt x="6430952" y="13716"/>
                </a:cubicBezTo>
                <a:cubicBezTo>
                  <a:pt x="6285673" y="-10688"/>
                  <a:pt x="6138840" y="29949"/>
                  <a:pt x="5915391" y="13716"/>
                </a:cubicBezTo>
                <a:cubicBezTo>
                  <a:pt x="5691942" y="-2517"/>
                  <a:pt x="5459460" y="47094"/>
                  <a:pt x="5237020" y="13716"/>
                </a:cubicBezTo>
                <a:cubicBezTo>
                  <a:pt x="5014580" y="-19662"/>
                  <a:pt x="4747677" y="35877"/>
                  <a:pt x="4558650" y="13716"/>
                </a:cubicBezTo>
                <a:cubicBezTo>
                  <a:pt x="4369623" y="-8445"/>
                  <a:pt x="4146061" y="7996"/>
                  <a:pt x="3880279" y="13716"/>
                </a:cubicBezTo>
                <a:cubicBezTo>
                  <a:pt x="3614497" y="19436"/>
                  <a:pt x="3473808" y="-17480"/>
                  <a:pt x="3201909" y="13716"/>
                </a:cubicBezTo>
                <a:cubicBezTo>
                  <a:pt x="2930010" y="44912"/>
                  <a:pt x="2728175" y="-8002"/>
                  <a:pt x="2604943" y="13716"/>
                </a:cubicBezTo>
                <a:cubicBezTo>
                  <a:pt x="2481711" y="35434"/>
                  <a:pt x="2004334" y="22380"/>
                  <a:pt x="1845168" y="13716"/>
                </a:cubicBezTo>
                <a:cubicBezTo>
                  <a:pt x="1686003" y="5052"/>
                  <a:pt x="1375070" y="33008"/>
                  <a:pt x="1166797" y="13716"/>
                </a:cubicBezTo>
                <a:cubicBezTo>
                  <a:pt x="958524" y="-5576"/>
                  <a:pt x="342846" y="4308"/>
                  <a:pt x="0" y="13716"/>
                </a:cubicBezTo>
                <a:cubicBezTo>
                  <a:pt x="-100" y="9589"/>
                  <a:pt x="468" y="2983"/>
                  <a:pt x="0" y="0"/>
                </a:cubicBezTo>
                <a:close/>
              </a:path>
              <a:path w="8140446" h="13716"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39772" y="5682"/>
                  <a:pt x="8139843" y="9439"/>
                  <a:pt x="8140446" y="13716"/>
                </a:cubicBezTo>
                <a:cubicBezTo>
                  <a:pt x="7959314" y="-1227"/>
                  <a:pt x="7870113" y="5865"/>
                  <a:pt x="7706289" y="13716"/>
                </a:cubicBezTo>
                <a:cubicBezTo>
                  <a:pt x="7542465" y="21567"/>
                  <a:pt x="7157940" y="12910"/>
                  <a:pt x="6865109" y="13716"/>
                </a:cubicBezTo>
                <a:cubicBezTo>
                  <a:pt x="6572278" y="14522"/>
                  <a:pt x="6524256" y="33479"/>
                  <a:pt x="6349548" y="13716"/>
                </a:cubicBezTo>
                <a:cubicBezTo>
                  <a:pt x="6174840" y="-6047"/>
                  <a:pt x="5951624" y="-4398"/>
                  <a:pt x="5671177" y="13716"/>
                </a:cubicBezTo>
                <a:cubicBezTo>
                  <a:pt x="5390730" y="31830"/>
                  <a:pt x="5222992" y="55486"/>
                  <a:pt x="4829998" y="13716"/>
                </a:cubicBezTo>
                <a:cubicBezTo>
                  <a:pt x="4437004" y="-28054"/>
                  <a:pt x="4344181" y="34515"/>
                  <a:pt x="4151627" y="13716"/>
                </a:cubicBezTo>
                <a:cubicBezTo>
                  <a:pt x="3959073" y="-7083"/>
                  <a:pt x="3886970" y="28303"/>
                  <a:pt x="3717470" y="13716"/>
                </a:cubicBezTo>
                <a:cubicBezTo>
                  <a:pt x="3547970" y="-871"/>
                  <a:pt x="3451521" y="27300"/>
                  <a:pt x="3201909" y="13716"/>
                </a:cubicBezTo>
                <a:cubicBezTo>
                  <a:pt x="2952297" y="132"/>
                  <a:pt x="2543413" y="1457"/>
                  <a:pt x="2360729" y="13716"/>
                </a:cubicBezTo>
                <a:cubicBezTo>
                  <a:pt x="2178045" y="25975"/>
                  <a:pt x="1906056" y="21275"/>
                  <a:pt x="1682359" y="13716"/>
                </a:cubicBezTo>
                <a:cubicBezTo>
                  <a:pt x="1458662" y="6158"/>
                  <a:pt x="1330405" y="3474"/>
                  <a:pt x="1166797" y="13716"/>
                </a:cubicBezTo>
                <a:cubicBezTo>
                  <a:pt x="1003189" y="23958"/>
                  <a:pt x="278098" y="14961"/>
                  <a:pt x="0" y="13716"/>
                </a:cubicBezTo>
                <a:cubicBezTo>
                  <a:pt x="303" y="7982"/>
                  <a:pt x="182" y="5202"/>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4" name="Content Placeholder 3">
            <a:extLst>
              <a:ext uri="{FF2B5EF4-FFF2-40B4-BE49-F238E27FC236}">
                <a16:creationId xmlns:a16="http://schemas.microsoft.com/office/drawing/2014/main" id="{D6BC0E26-32A6-0249-BD4F-DD1E75CD26E9}"/>
              </a:ext>
            </a:extLst>
          </p:cNvPr>
          <p:cNvSpPr>
            <a:spLocks noGrp="1"/>
          </p:cNvSpPr>
          <p:nvPr>
            <p:ph idx="1"/>
          </p:nvPr>
        </p:nvSpPr>
        <p:spPr>
          <a:xfrm>
            <a:off x="628650" y="2304288"/>
            <a:ext cx="7886700" cy="3188970"/>
          </a:xfrm>
        </p:spPr>
        <p:txBody>
          <a:bodyPr>
            <a:normAutofit/>
          </a:bodyPr>
          <a:lstStyle/>
          <a:p>
            <a:r>
              <a:rPr lang="en-US" sz="1650">
                <a:latin typeface="Palatino Linotype" panose="02040502050505030304" pitchFamily="18" charset="0"/>
              </a:rPr>
              <a:t>Something happens in the mind/brain of infants whereby phonological processing is rendered more efficient through EXPERIENCE</a:t>
            </a:r>
          </a:p>
          <a:p>
            <a:pPr lvl="1"/>
            <a:r>
              <a:rPr lang="en-US" sz="1650">
                <a:latin typeface="Palatino Linotype" panose="02040502050505030304" pitchFamily="18" charset="0"/>
              </a:rPr>
              <a:t>Thus- a basis for why talking to infants and babies is important! </a:t>
            </a:r>
          </a:p>
          <a:p>
            <a:r>
              <a:rPr lang="en-US" sz="1650">
                <a:latin typeface="Palatino Linotype" panose="02040502050505030304" pitchFamily="18" charset="0"/>
              </a:rPr>
              <a:t>To what extent and how does infant-directed input impact adult phonological processing efficiency, though? To what extent= is one of the goals of this paper.</a:t>
            </a:r>
          </a:p>
          <a:p>
            <a:r>
              <a:rPr lang="en-US" sz="1650">
                <a:latin typeface="Palatino Linotype" panose="02040502050505030304" pitchFamily="18" charset="0"/>
              </a:rPr>
              <a:t>How? </a:t>
            </a:r>
          </a:p>
          <a:p>
            <a:r>
              <a:rPr lang="en-US" sz="1650">
                <a:latin typeface="Palatino Linotype" panose="02040502050505030304" pitchFamily="18" charset="0"/>
              </a:rPr>
              <a:t>Some theorists argue that lexical development may play a role in phonological processing. As a mediator, of sorts. </a:t>
            </a:r>
          </a:p>
          <a:p>
            <a:r>
              <a:rPr lang="en-US" sz="1650">
                <a:latin typeface="Palatino Linotype" panose="02040502050505030304" pitchFamily="18" charset="0"/>
              </a:rPr>
              <a:t>Thus, some argue that child-directed input </a:t>
            </a:r>
            <a:r>
              <a:rPr lang="en-US" sz="1650">
                <a:latin typeface="Palatino Linotype" panose="02040502050505030304" pitchFamily="18" charset="0"/>
                <a:sym typeface="Wingdings" pitchFamily="2" charset="2"/>
              </a:rPr>
              <a:t> lexical processing (ability to process words)  phonological processing (ability to process sounds) </a:t>
            </a:r>
          </a:p>
          <a:p>
            <a:r>
              <a:rPr lang="en-US" sz="1650">
                <a:latin typeface="Palatino Linotype" panose="02040502050505030304" pitchFamily="18" charset="0"/>
              </a:rPr>
              <a:t>If we talk to babies more, they acquire more experience to new words. </a:t>
            </a:r>
          </a:p>
        </p:txBody>
      </p:sp>
    </p:spTree>
    <p:extLst>
      <p:ext uri="{BB962C8B-B14F-4D97-AF65-F5344CB8AC3E}">
        <p14:creationId xmlns:p14="http://schemas.microsoft.com/office/powerpoint/2010/main" val="91697217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 name="Title 1">
            <a:extLst>
              <a:ext uri="{FF2B5EF4-FFF2-40B4-BE49-F238E27FC236}">
                <a16:creationId xmlns:a16="http://schemas.microsoft.com/office/drawing/2014/main" id="{BD2D3517-FEEE-CF48-92ED-C12CB982CD9F}"/>
              </a:ext>
            </a:extLst>
          </p:cNvPr>
          <p:cNvSpPr>
            <a:spLocks noGrp="1"/>
          </p:cNvSpPr>
          <p:nvPr>
            <p:ph type="title"/>
          </p:nvPr>
        </p:nvSpPr>
        <p:spPr>
          <a:xfrm>
            <a:off x="628650" y="1131094"/>
            <a:ext cx="7886700" cy="994172"/>
          </a:xfrm>
        </p:spPr>
        <p:txBody>
          <a:bodyPr>
            <a:normAutofit fontScale="90000"/>
          </a:bodyPr>
          <a:lstStyle/>
          <a:p>
            <a:r>
              <a:rPr lang="en-US" sz="3750" dirty="0">
                <a:latin typeface="Palatino Linotype" panose="02040502050505030304" pitchFamily="18" charset="0"/>
              </a:rPr>
              <a:t>Critical period of infant-directed input</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2115280"/>
            <a:ext cx="8140446" cy="13716"/>
          </a:xfrm>
          <a:custGeom>
            <a:avLst/>
            <a:gdLst>
              <a:gd name="connsiteX0" fmla="*/ 0 w 8140446"/>
              <a:gd name="connsiteY0" fmla="*/ 0 h 13716"/>
              <a:gd name="connsiteX1" fmla="*/ 434157 w 8140446"/>
              <a:gd name="connsiteY1" fmla="*/ 0 h 13716"/>
              <a:gd name="connsiteX2" fmla="*/ 1193932 w 8140446"/>
              <a:gd name="connsiteY2" fmla="*/ 0 h 13716"/>
              <a:gd name="connsiteX3" fmla="*/ 1628089 w 8140446"/>
              <a:gd name="connsiteY3" fmla="*/ 0 h 13716"/>
              <a:gd name="connsiteX4" fmla="*/ 2225055 w 8140446"/>
              <a:gd name="connsiteY4" fmla="*/ 0 h 13716"/>
              <a:gd name="connsiteX5" fmla="*/ 3066235 w 8140446"/>
              <a:gd name="connsiteY5" fmla="*/ 0 h 13716"/>
              <a:gd name="connsiteX6" fmla="*/ 3744605 w 8140446"/>
              <a:gd name="connsiteY6" fmla="*/ 0 h 13716"/>
              <a:gd name="connsiteX7" fmla="*/ 4504380 w 8140446"/>
              <a:gd name="connsiteY7" fmla="*/ 0 h 13716"/>
              <a:gd name="connsiteX8" fmla="*/ 5101346 w 8140446"/>
              <a:gd name="connsiteY8" fmla="*/ 0 h 13716"/>
              <a:gd name="connsiteX9" fmla="*/ 5779717 w 8140446"/>
              <a:gd name="connsiteY9" fmla="*/ 0 h 13716"/>
              <a:gd name="connsiteX10" fmla="*/ 6620896 w 8140446"/>
              <a:gd name="connsiteY10" fmla="*/ 0 h 13716"/>
              <a:gd name="connsiteX11" fmla="*/ 7136458 w 8140446"/>
              <a:gd name="connsiteY11" fmla="*/ 0 h 13716"/>
              <a:gd name="connsiteX12" fmla="*/ 8140446 w 8140446"/>
              <a:gd name="connsiteY12" fmla="*/ 0 h 13716"/>
              <a:gd name="connsiteX13" fmla="*/ 8140446 w 8140446"/>
              <a:gd name="connsiteY13" fmla="*/ 13716 h 13716"/>
              <a:gd name="connsiteX14" fmla="*/ 7543480 w 8140446"/>
              <a:gd name="connsiteY14" fmla="*/ 13716 h 13716"/>
              <a:gd name="connsiteX15" fmla="*/ 7109323 w 8140446"/>
              <a:gd name="connsiteY15" fmla="*/ 13716 h 13716"/>
              <a:gd name="connsiteX16" fmla="*/ 6430952 w 8140446"/>
              <a:gd name="connsiteY16" fmla="*/ 13716 h 13716"/>
              <a:gd name="connsiteX17" fmla="*/ 5915391 w 8140446"/>
              <a:gd name="connsiteY17" fmla="*/ 13716 h 13716"/>
              <a:gd name="connsiteX18" fmla="*/ 5237020 w 8140446"/>
              <a:gd name="connsiteY18" fmla="*/ 13716 h 13716"/>
              <a:gd name="connsiteX19" fmla="*/ 4558650 w 8140446"/>
              <a:gd name="connsiteY19" fmla="*/ 13716 h 13716"/>
              <a:gd name="connsiteX20" fmla="*/ 3880279 w 8140446"/>
              <a:gd name="connsiteY20" fmla="*/ 13716 h 13716"/>
              <a:gd name="connsiteX21" fmla="*/ 3201909 w 8140446"/>
              <a:gd name="connsiteY21" fmla="*/ 13716 h 13716"/>
              <a:gd name="connsiteX22" fmla="*/ 2604943 w 8140446"/>
              <a:gd name="connsiteY22" fmla="*/ 13716 h 13716"/>
              <a:gd name="connsiteX23" fmla="*/ 1845168 w 8140446"/>
              <a:gd name="connsiteY23" fmla="*/ 13716 h 13716"/>
              <a:gd name="connsiteX24" fmla="*/ 1166797 w 8140446"/>
              <a:gd name="connsiteY24" fmla="*/ 13716 h 13716"/>
              <a:gd name="connsiteX25" fmla="*/ 0 w 8140446"/>
              <a:gd name="connsiteY25" fmla="*/ 13716 h 13716"/>
              <a:gd name="connsiteX26" fmla="*/ 0 w 8140446"/>
              <a:gd name="connsiteY26"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40446" h="13716"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543" y="2784"/>
                  <a:pt x="8140462" y="9558"/>
                  <a:pt x="8140446" y="13716"/>
                </a:cubicBezTo>
                <a:cubicBezTo>
                  <a:pt x="7906329" y="-7615"/>
                  <a:pt x="7681180" y="22893"/>
                  <a:pt x="7543480" y="13716"/>
                </a:cubicBezTo>
                <a:cubicBezTo>
                  <a:pt x="7405780" y="4539"/>
                  <a:pt x="7216607" y="-912"/>
                  <a:pt x="7109323" y="13716"/>
                </a:cubicBezTo>
                <a:cubicBezTo>
                  <a:pt x="7002039" y="28344"/>
                  <a:pt x="6576231" y="38120"/>
                  <a:pt x="6430952" y="13716"/>
                </a:cubicBezTo>
                <a:cubicBezTo>
                  <a:pt x="6285673" y="-10688"/>
                  <a:pt x="6138840" y="29949"/>
                  <a:pt x="5915391" y="13716"/>
                </a:cubicBezTo>
                <a:cubicBezTo>
                  <a:pt x="5691942" y="-2517"/>
                  <a:pt x="5459460" y="47094"/>
                  <a:pt x="5237020" y="13716"/>
                </a:cubicBezTo>
                <a:cubicBezTo>
                  <a:pt x="5014580" y="-19662"/>
                  <a:pt x="4747677" y="35877"/>
                  <a:pt x="4558650" y="13716"/>
                </a:cubicBezTo>
                <a:cubicBezTo>
                  <a:pt x="4369623" y="-8445"/>
                  <a:pt x="4146061" y="7996"/>
                  <a:pt x="3880279" y="13716"/>
                </a:cubicBezTo>
                <a:cubicBezTo>
                  <a:pt x="3614497" y="19436"/>
                  <a:pt x="3473808" y="-17480"/>
                  <a:pt x="3201909" y="13716"/>
                </a:cubicBezTo>
                <a:cubicBezTo>
                  <a:pt x="2930010" y="44912"/>
                  <a:pt x="2728175" y="-8002"/>
                  <a:pt x="2604943" y="13716"/>
                </a:cubicBezTo>
                <a:cubicBezTo>
                  <a:pt x="2481711" y="35434"/>
                  <a:pt x="2004334" y="22380"/>
                  <a:pt x="1845168" y="13716"/>
                </a:cubicBezTo>
                <a:cubicBezTo>
                  <a:pt x="1686003" y="5052"/>
                  <a:pt x="1375070" y="33008"/>
                  <a:pt x="1166797" y="13716"/>
                </a:cubicBezTo>
                <a:cubicBezTo>
                  <a:pt x="958524" y="-5576"/>
                  <a:pt x="342846" y="4308"/>
                  <a:pt x="0" y="13716"/>
                </a:cubicBezTo>
                <a:cubicBezTo>
                  <a:pt x="-100" y="9589"/>
                  <a:pt x="468" y="2983"/>
                  <a:pt x="0" y="0"/>
                </a:cubicBezTo>
                <a:close/>
              </a:path>
              <a:path w="8140446" h="13716"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39772" y="5682"/>
                  <a:pt x="8139843" y="9439"/>
                  <a:pt x="8140446" y="13716"/>
                </a:cubicBezTo>
                <a:cubicBezTo>
                  <a:pt x="7959314" y="-1227"/>
                  <a:pt x="7870113" y="5865"/>
                  <a:pt x="7706289" y="13716"/>
                </a:cubicBezTo>
                <a:cubicBezTo>
                  <a:pt x="7542465" y="21567"/>
                  <a:pt x="7157940" y="12910"/>
                  <a:pt x="6865109" y="13716"/>
                </a:cubicBezTo>
                <a:cubicBezTo>
                  <a:pt x="6572278" y="14522"/>
                  <a:pt x="6524256" y="33479"/>
                  <a:pt x="6349548" y="13716"/>
                </a:cubicBezTo>
                <a:cubicBezTo>
                  <a:pt x="6174840" y="-6047"/>
                  <a:pt x="5951624" y="-4398"/>
                  <a:pt x="5671177" y="13716"/>
                </a:cubicBezTo>
                <a:cubicBezTo>
                  <a:pt x="5390730" y="31830"/>
                  <a:pt x="5222992" y="55486"/>
                  <a:pt x="4829998" y="13716"/>
                </a:cubicBezTo>
                <a:cubicBezTo>
                  <a:pt x="4437004" y="-28054"/>
                  <a:pt x="4344181" y="34515"/>
                  <a:pt x="4151627" y="13716"/>
                </a:cubicBezTo>
                <a:cubicBezTo>
                  <a:pt x="3959073" y="-7083"/>
                  <a:pt x="3886970" y="28303"/>
                  <a:pt x="3717470" y="13716"/>
                </a:cubicBezTo>
                <a:cubicBezTo>
                  <a:pt x="3547970" y="-871"/>
                  <a:pt x="3451521" y="27300"/>
                  <a:pt x="3201909" y="13716"/>
                </a:cubicBezTo>
                <a:cubicBezTo>
                  <a:pt x="2952297" y="132"/>
                  <a:pt x="2543413" y="1457"/>
                  <a:pt x="2360729" y="13716"/>
                </a:cubicBezTo>
                <a:cubicBezTo>
                  <a:pt x="2178045" y="25975"/>
                  <a:pt x="1906056" y="21275"/>
                  <a:pt x="1682359" y="13716"/>
                </a:cubicBezTo>
                <a:cubicBezTo>
                  <a:pt x="1458662" y="6158"/>
                  <a:pt x="1330405" y="3474"/>
                  <a:pt x="1166797" y="13716"/>
                </a:cubicBezTo>
                <a:cubicBezTo>
                  <a:pt x="1003189" y="23958"/>
                  <a:pt x="278098" y="14961"/>
                  <a:pt x="0" y="13716"/>
                </a:cubicBezTo>
                <a:cubicBezTo>
                  <a:pt x="303" y="7982"/>
                  <a:pt x="182" y="5202"/>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28177CA-ACDE-B942-8699-36D385C8999F}"/>
              </a:ext>
            </a:extLst>
          </p:cNvPr>
          <p:cNvSpPr>
            <a:spLocks noGrp="1"/>
          </p:cNvSpPr>
          <p:nvPr>
            <p:ph idx="1"/>
          </p:nvPr>
        </p:nvSpPr>
        <p:spPr>
          <a:xfrm>
            <a:off x="628650" y="2304288"/>
            <a:ext cx="7886700" cy="3188970"/>
          </a:xfrm>
        </p:spPr>
        <p:txBody>
          <a:bodyPr>
            <a:normAutofit/>
          </a:bodyPr>
          <a:lstStyle/>
          <a:p>
            <a:r>
              <a:rPr lang="en-US" sz="1650">
                <a:latin typeface="Palatino Linotype" panose="02040502050505030304" pitchFamily="18" charset="0"/>
              </a:rPr>
              <a:t>Unclear if there is a critical period for infant-directed input to play a major role on phonological processing. </a:t>
            </a:r>
          </a:p>
          <a:p>
            <a:r>
              <a:rPr lang="en-US" sz="1650">
                <a:latin typeface="Palatino Linotype" panose="02040502050505030304" pitchFamily="18" charset="0"/>
              </a:rPr>
              <a:t>Therefore: </a:t>
            </a:r>
          </a:p>
          <a:p>
            <a:pPr lvl="1"/>
            <a:r>
              <a:rPr lang="en-US" sz="1650">
                <a:latin typeface="Palatino Linotype" panose="02040502050505030304" pitchFamily="18" charset="0"/>
              </a:rPr>
              <a:t>Assess schooling to see if that changes anything </a:t>
            </a:r>
          </a:p>
          <a:p>
            <a:pPr lvl="1"/>
            <a:r>
              <a:rPr lang="en-US" sz="1650">
                <a:latin typeface="Palatino Linotype" panose="02040502050505030304" pitchFamily="18" charset="0"/>
              </a:rPr>
              <a:t>Assess adults vs children in the same culture to see if phonological processing improves with time</a:t>
            </a:r>
          </a:p>
          <a:p>
            <a:endParaRPr lang="en-US" sz="1650">
              <a:latin typeface="Palatino Linotype" panose="02040502050505030304" pitchFamily="18" charset="0"/>
            </a:endParaRPr>
          </a:p>
          <a:p>
            <a:endParaRPr lang="en-US" sz="1650">
              <a:latin typeface="Palatino Linotype" panose="02040502050505030304" pitchFamily="18" charset="0"/>
            </a:endParaRPr>
          </a:p>
        </p:txBody>
      </p:sp>
    </p:spTree>
    <p:extLst>
      <p:ext uri="{BB962C8B-B14F-4D97-AF65-F5344CB8AC3E}">
        <p14:creationId xmlns:p14="http://schemas.microsoft.com/office/powerpoint/2010/main" val="385915062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 name="Title 1">
            <a:extLst>
              <a:ext uri="{FF2B5EF4-FFF2-40B4-BE49-F238E27FC236}">
                <a16:creationId xmlns:a16="http://schemas.microsoft.com/office/drawing/2014/main" id="{A4E0C5C6-11A8-DC4D-9E9F-888800EC6D47}"/>
              </a:ext>
            </a:extLst>
          </p:cNvPr>
          <p:cNvSpPr>
            <a:spLocks noGrp="1"/>
          </p:cNvSpPr>
          <p:nvPr>
            <p:ph type="title"/>
          </p:nvPr>
        </p:nvSpPr>
        <p:spPr>
          <a:xfrm>
            <a:off x="628650" y="1131094"/>
            <a:ext cx="7886700" cy="994172"/>
          </a:xfrm>
        </p:spPr>
        <p:txBody>
          <a:bodyPr>
            <a:normAutofit/>
          </a:bodyPr>
          <a:lstStyle/>
          <a:p>
            <a:r>
              <a:rPr lang="en-US" sz="4050" dirty="0">
                <a:latin typeface="Palatino Linotype" panose="02040502050505030304" pitchFamily="18" charset="0"/>
              </a:rPr>
              <a:t>Schooling/literacy training</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2115280"/>
            <a:ext cx="8140446" cy="13716"/>
          </a:xfrm>
          <a:custGeom>
            <a:avLst/>
            <a:gdLst>
              <a:gd name="connsiteX0" fmla="*/ 0 w 8140446"/>
              <a:gd name="connsiteY0" fmla="*/ 0 h 13716"/>
              <a:gd name="connsiteX1" fmla="*/ 434157 w 8140446"/>
              <a:gd name="connsiteY1" fmla="*/ 0 h 13716"/>
              <a:gd name="connsiteX2" fmla="*/ 1193932 w 8140446"/>
              <a:gd name="connsiteY2" fmla="*/ 0 h 13716"/>
              <a:gd name="connsiteX3" fmla="*/ 1628089 w 8140446"/>
              <a:gd name="connsiteY3" fmla="*/ 0 h 13716"/>
              <a:gd name="connsiteX4" fmla="*/ 2225055 w 8140446"/>
              <a:gd name="connsiteY4" fmla="*/ 0 h 13716"/>
              <a:gd name="connsiteX5" fmla="*/ 3066235 w 8140446"/>
              <a:gd name="connsiteY5" fmla="*/ 0 h 13716"/>
              <a:gd name="connsiteX6" fmla="*/ 3744605 w 8140446"/>
              <a:gd name="connsiteY6" fmla="*/ 0 h 13716"/>
              <a:gd name="connsiteX7" fmla="*/ 4504380 w 8140446"/>
              <a:gd name="connsiteY7" fmla="*/ 0 h 13716"/>
              <a:gd name="connsiteX8" fmla="*/ 5101346 w 8140446"/>
              <a:gd name="connsiteY8" fmla="*/ 0 h 13716"/>
              <a:gd name="connsiteX9" fmla="*/ 5779717 w 8140446"/>
              <a:gd name="connsiteY9" fmla="*/ 0 h 13716"/>
              <a:gd name="connsiteX10" fmla="*/ 6620896 w 8140446"/>
              <a:gd name="connsiteY10" fmla="*/ 0 h 13716"/>
              <a:gd name="connsiteX11" fmla="*/ 7136458 w 8140446"/>
              <a:gd name="connsiteY11" fmla="*/ 0 h 13716"/>
              <a:gd name="connsiteX12" fmla="*/ 8140446 w 8140446"/>
              <a:gd name="connsiteY12" fmla="*/ 0 h 13716"/>
              <a:gd name="connsiteX13" fmla="*/ 8140446 w 8140446"/>
              <a:gd name="connsiteY13" fmla="*/ 13716 h 13716"/>
              <a:gd name="connsiteX14" fmla="*/ 7543480 w 8140446"/>
              <a:gd name="connsiteY14" fmla="*/ 13716 h 13716"/>
              <a:gd name="connsiteX15" fmla="*/ 7109323 w 8140446"/>
              <a:gd name="connsiteY15" fmla="*/ 13716 h 13716"/>
              <a:gd name="connsiteX16" fmla="*/ 6430952 w 8140446"/>
              <a:gd name="connsiteY16" fmla="*/ 13716 h 13716"/>
              <a:gd name="connsiteX17" fmla="*/ 5915391 w 8140446"/>
              <a:gd name="connsiteY17" fmla="*/ 13716 h 13716"/>
              <a:gd name="connsiteX18" fmla="*/ 5237020 w 8140446"/>
              <a:gd name="connsiteY18" fmla="*/ 13716 h 13716"/>
              <a:gd name="connsiteX19" fmla="*/ 4558650 w 8140446"/>
              <a:gd name="connsiteY19" fmla="*/ 13716 h 13716"/>
              <a:gd name="connsiteX20" fmla="*/ 3880279 w 8140446"/>
              <a:gd name="connsiteY20" fmla="*/ 13716 h 13716"/>
              <a:gd name="connsiteX21" fmla="*/ 3201909 w 8140446"/>
              <a:gd name="connsiteY21" fmla="*/ 13716 h 13716"/>
              <a:gd name="connsiteX22" fmla="*/ 2604943 w 8140446"/>
              <a:gd name="connsiteY22" fmla="*/ 13716 h 13716"/>
              <a:gd name="connsiteX23" fmla="*/ 1845168 w 8140446"/>
              <a:gd name="connsiteY23" fmla="*/ 13716 h 13716"/>
              <a:gd name="connsiteX24" fmla="*/ 1166797 w 8140446"/>
              <a:gd name="connsiteY24" fmla="*/ 13716 h 13716"/>
              <a:gd name="connsiteX25" fmla="*/ 0 w 8140446"/>
              <a:gd name="connsiteY25" fmla="*/ 13716 h 13716"/>
              <a:gd name="connsiteX26" fmla="*/ 0 w 8140446"/>
              <a:gd name="connsiteY26"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40446" h="13716"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543" y="2784"/>
                  <a:pt x="8140462" y="9558"/>
                  <a:pt x="8140446" y="13716"/>
                </a:cubicBezTo>
                <a:cubicBezTo>
                  <a:pt x="7906329" y="-7615"/>
                  <a:pt x="7681180" y="22893"/>
                  <a:pt x="7543480" y="13716"/>
                </a:cubicBezTo>
                <a:cubicBezTo>
                  <a:pt x="7405780" y="4539"/>
                  <a:pt x="7216607" y="-912"/>
                  <a:pt x="7109323" y="13716"/>
                </a:cubicBezTo>
                <a:cubicBezTo>
                  <a:pt x="7002039" y="28344"/>
                  <a:pt x="6576231" y="38120"/>
                  <a:pt x="6430952" y="13716"/>
                </a:cubicBezTo>
                <a:cubicBezTo>
                  <a:pt x="6285673" y="-10688"/>
                  <a:pt x="6138840" y="29949"/>
                  <a:pt x="5915391" y="13716"/>
                </a:cubicBezTo>
                <a:cubicBezTo>
                  <a:pt x="5691942" y="-2517"/>
                  <a:pt x="5459460" y="47094"/>
                  <a:pt x="5237020" y="13716"/>
                </a:cubicBezTo>
                <a:cubicBezTo>
                  <a:pt x="5014580" y="-19662"/>
                  <a:pt x="4747677" y="35877"/>
                  <a:pt x="4558650" y="13716"/>
                </a:cubicBezTo>
                <a:cubicBezTo>
                  <a:pt x="4369623" y="-8445"/>
                  <a:pt x="4146061" y="7996"/>
                  <a:pt x="3880279" y="13716"/>
                </a:cubicBezTo>
                <a:cubicBezTo>
                  <a:pt x="3614497" y="19436"/>
                  <a:pt x="3473808" y="-17480"/>
                  <a:pt x="3201909" y="13716"/>
                </a:cubicBezTo>
                <a:cubicBezTo>
                  <a:pt x="2930010" y="44912"/>
                  <a:pt x="2728175" y="-8002"/>
                  <a:pt x="2604943" y="13716"/>
                </a:cubicBezTo>
                <a:cubicBezTo>
                  <a:pt x="2481711" y="35434"/>
                  <a:pt x="2004334" y="22380"/>
                  <a:pt x="1845168" y="13716"/>
                </a:cubicBezTo>
                <a:cubicBezTo>
                  <a:pt x="1686003" y="5052"/>
                  <a:pt x="1375070" y="33008"/>
                  <a:pt x="1166797" y="13716"/>
                </a:cubicBezTo>
                <a:cubicBezTo>
                  <a:pt x="958524" y="-5576"/>
                  <a:pt x="342846" y="4308"/>
                  <a:pt x="0" y="13716"/>
                </a:cubicBezTo>
                <a:cubicBezTo>
                  <a:pt x="-100" y="9589"/>
                  <a:pt x="468" y="2983"/>
                  <a:pt x="0" y="0"/>
                </a:cubicBezTo>
                <a:close/>
              </a:path>
              <a:path w="8140446" h="13716"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39772" y="5682"/>
                  <a:pt x="8139843" y="9439"/>
                  <a:pt x="8140446" y="13716"/>
                </a:cubicBezTo>
                <a:cubicBezTo>
                  <a:pt x="7959314" y="-1227"/>
                  <a:pt x="7870113" y="5865"/>
                  <a:pt x="7706289" y="13716"/>
                </a:cubicBezTo>
                <a:cubicBezTo>
                  <a:pt x="7542465" y="21567"/>
                  <a:pt x="7157940" y="12910"/>
                  <a:pt x="6865109" y="13716"/>
                </a:cubicBezTo>
                <a:cubicBezTo>
                  <a:pt x="6572278" y="14522"/>
                  <a:pt x="6524256" y="33479"/>
                  <a:pt x="6349548" y="13716"/>
                </a:cubicBezTo>
                <a:cubicBezTo>
                  <a:pt x="6174840" y="-6047"/>
                  <a:pt x="5951624" y="-4398"/>
                  <a:pt x="5671177" y="13716"/>
                </a:cubicBezTo>
                <a:cubicBezTo>
                  <a:pt x="5390730" y="31830"/>
                  <a:pt x="5222992" y="55486"/>
                  <a:pt x="4829998" y="13716"/>
                </a:cubicBezTo>
                <a:cubicBezTo>
                  <a:pt x="4437004" y="-28054"/>
                  <a:pt x="4344181" y="34515"/>
                  <a:pt x="4151627" y="13716"/>
                </a:cubicBezTo>
                <a:cubicBezTo>
                  <a:pt x="3959073" y="-7083"/>
                  <a:pt x="3886970" y="28303"/>
                  <a:pt x="3717470" y="13716"/>
                </a:cubicBezTo>
                <a:cubicBezTo>
                  <a:pt x="3547970" y="-871"/>
                  <a:pt x="3451521" y="27300"/>
                  <a:pt x="3201909" y="13716"/>
                </a:cubicBezTo>
                <a:cubicBezTo>
                  <a:pt x="2952297" y="132"/>
                  <a:pt x="2543413" y="1457"/>
                  <a:pt x="2360729" y="13716"/>
                </a:cubicBezTo>
                <a:cubicBezTo>
                  <a:pt x="2178045" y="25975"/>
                  <a:pt x="1906056" y="21275"/>
                  <a:pt x="1682359" y="13716"/>
                </a:cubicBezTo>
                <a:cubicBezTo>
                  <a:pt x="1458662" y="6158"/>
                  <a:pt x="1330405" y="3474"/>
                  <a:pt x="1166797" y="13716"/>
                </a:cubicBezTo>
                <a:cubicBezTo>
                  <a:pt x="1003189" y="23958"/>
                  <a:pt x="278098" y="14961"/>
                  <a:pt x="0" y="13716"/>
                </a:cubicBezTo>
                <a:cubicBezTo>
                  <a:pt x="303" y="7982"/>
                  <a:pt x="182" y="5202"/>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382FA692-7295-6F45-B039-049B21217E7D}"/>
              </a:ext>
            </a:extLst>
          </p:cNvPr>
          <p:cNvSpPr>
            <a:spLocks noGrp="1"/>
          </p:cNvSpPr>
          <p:nvPr>
            <p:ph idx="1"/>
          </p:nvPr>
        </p:nvSpPr>
        <p:spPr>
          <a:xfrm>
            <a:off x="628650" y="2304288"/>
            <a:ext cx="7886700" cy="3188970"/>
          </a:xfrm>
        </p:spPr>
        <p:txBody>
          <a:bodyPr>
            <a:normAutofit/>
          </a:bodyPr>
          <a:lstStyle/>
          <a:p>
            <a:r>
              <a:rPr lang="en-US" sz="1650">
                <a:latin typeface="Palatino Linotype" panose="02040502050505030304" pitchFamily="18" charset="0"/>
              </a:rPr>
              <a:t>Does schooling/literacy only affect performance on the conscious manipulation of speech (e.g. say as many words as you can that start with the letter P) OR does it ALSO affect phonological processing (reminder: this is the ability to process sounds)? </a:t>
            </a:r>
          </a:p>
          <a:p>
            <a:r>
              <a:rPr lang="en-US" sz="1650">
                <a:latin typeface="Palatino Linotype" panose="02040502050505030304" pitchFamily="18" charset="0"/>
              </a:rPr>
              <a:t>Past research (n=6 studies) on relationship between NWR and literacy shows insufficient evidence to support that literacy training/schooling leads to development of short-hand-like phonological representations </a:t>
            </a:r>
          </a:p>
          <a:p>
            <a:pPr lvl="1"/>
            <a:r>
              <a:rPr lang="en-US" sz="1650">
                <a:latin typeface="Palatino Linotype" panose="02040502050505030304" pitchFamily="18" charset="0"/>
              </a:rPr>
              <a:t>We need more studies! This one is interesting because done with Tsimane’ </a:t>
            </a:r>
          </a:p>
          <a:p>
            <a:r>
              <a:rPr lang="en-US" sz="1650">
                <a:latin typeface="Palatino Linotype" panose="02040502050505030304" pitchFamily="18" charset="0"/>
              </a:rPr>
              <a:t>Furthermore, SES = there is too weak of an effect between SES and NWR to say that they are related</a:t>
            </a:r>
          </a:p>
        </p:txBody>
      </p:sp>
    </p:spTree>
    <p:extLst>
      <p:ext uri="{BB962C8B-B14F-4D97-AF65-F5344CB8AC3E}">
        <p14:creationId xmlns:p14="http://schemas.microsoft.com/office/powerpoint/2010/main" val="353368931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 name="Title 1">
            <a:extLst>
              <a:ext uri="{FF2B5EF4-FFF2-40B4-BE49-F238E27FC236}">
                <a16:creationId xmlns:a16="http://schemas.microsoft.com/office/drawing/2014/main" id="{AC300F41-0AFB-4249-804F-80B20C5CD983}"/>
              </a:ext>
            </a:extLst>
          </p:cNvPr>
          <p:cNvSpPr>
            <a:spLocks noGrp="1"/>
          </p:cNvSpPr>
          <p:nvPr>
            <p:ph type="title"/>
          </p:nvPr>
        </p:nvSpPr>
        <p:spPr>
          <a:xfrm>
            <a:off x="628650" y="1131094"/>
            <a:ext cx="7886700" cy="994172"/>
          </a:xfrm>
        </p:spPr>
        <p:txBody>
          <a:bodyPr>
            <a:normAutofit/>
          </a:bodyPr>
          <a:lstStyle/>
          <a:p>
            <a:r>
              <a:rPr lang="en-US" sz="4050" dirty="0">
                <a:latin typeface="Palatino Linotype" panose="02040502050505030304" pitchFamily="18" charset="0"/>
              </a:rPr>
              <a:t>NWR (non-word repetition)</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2115280"/>
            <a:ext cx="8140446" cy="13716"/>
          </a:xfrm>
          <a:custGeom>
            <a:avLst/>
            <a:gdLst>
              <a:gd name="connsiteX0" fmla="*/ 0 w 8140446"/>
              <a:gd name="connsiteY0" fmla="*/ 0 h 13716"/>
              <a:gd name="connsiteX1" fmla="*/ 434157 w 8140446"/>
              <a:gd name="connsiteY1" fmla="*/ 0 h 13716"/>
              <a:gd name="connsiteX2" fmla="*/ 1193932 w 8140446"/>
              <a:gd name="connsiteY2" fmla="*/ 0 h 13716"/>
              <a:gd name="connsiteX3" fmla="*/ 1628089 w 8140446"/>
              <a:gd name="connsiteY3" fmla="*/ 0 h 13716"/>
              <a:gd name="connsiteX4" fmla="*/ 2225055 w 8140446"/>
              <a:gd name="connsiteY4" fmla="*/ 0 h 13716"/>
              <a:gd name="connsiteX5" fmla="*/ 3066235 w 8140446"/>
              <a:gd name="connsiteY5" fmla="*/ 0 h 13716"/>
              <a:gd name="connsiteX6" fmla="*/ 3744605 w 8140446"/>
              <a:gd name="connsiteY6" fmla="*/ 0 h 13716"/>
              <a:gd name="connsiteX7" fmla="*/ 4504380 w 8140446"/>
              <a:gd name="connsiteY7" fmla="*/ 0 h 13716"/>
              <a:gd name="connsiteX8" fmla="*/ 5101346 w 8140446"/>
              <a:gd name="connsiteY8" fmla="*/ 0 h 13716"/>
              <a:gd name="connsiteX9" fmla="*/ 5779717 w 8140446"/>
              <a:gd name="connsiteY9" fmla="*/ 0 h 13716"/>
              <a:gd name="connsiteX10" fmla="*/ 6620896 w 8140446"/>
              <a:gd name="connsiteY10" fmla="*/ 0 h 13716"/>
              <a:gd name="connsiteX11" fmla="*/ 7136458 w 8140446"/>
              <a:gd name="connsiteY11" fmla="*/ 0 h 13716"/>
              <a:gd name="connsiteX12" fmla="*/ 8140446 w 8140446"/>
              <a:gd name="connsiteY12" fmla="*/ 0 h 13716"/>
              <a:gd name="connsiteX13" fmla="*/ 8140446 w 8140446"/>
              <a:gd name="connsiteY13" fmla="*/ 13716 h 13716"/>
              <a:gd name="connsiteX14" fmla="*/ 7543480 w 8140446"/>
              <a:gd name="connsiteY14" fmla="*/ 13716 h 13716"/>
              <a:gd name="connsiteX15" fmla="*/ 7109323 w 8140446"/>
              <a:gd name="connsiteY15" fmla="*/ 13716 h 13716"/>
              <a:gd name="connsiteX16" fmla="*/ 6430952 w 8140446"/>
              <a:gd name="connsiteY16" fmla="*/ 13716 h 13716"/>
              <a:gd name="connsiteX17" fmla="*/ 5915391 w 8140446"/>
              <a:gd name="connsiteY17" fmla="*/ 13716 h 13716"/>
              <a:gd name="connsiteX18" fmla="*/ 5237020 w 8140446"/>
              <a:gd name="connsiteY18" fmla="*/ 13716 h 13716"/>
              <a:gd name="connsiteX19" fmla="*/ 4558650 w 8140446"/>
              <a:gd name="connsiteY19" fmla="*/ 13716 h 13716"/>
              <a:gd name="connsiteX20" fmla="*/ 3880279 w 8140446"/>
              <a:gd name="connsiteY20" fmla="*/ 13716 h 13716"/>
              <a:gd name="connsiteX21" fmla="*/ 3201909 w 8140446"/>
              <a:gd name="connsiteY21" fmla="*/ 13716 h 13716"/>
              <a:gd name="connsiteX22" fmla="*/ 2604943 w 8140446"/>
              <a:gd name="connsiteY22" fmla="*/ 13716 h 13716"/>
              <a:gd name="connsiteX23" fmla="*/ 1845168 w 8140446"/>
              <a:gd name="connsiteY23" fmla="*/ 13716 h 13716"/>
              <a:gd name="connsiteX24" fmla="*/ 1166797 w 8140446"/>
              <a:gd name="connsiteY24" fmla="*/ 13716 h 13716"/>
              <a:gd name="connsiteX25" fmla="*/ 0 w 8140446"/>
              <a:gd name="connsiteY25" fmla="*/ 13716 h 13716"/>
              <a:gd name="connsiteX26" fmla="*/ 0 w 8140446"/>
              <a:gd name="connsiteY26"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40446" h="13716"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543" y="2784"/>
                  <a:pt x="8140462" y="9558"/>
                  <a:pt x="8140446" y="13716"/>
                </a:cubicBezTo>
                <a:cubicBezTo>
                  <a:pt x="7906329" y="-7615"/>
                  <a:pt x="7681180" y="22893"/>
                  <a:pt x="7543480" y="13716"/>
                </a:cubicBezTo>
                <a:cubicBezTo>
                  <a:pt x="7405780" y="4539"/>
                  <a:pt x="7216607" y="-912"/>
                  <a:pt x="7109323" y="13716"/>
                </a:cubicBezTo>
                <a:cubicBezTo>
                  <a:pt x="7002039" y="28344"/>
                  <a:pt x="6576231" y="38120"/>
                  <a:pt x="6430952" y="13716"/>
                </a:cubicBezTo>
                <a:cubicBezTo>
                  <a:pt x="6285673" y="-10688"/>
                  <a:pt x="6138840" y="29949"/>
                  <a:pt x="5915391" y="13716"/>
                </a:cubicBezTo>
                <a:cubicBezTo>
                  <a:pt x="5691942" y="-2517"/>
                  <a:pt x="5459460" y="47094"/>
                  <a:pt x="5237020" y="13716"/>
                </a:cubicBezTo>
                <a:cubicBezTo>
                  <a:pt x="5014580" y="-19662"/>
                  <a:pt x="4747677" y="35877"/>
                  <a:pt x="4558650" y="13716"/>
                </a:cubicBezTo>
                <a:cubicBezTo>
                  <a:pt x="4369623" y="-8445"/>
                  <a:pt x="4146061" y="7996"/>
                  <a:pt x="3880279" y="13716"/>
                </a:cubicBezTo>
                <a:cubicBezTo>
                  <a:pt x="3614497" y="19436"/>
                  <a:pt x="3473808" y="-17480"/>
                  <a:pt x="3201909" y="13716"/>
                </a:cubicBezTo>
                <a:cubicBezTo>
                  <a:pt x="2930010" y="44912"/>
                  <a:pt x="2728175" y="-8002"/>
                  <a:pt x="2604943" y="13716"/>
                </a:cubicBezTo>
                <a:cubicBezTo>
                  <a:pt x="2481711" y="35434"/>
                  <a:pt x="2004334" y="22380"/>
                  <a:pt x="1845168" y="13716"/>
                </a:cubicBezTo>
                <a:cubicBezTo>
                  <a:pt x="1686003" y="5052"/>
                  <a:pt x="1375070" y="33008"/>
                  <a:pt x="1166797" y="13716"/>
                </a:cubicBezTo>
                <a:cubicBezTo>
                  <a:pt x="958524" y="-5576"/>
                  <a:pt x="342846" y="4308"/>
                  <a:pt x="0" y="13716"/>
                </a:cubicBezTo>
                <a:cubicBezTo>
                  <a:pt x="-100" y="9589"/>
                  <a:pt x="468" y="2983"/>
                  <a:pt x="0" y="0"/>
                </a:cubicBezTo>
                <a:close/>
              </a:path>
              <a:path w="8140446" h="13716"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39772" y="5682"/>
                  <a:pt x="8139843" y="9439"/>
                  <a:pt x="8140446" y="13716"/>
                </a:cubicBezTo>
                <a:cubicBezTo>
                  <a:pt x="7959314" y="-1227"/>
                  <a:pt x="7870113" y="5865"/>
                  <a:pt x="7706289" y="13716"/>
                </a:cubicBezTo>
                <a:cubicBezTo>
                  <a:pt x="7542465" y="21567"/>
                  <a:pt x="7157940" y="12910"/>
                  <a:pt x="6865109" y="13716"/>
                </a:cubicBezTo>
                <a:cubicBezTo>
                  <a:pt x="6572278" y="14522"/>
                  <a:pt x="6524256" y="33479"/>
                  <a:pt x="6349548" y="13716"/>
                </a:cubicBezTo>
                <a:cubicBezTo>
                  <a:pt x="6174840" y="-6047"/>
                  <a:pt x="5951624" y="-4398"/>
                  <a:pt x="5671177" y="13716"/>
                </a:cubicBezTo>
                <a:cubicBezTo>
                  <a:pt x="5390730" y="31830"/>
                  <a:pt x="5222992" y="55486"/>
                  <a:pt x="4829998" y="13716"/>
                </a:cubicBezTo>
                <a:cubicBezTo>
                  <a:pt x="4437004" y="-28054"/>
                  <a:pt x="4344181" y="34515"/>
                  <a:pt x="4151627" y="13716"/>
                </a:cubicBezTo>
                <a:cubicBezTo>
                  <a:pt x="3959073" y="-7083"/>
                  <a:pt x="3886970" y="28303"/>
                  <a:pt x="3717470" y="13716"/>
                </a:cubicBezTo>
                <a:cubicBezTo>
                  <a:pt x="3547970" y="-871"/>
                  <a:pt x="3451521" y="27300"/>
                  <a:pt x="3201909" y="13716"/>
                </a:cubicBezTo>
                <a:cubicBezTo>
                  <a:pt x="2952297" y="132"/>
                  <a:pt x="2543413" y="1457"/>
                  <a:pt x="2360729" y="13716"/>
                </a:cubicBezTo>
                <a:cubicBezTo>
                  <a:pt x="2178045" y="25975"/>
                  <a:pt x="1906056" y="21275"/>
                  <a:pt x="1682359" y="13716"/>
                </a:cubicBezTo>
                <a:cubicBezTo>
                  <a:pt x="1458662" y="6158"/>
                  <a:pt x="1330405" y="3474"/>
                  <a:pt x="1166797" y="13716"/>
                </a:cubicBezTo>
                <a:cubicBezTo>
                  <a:pt x="1003189" y="23958"/>
                  <a:pt x="278098" y="14961"/>
                  <a:pt x="0" y="13716"/>
                </a:cubicBezTo>
                <a:cubicBezTo>
                  <a:pt x="303" y="7982"/>
                  <a:pt x="182" y="5202"/>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70A75CDE-659B-9D45-A29D-D52B459FDC98}"/>
              </a:ext>
            </a:extLst>
          </p:cNvPr>
          <p:cNvSpPr>
            <a:spLocks noGrp="1"/>
          </p:cNvSpPr>
          <p:nvPr>
            <p:ph idx="1"/>
          </p:nvPr>
        </p:nvSpPr>
        <p:spPr>
          <a:xfrm>
            <a:off x="628650" y="2304288"/>
            <a:ext cx="7886700" cy="3188970"/>
          </a:xfrm>
        </p:spPr>
        <p:txBody>
          <a:bodyPr>
            <a:normAutofit/>
          </a:bodyPr>
          <a:lstStyle/>
          <a:p>
            <a:r>
              <a:rPr lang="en-US" sz="1650">
                <a:latin typeface="Palatino Linotype" panose="02040502050505030304" pitchFamily="18" charset="0"/>
              </a:rPr>
              <a:t>“Imitation game”</a:t>
            </a:r>
          </a:p>
          <a:p>
            <a:r>
              <a:rPr lang="en-US" sz="1650">
                <a:latin typeface="Palatino Linotype" panose="02040502050505030304" pitchFamily="18" charset="0"/>
              </a:rPr>
              <a:t>Task where participants hear phonologically grammatical but meaningless words and are asked to repeat them back, out loud</a:t>
            </a:r>
          </a:p>
          <a:p>
            <a:r>
              <a:rPr lang="en-US" sz="1650">
                <a:latin typeface="Palatino Linotype" panose="02040502050505030304" pitchFamily="18" charset="0"/>
              </a:rPr>
              <a:t>This task is a robust predictor of later literacy </a:t>
            </a:r>
          </a:p>
          <a:p>
            <a:r>
              <a:rPr lang="en-US" sz="1650">
                <a:latin typeface="Palatino Linotype" panose="02040502050505030304" pitchFamily="18" charset="0"/>
              </a:rPr>
              <a:t>This task also correlates with lexical development (which as a reminder, means vocabulary)</a:t>
            </a:r>
          </a:p>
          <a:p>
            <a:r>
              <a:rPr lang="en-US" sz="1650">
                <a:latin typeface="Palatino Linotype" panose="02040502050505030304" pitchFamily="18" charset="0"/>
              </a:rPr>
              <a:t>Example of an English non-word = beng </a:t>
            </a:r>
          </a:p>
          <a:p>
            <a:r>
              <a:rPr lang="en-US" sz="1650">
                <a:latin typeface="Palatino Linotype" panose="02040502050505030304" pitchFamily="18" charset="0"/>
              </a:rPr>
              <a:t>Example of a Tsimane’ non-word = fisek </a:t>
            </a:r>
          </a:p>
          <a:p>
            <a:endParaRPr lang="en-US" sz="1650">
              <a:latin typeface="Palatino Linotype" panose="02040502050505030304" pitchFamily="18" charset="0"/>
            </a:endParaRPr>
          </a:p>
          <a:p>
            <a:endParaRPr lang="en-US" sz="1650">
              <a:latin typeface="Palatino Linotype" panose="02040502050505030304" pitchFamily="18" charset="0"/>
            </a:endParaRPr>
          </a:p>
        </p:txBody>
      </p:sp>
    </p:spTree>
    <p:extLst>
      <p:ext uri="{BB962C8B-B14F-4D97-AF65-F5344CB8AC3E}">
        <p14:creationId xmlns:p14="http://schemas.microsoft.com/office/powerpoint/2010/main" val="183619949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 name="Title 1">
            <a:extLst>
              <a:ext uri="{FF2B5EF4-FFF2-40B4-BE49-F238E27FC236}">
                <a16:creationId xmlns:a16="http://schemas.microsoft.com/office/drawing/2014/main" id="{0B12EE92-3D79-B240-BEC2-0BFEA894DB3E}"/>
              </a:ext>
            </a:extLst>
          </p:cNvPr>
          <p:cNvSpPr>
            <a:spLocks noGrp="1"/>
          </p:cNvSpPr>
          <p:nvPr>
            <p:ph type="title"/>
          </p:nvPr>
        </p:nvSpPr>
        <p:spPr>
          <a:xfrm>
            <a:off x="628650" y="1131094"/>
            <a:ext cx="7886700" cy="994172"/>
          </a:xfrm>
        </p:spPr>
        <p:txBody>
          <a:bodyPr>
            <a:normAutofit/>
          </a:bodyPr>
          <a:lstStyle/>
          <a:p>
            <a:r>
              <a:rPr lang="en-US" sz="4050" dirty="0">
                <a:latin typeface="Palatino Linotype" panose="02040502050505030304" pitchFamily="18" charset="0"/>
              </a:rPr>
              <a:t>Aims </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2115280"/>
            <a:ext cx="8140446" cy="13716"/>
          </a:xfrm>
          <a:custGeom>
            <a:avLst/>
            <a:gdLst>
              <a:gd name="connsiteX0" fmla="*/ 0 w 8140446"/>
              <a:gd name="connsiteY0" fmla="*/ 0 h 13716"/>
              <a:gd name="connsiteX1" fmla="*/ 434157 w 8140446"/>
              <a:gd name="connsiteY1" fmla="*/ 0 h 13716"/>
              <a:gd name="connsiteX2" fmla="*/ 1193932 w 8140446"/>
              <a:gd name="connsiteY2" fmla="*/ 0 h 13716"/>
              <a:gd name="connsiteX3" fmla="*/ 1628089 w 8140446"/>
              <a:gd name="connsiteY3" fmla="*/ 0 h 13716"/>
              <a:gd name="connsiteX4" fmla="*/ 2225055 w 8140446"/>
              <a:gd name="connsiteY4" fmla="*/ 0 h 13716"/>
              <a:gd name="connsiteX5" fmla="*/ 3066235 w 8140446"/>
              <a:gd name="connsiteY5" fmla="*/ 0 h 13716"/>
              <a:gd name="connsiteX6" fmla="*/ 3744605 w 8140446"/>
              <a:gd name="connsiteY6" fmla="*/ 0 h 13716"/>
              <a:gd name="connsiteX7" fmla="*/ 4504380 w 8140446"/>
              <a:gd name="connsiteY7" fmla="*/ 0 h 13716"/>
              <a:gd name="connsiteX8" fmla="*/ 5101346 w 8140446"/>
              <a:gd name="connsiteY8" fmla="*/ 0 h 13716"/>
              <a:gd name="connsiteX9" fmla="*/ 5779717 w 8140446"/>
              <a:gd name="connsiteY9" fmla="*/ 0 h 13716"/>
              <a:gd name="connsiteX10" fmla="*/ 6620896 w 8140446"/>
              <a:gd name="connsiteY10" fmla="*/ 0 h 13716"/>
              <a:gd name="connsiteX11" fmla="*/ 7136458 w 8140446"/>
              <a:gd name="connsiteY11" fmla="*/ 0 h 13716"/>
              <a:gd name="connsiteX12" fmla="*/ 8140446 w 8140446"/>
              <a:gd name="connsiteY12" fmla="*/ 0 h 13716"/>
              <a:gd name="connsiteX13" fmla="*/ 8140446 w 8140446"/>
              <a:gd name="connsiteY13" fmla="*/ 13716 h 13716"/>
              <a:gd name="connsiteX14" fmla="*/ 7543480 w 8140446"/>
              <a:gd name="connsiteY14" fmla="*/ 13716 h 13716"/>
              <a:gd name="connsiteX15" fmla="*/ 7109323 w 8140446"/>
              <a:gd name="connsiteY15" fmla="*/ 13716 h 13716"/>
              <a:gd name="connsiteX16" fmla="*/ 6430952 w 8140446"/>
              <a:gd name="connsiteY16" fmla="*/ 13716 h 13716"/>
              <a:gd name="connsiteX17" fmla="*/ 5915391 w 8140446"/>
              <a:gd name="connsiteY17" fmla="*/ 13716 h 13716"/>
              <a:gd name="connsiteX18" fmla="*/ 5237020 w 8140446"/>
              <a:gd name="connsiteY18" fmla="*/ 13716 h 13716"/>
              <a:gd name="connsiteX19" fmla="*/ 4558650 w 8140446"/>
              <a:gd name="connsiteY19" fmla="*/ 13716 h 13716"/>
              <a:gd name="connsiteX20" fmla="*/ 3880279 w 8140446"/>
              <a:gd name="connsiteY20" fmla="*/ 13716 h 13716"/>
              <a:gd name="connsiteX21" fmla="*/ 3201909 w 8140446"/>
              <a:gd name="connsiteY21" fmla="*/ 13716 h 13716"/>
              <a:gd name="connsiteX22" fmla="*/ 2604943 w 8140446"/>
              <a:gd name="connsiteY22" fmla="*/ 13716 h 13716"/>
              <a:gd name="connsiteX23" fmla="*/ 1845168 w 8140446"/>
              <a:gd name="connsiteY23" fmla="*/ 13716 h 13716"/>
              <a:gd name="connsiteX24" fmla="*/ 1166797 w 8140446"/>
              <a:gd name="connsiteY24" fmla="*/ 13716 h 13716"/>
              <a:gd name="connsiteX25" fmla="*/ 0 w 8140446"/>
              <a:gd name="connsiteY25" fmla="*/ 13716 h 13716"/>
              <a:gd name="connsiteX26" fmla="*/ 0 w 8140446"/>
              <a:gd name="connsiteY26"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40446" h="13716"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543" y="2784"/>
                  <a:pt x="8140462" y="9558"/>
                  <a:pt x="8140446" y="13716"/>
                </a:cubicBezTo>
                <a:cubicBezTo>
                  <a:pt x="7906329" y="-7615"/>
                  <a:pt x="7681180" y="22893"/>
                  <a:pt x="7543480" y="13716"/>
                </a:cubicBezTo>
                <a:cubicBezTo>
                  <a:pt x="7405780" y="4539"/>
                  <a:pt x="7216607" y="-912"/>
                  <a:pt x="7109323" y="13716"/>
                </a:cubicBezTo>
                <a:cubicBezTo>
                  <a:pt x="7002039" y="28344"/>
                  <a:pt x="6576231" y="38120"/>
                  <a:pt x="6430952" y="13716"/>
                </a:cubicBezTo>
                <a:cubicBezTo>
                  <a:pt x="6285673" y="-10688"/>
                  <a:pt x="6138840" y="29949"/>
                  <a:pt x="5915391" y="13716"/>
                </a:cubicBezTo>
                <a:cubicBezTo>
                  <a:pt x="5691942" y="-2517"/>
                  <a:pt x="5459460" y="47094"/>
                  <a:pt x="5237020" y="13716"/>
                </a:cubicBezTo>
                <a:cubicBezTo>
                  <a:pt x="5014580" y="-19662"/>
                  <a:pt x="4747677" y="35877"/>
                  <a:pt x="4558650" y="13716"/>
                </a:cubicBezTo>
                <a:cubicBezTo>
                  <a:pt x="4369623" y="-8445"/>
                  <a:pt x="4146061" y="7996"/>
                  <a:pt x="3880279" y="13716"/>
                </a:cubicBezTo>
                <a:cubicBezTo>
                  <a:pt x="3614497" y="19436"/>
                  <a:pt x="3473808" y="-17480"/>
                  <a:pt x="3201909" y="13716"/>
                </a:cubicBezTo>
                <a:cubicBezTo>
                  <a:pt x="2930010" y="44912"/>
                  <a:pt x="2728175" y="-8002"/>
                  <a:pt x="2604943" y="13716"/>
                </a:cubicBezTo>
                <a:cubicBezTo>
                  <a:pt x="2481711" y="35434"/>
                  <a:pt x="2004334" y="22380"/>
                  <a:pt x="1845168" y="13716"/>
                </a:cubicBezTo>
                <a:cubicBezTo>
                  <a:pt x="1686003" y="5052"/>
                  <a:pt x="1375070" y="33008"/>
                  <a:pt x="1166797" y="13716"/>
                </a:cubicBezTo>
                <a:cubicBezTo>
                  <a:pt x="958524" y="-5576"/>
                  <a:pt x="342846" y="4308"/>
                  <a:pt x="0" y="13716"/>
                </a:cubicBezTo>
                <a:cubicBezTo>
                  <a:pt x="-100" y="9589"/>
                  <a:pt x="468" y="2983"/>
                  <a:pt x="0" y="0"/>
                </a:cubicBezTo>
                <a:close/>
              </a:path>
              <a:path w="8140446" h="13716"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39772" y="5682"/>
                  <a:pt x="8139843" y="9439"/>
                  <a:pt x="8140446" y="13716"/>
                </a:cubicBezTo>
                <a:cubicBezTo>
                  <a:pt x="7959314" y="-1227"/>
                  <a:pt x="7870113" y="5865"/>
                  <a:pt x="7706289" y="13716"/>
                </a:cubicBezTo>
                <a:cubicBezTo>
                  <a:pt x="7542465" y="21567"/>
                  <a:pt x="7157940" y="12910"/>
                  <a:pt x="6865109" y="13716"/>
                </a:cubicBezTo>
                <a:cubicBezTo>
                  <a:pt x="6572278" y="14522"/>
                  <a:pt x="6524256" y="33479"/>
                  <a:pt x="6349548" y="13716"/>
                </a:cubicBezTo>
                <a:cubicBezTo>
                  <a:pt x="6174840" y="-6047"/>
                  <a:pt x="5951624" y="-4398"/>
                  <a:pt x="5671177" y="13716"/>
                </a:cubicBezTo>
                <a:cubicBezTo>
                  <a:pt x="5390730" y="31830"/>
                  <a:pt x="5222992" y="55486"/>
                  <a:pt x="4829998" y="13716"/>
                </a:cubicBezTo>
                <a:cubicBezTo>
                  <a:pt x="4437004" y="-28054"/>
                  <a:pt x="4344181" y="34515"/>
                  <a:pt x="4151627" y="13716"/>
                </a:cubicBezTo>
                <a:cubicBezTo>
                  <a:pt x="3959073" y="-7083"/>
                  <a:pt x="3886970" y="28303"/>
                  <a:pt x="3717470" y="13716"/>
                </a:cubicBezTo>
                <a:cubicBezTo>
                  <a:pt x="3547970" y="-871"/>
                  <a:pt x="3451521" y="27300"/>
                  <a:pt x="3201909" y="13716"/>
                </a:cubicBezTo>
                <a:cubicBezTo>
                  <a:pt x="2952297" y="132"/>
                  <a:pt x="2543413" y="1457"/>
                  <a:pt x="2360729" y="13716"/>
                </a:cubicBezTo>
                <a:cubicBezTo>
                  <a:pt x="2178045" y="25975"/>
                  <a:pt x="1906056" y="21275"/>
                  <a:pt x="1682359" y="13716"/>
                </a:cubicBezTo>
                <a:cubicBezTo>
                  <a:pt x="1458662" y="6158"/>
                  <a:pt x="1330405" y="3474"/>
                  <a:pt x="1166797" y="13716"/>
                </a:cubicBezTo>
                <a:cubicBezTo>
                  <a:pt x="1003189" y="23958"/>
                  <a:pt x="278098" y="14961"/>
                  <a:pt x="0" y="13716"/>
                </a:cubicBezTo>
                <a:cubicBezTo>
                  <a:pt x="303" y="7982"/>
                  <a:pt x="182" y="5202"/>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61117E51-904D-0640-B71A-1FD60A7D3AC8}"/>
              </a:ext>
            </a:extLst>
          </p:cNvPr>
          <p:cNvSpPr>
            <a:spLocks noGrp="1"/>
          </p:cNvSpPr>
          <p:nvPr>
            <p:ph idx="1"/>
          </p:nvPr>
        </p:nvSpPr>
        <p:spPr>
          <a:xfrm>
            <a:off x="628650" y="2304288"/>
            <a:ext cx="7886700" cy="3188970"/>
          </a:xfrm>
        </p:spPr>
        <p:txBody>
          <a:bodyPr>
            <a:normAutofit/>
          </a:bodyPr>
          <a:lstStyle/>
          <a:p>
            <a:pPr marL="385763" indent="-385763">
              <a:buFont typeface="+mj-lt"/>
              <a:buAutoNum type="arabicPeriod"/>
            </a:pPr>
            <a:r>
              <a:rPr lang="en-US" sz="1650" dirty="0">
                <a:latin typeface="Palatino Linotype" panose="02040502050505030304" pitchFamily="18" charset="0"/>
              </a:rPr>
              <a:t>Assess the long-term effects of low infant-directed input on phonological processing </a:t>
            </a:r>
          </a:p>
          <a:p>
            <a:pPr marL="385763" indent="-385763">
              <a:buFont typeface="+mj-lt"/>
              <a:buAutoNum type="arabicPeriod"/>
            </a:pPr>
            <a:r>
              <a:rPr lang="en-US" sz="1650" dirty="0">
                <a:latin typeface="Palatino Linotype" panose="02040502050505030304" pitchFamily="18" charset="0"/>
              </a:rPr>
              <a:t>Assess the JOINT effect of low infant-directed input AND low literacy on phonological processing </a:t>
            </a:r>
          </a:p>
          <a:p>
            <a:pPr marL="385763" indent="-385763">
              <a:buFont typeface="+mj-lt"/>
              <a:buAutoNum type="arabicPeriod"/>
            </a:pPr>
            <a:r>
              <a:rPr lang="en-US" sz="1650" dirty="0">
                <a:latin typeface="Palatino Linotype" panose="02040502050505030304" pitchFamily="18" charset="0"/>
              </a:rPr>
              <a:t>Assess the phonological processing underlying non-word repetition by comparing three subsets of the </a:t>
            </a:r>
            <a:r>
              <a:rPr lang="en-US" sz="1650" dirty="0" err="1">
                <a:latin typeface="Palatino Linotype" panose="02040502050505030304" pitchFamily="18" charset="0"/>
              </a:rPr>
              <a:t>Tsimane</a:t>
            </a:r>
            <a:r>
              <a:rPr lang="en-US" sz="1650" dirty="0">
                <a:latin typeface="Palatino Linotype" panose="02040502050505030304" pitchFamily="18" charset="0"/>
              </a:rPr>
              <a:t>’ sample </a:t>
            </a:r>
          </a:p>
          <a:p>
            <a:pPr marL="728663" lvl="1" indent="-385763">
              <a:buFont typeface="+mj-lt"/>
              <a:buAutoNum type="arabicPeriod"/>
            </a:pPr>
            <a:r>
              <a:rPr lang="en-US" sz="1650" dirty="0">
                <a:latin typeface="Palatino Linotype" panose="02040502050505030304" pitchFamily="18" charset="0"/>
              </a:rPr>
              <a:t>Children vs. adults </a:t>
            </a:r>
          </a:p>
          <a:p>
            <a:pPr marL="728663" lvl="1" indent="-385763">
              <a:buFont typeface="+mj-lt"/>
              <a:buAutoNum type="arabicPeriod"/>
            </a:pPr>
            <a:r>
              <a:rPr lang="en-US" sz="1650" dirty="0">
                <a:latin typeface="Palatino Linotype" panose="02040502050505030304" pitchFamily="18" charset="0"/>
              </a:rPr>
              <a:t>Readers vs. non-readers (self-reported)</a:t>
            </a:r>
          </a:p>
          <a:p>
            <a:pPr marL="728663" lvl="1" indent="-385763">
              <a:buFont typeface="+mj-lt"/>
              <a:buAutoNum type="arabicPeriod"/>
            </a:pPr>
            <a:r>
              <a:rPr lang="en-US" sz="1650" dirty="0">
                <a:latin typeface="Palatino Linotype" panose="02040502050505030304" pitchFamily="18" charset="0"/>
              </a:rPr>
              <a:t>Completed more school grades vs. completed less school grades </a:t>
            </a:r>
          </a:p>
          <a:p>
            <a:pPr marL="385763" indent="-385763">
              <a:buFont typeface="+mj-lt"/>
              <a:buAutoNum type="arabicPeriod"/>
            </a:pPr>
            <a:endParaRPr lang="en-US" sz="1650" dirty="0">
              <a:latin typeface="Palatino Linotype" panose="02040502050505030304" pitchFamily="18" charset="0"/>
            </a:endParaRPr>
          </a:p>
        </p:txBody>
      </p:sp>
    </p:spTree>
    <p:extLst>
      <p:ext uri="{BB962C8B-B14F-4D97-AF65-F5344CB8AC3E}">
        <p14:creationId xmlns:p14="http://schemas.microsoft.com/office/powerpoint/2010/main" val="1575433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 name="Title 1">
            <a:extLst>
              <a:ext uri="{FF2B5EF4-FFF2-40B4-BE49-F238E27FC236}">
                <a16:creationId xmlns:a16="http://schemas.microsoft.com/office/drawing/2014/main" id="{81D067E5-D267-4144-A601-92AA296DC531}"/>
              </a:ext>
            </a:extLst>
          </p:cNvPr>
          <p:cNvSpPr>
            <a:spLocks noGrp="1"/>
          </p:cNvSpPr>
          <p:nvPr>
            <p:ph type="title"/>
          </p:nvPr>
        </p:nvSpPr>
        <p:spPr>
          <a:xfrm>
            <a:off x="628650" y="1131094"/>
            <a:ext cx="7886700" cy="994172"/>
          </a:xfrm>
        </p:spPr>
        <p:txBody>
          <a:bodyPr>
            <a:normAutofit/>
          </a:bodyPr>
          <a:lstStyle/>
          <a:p>
            <a:r>
              <a:rPr lang="en-US" sz="4050" dirty="0">
                <a:latin typeface="Palatino Linotype" panose="02040502050505030304" pitchFamily="18" charset="0"/>
              </a:rPr>
              <a:t>Methods</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2115280"/>
            <a:ext cx="8140446" cy="13716"/>
          </a:xfrm>
          <a:custGeom>
            <a:avLst/>
            <a:gdLst>
              <a:gd name="connsiteX0" fmla="*/ 0 w 8140446"/>
              <a:gd name="connsiteY0" fmla="*/ 0 h 13716"/>
              <a:gd name="connsiteX1" fmla="*/ 434157 w 8140446"/>
              <a:gd name="connsiteY1" fmla="*/ 0 h 13716"/>
              <a:gd name="connsiteX2" fmla="*/ 1193932 w 8140446"/>
              <a:gd name="connsiteY2" fmla="*/ 0 h 13716"/>
              <a:gd name="connsiteX3" fmla="*/ 1628089 w 8140446"/>
              <a:gd name="connsiteY3" fmla="*/ 0 h 13716"/>
              <a:gd name="connsiteX4" fmla="*/ 2225055 w 8140446"/>
              <a:gd name="connsiteY4" fmla="*/ 0 h 13716"/>
              <a:gd name="connsiteX5" fmla="*/ 3066235 w 8140446"/>
              <a:gd name="connsiteY5" fmla="*/ 0 h 13716"/>
              <a:gd name="connsiteX6" fmla="*/ 3744605 w 8140446"/>
              <a:gd name="connsiteY6" fmla="*/ 0 h 13716"/>
              <a:gd name="connsiteX7" fmla="*/ 4504380 w 8140446"/>
              <a:gd name="connsiteY7" fmla="*/ 0 h 13716"/>
              <a:gd name="connsiteX8" fmla="*/ 5101346 w 8140446"/>
              <a:gd name="connsiteY8" fmla="*/ 0 h 13716"/>
              <a:gd name="connsiteX9" fmla="*/ 5779717 w 8140446"/>
              <a:gd name="connsiteY9" fmla="*/ 0 h 13716"/>
              <a:gd name="connsiteX10" fmla="*/ 6620896 w 8140446"/>
              <a:gd name="connsiteY10" fmla="*/ 0 h 13716"/>
              <a:gd name="connsiteX11" fmla="*/ 7136458 w 8140446"/>
              <a:gd name="connsiteY11" fmla="*/ 0 h 13716"/>
              <a:gd name="connsiteX12" fmla="*/ 8140446 w 8140446"/>
              <a:gd name="connsiteY12" fmla="*/ 0 h 13716"/>
              <a:gd name="connsiteX13" fmla="*/ 8140446 w 8140446"/>
              <a:gd name="connsiteY13" fmla="*/ 13716 h 13716"/>
              <a:gd name="connsiteX14" fmla="*/ 7543480 w 8140446"/>
              <a:gd name="connsiteY14" fmla="*/ 13716 h 13716"/>
              <a:gd name="connsiteX15" fmla="*/ 7109323 w 8140446"/>
              <a:gd name="connsiteY15" fmla="*/ 13716 h 13716"/>
              <a:gd name="connsiteX16" fmla="*/ 6430952 w 8140446"/>
              <a:gd name="connsiteY16" fmla="*/ 13716 h 13716"/>
              <a:gd name="connsiteX17" fmla="*/ 5915391 w 8140446"/>
              <a:gd name="connsiteY17" fmla="*/ 13716 h 13716"/>
              <a:gd name="connsiteX18" fmla="*/ 5237020 w 8140446"/>
              <a:gd name="connsiteY18" fmla="*/ 13716 h 13716"/>
              <a:gd name="connsiteX19" fmla="*/ 4558650 w 8140446"/>
              <a:gd name="connsiteY19" fmla="*/ 13716 h 13716"/>
              <a:gd name="connsiteX20" fmla="*/ 3880279 w 8140446"/>
              <a:gd name="connsiteY20" fmla="*/ 13716 h 13716"/>
              <a:gd name="connsiteX21" fmla="*/ 3201909 w 8140446"/>
              <a:gd name="connsiteY21" fmla="*/ 13716 h 13716"/>
              <a:gd name="connsiteX22" fmla="*/ 2604943 w 8140446"/>
              <a:gd name="connsiteY22" fmla="*/ 13716 h 13716"/>
              <a:gd name="connsiteX23" fmla="*/ 1845168 w 8140446"/>
              <a:gd name="connsiteY23" fmla="*/ 13716 h 13716"/>
              <a:gd name="connsiteX24" fmla="*/ 1166797 w 8140446"/>
              <a:gd name="connsiteY24" fmla="*/ 13716 h 13716"/>
              <a:gd name="connsiteX25" fmla="*/ 0 w 8140446"/>
              <a:gd name="connsiteY25" fmla="*/ 13716 h 13716"/>
              <a:gd name="connsiteX26" fmla="*/ 0 w 8140446"/>
              <a:gd name="connsiteY26"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40446" h="13716"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543" y="2784"/>
                  <a:pt x="8140462" y="9558"/>
                  <a:pt x="8140446" y="13716"/>
                </a:cubicBezTo>
                <a:cubicBezTo>
                  <a:pt x="7906329" y="-7615"/>
                  <a:pt x="7681180" y="22893"/>
                  <a:pt x="7543480" y="13716"/>
                </a:cubicBezTo>
                <a:cubicBezTo>
                  <a:pt x="7405780" y="4539"/>
                  <a:pt x="7216607" y="-912"/>
                  <a:pt x="7109323" y="13716"/>
                </a:cubicBezTo>
                <a:cubicBezTo>
                  <a:pt x="7002039" y="28344"/>
                  <a:pt x="6576231" y="38120"/>
                  <a:pt x="6430952" y="13716"/>
                </a:cubicBezTo>
                <a:cubicBezTo>
                  <a:pt x="6285673" y="-10688"/>
                  <a:pt x="6138840" y="29949"/>
                  <a:pt x="5915391" y="13716"/>
                </a:cubicBezTo>
                <a:cubicBezTo>
                  <a:pt x="5691942" y="-2517"/>
                  <a:pt x="5459460" y="47094"/>
                  <a:pt x="5237020" y="13716"/>
                </a:cubicBezTo>
                <a:cubicBezTo>
                  <a:pt x="5014580" y="-19662"/>
                  <a:pt x="4747677" y="35877"/>
                  <a:pt x="4558650" y="13716"/>
                </a:cubicBezTo>
                <a:cubicBezTo>
                  <a:pt x="4369623" y="-8445"/>
                  <a:pt x="4146061" y="7996"/>
                  <a:pt x="3880279" y="13716"/>
                </a:cubicBezTo>
                <a:cubicBezTo>
                  <a:pt x="3614497" y="19436"/>
                  <a:pt x="3473808" y="-17480"/>
                  <a:pt x="3201909" y="13716"/>
                </a:cubicBezTo>
                <a:cubicBezTo>
                  <a:pt x="2930010" y="44912"/>
                  <a:pt x="2728175" y="-8002"/>
                  <a:pt x="2604943" y="13716"/>
                </a:cubicBezTo>
                <a:cubicBezTo>
                  <a:pt x="2481711" y="35434"/>
                  <a:pt x="2004334" y="22380"/>
                  <a:pt x="1845168" y="13716"/>
                </a:cubicBezTo>
                <a:cubicBezTo>
                  <a:pt x="1686003" y="5052"/>
                  <a:pt x="1375070" y="33008"/>
                  <a:pt x="1166797" y="13716"/>
                </a:cubicBezTo>
                <a:cubicBezTo>
                  <a:pt x="958524" y="-5576"/>
                  <a:pt x="342846" y="4308"/>
                  <a:pt x="0" y="13716"/>
                </a:cubicBezTo>
                <a:cubicBezTo>
                  <a:pt x="-100" y="9589"/>
                  <a:pt x="468" y="2983"/>
                  <a:pt x="0" y="0"/>
                </a:cubicBezTo>
                <a:close/>
              </a:path>
              <a:path w="8140446" h="13716"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39772" y="5682"/>
                  <a:pt x="8139843" y="9439"/>
                  <a:pt x="8140446" y="13716"/>
                </a:cubicBezTo>
                <a:cubicBezTo>
                  <a:pt x="7959314" y="-1227"/>
                  <a:pt x="7870113" y="5865"/>
                  <a:pt x="7706289" y="13716"/>
                </a:cubicBezTo>
                <a:cubicBezTo>
                  <a:pt x="7542465" y="21567"/>
                  <a:pt x="7157940" y="12910"/>
                  <a:pt x="6865109" y="13716"/>
                </a:cubicBezTo>
                <a:cubicBezTo>
                  <a:pt x="6572278" y="14522"/>
                  <a:pt x="6524256" y="33479"/>
                  <a:pt x="6349548" y="13716"/>
                </a:cubicBezTo>
                <a:cubicBezTo>
                  <a:pt x="6174840" y="-6047"/>
                  <a:pt x="5951624" y="-4398"/>
                  <a:pt x="5671177" y="13716"/>
                </a:cubicBezTo>
                <a:cubicBezTo>
                  <a:pt x="5390730" y="31830"/>
                  <a:pt x="5222992" y="55486"/>
                  <a:pt x="4829998" y="13716"/>
                </a:cubicBezTo>
                <a:cubicBezTo>
                  <a:pt x="4437004" y="-28054"/>
                  <a:pt x="4344181" y="34515"/>
                  <a:pt x="4151627" y="13716"/>
                </a:cubicBezTo>
                <a:cubicBezTo>
                  <a:pt x="3959073" y="-7083"/>
                  <a:pt x="3886970" y="28303"/>
                  <a:pt x="3717470" y="13716"/>
                </a:cubicBezTo>
                <a:cubicBezTo>
                  <a:pt x="3547970" y="-871"/>
                  <a:pt x="3451521" y="27300"/>
                  <a:pt x="3201909" y="13716"/>
                </a:cubicBezTo>
                <a:cubicBezTo>
                  <a:pt x="2952297" y="132"/>
                  <a:pt x="2543413" y="1457"/>
                  <a:pt x="2360729" y="13716"/>
                </a:cubicBezTo>
                <a:cubicBezTo>
                  <a:pt x="2178045" y="25975"/>
                  <a:pt x="1906056" y="21275"/>
                  <a:pt x="1682359" y="13716"/>
                </a:cubicBezTo>
                <a:cubicBezTo>
                  <a:pt x="1458662" y="6158"/>
                  <a:pt x="1330405" y="3474"/>
                  <a:pt x="1166797" y="13716"/>
                </a:cubicBezTo>
                <a:cubicBezTo>
                  <a:pt x="1003189" y="23958"/>
                  <a:pt x="278098" y="14961"/>
                  <a:pt x="0" y="13716"/>
                </a:cubicBezTo>
                <a:cubicBezTo>
                  <a:pt x="303" y="7982"/>
                  <a:pt x="182" y="5202"/>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8E03C300-DECB-364F-9F59-63729606E58F}"/>
              </a:ext>
            </a:extLst>
          </p:cNvPr>
          <p:cNvSpPr>
            <a:spLocks noGrp="1"/>
          </p:cNvSpPr>
          <p:nvPr>
            <p:ph idx="1"/>
          </p:nvPr>
        </p:nvSpPr>
        <p:spPr>
          <a:xfrm>
            <a:off x="628650" y="2304288"/>
            <a:ext cx="7886700" cy="3188970"/>
          </a:xfrm>
        </p:spPr>
        <p:txBody>
          <a:bodyPr>
            <a:normAutofit lnSpcReduction="10000"/>
          </a:bodyPr>
          <a:lstStyle/>
          <a:p>
            <a:pPr marL="0" indent="0">
              <a:buNone/>
            </a:pPr>
            <a:r>
              <a:rPr lang="en-US" sz="1275" dirty="0">
                <a:latin typeface="Palatino Linotype" panose="02040502050505030304" pitchFamily="18" charset="0"/>
              </a:rPr>
              <a:t>NWR task conducted with both </a:t>
            </a:r>
            <a:r>
              <a:rPr lang="en-US" sz="1275" dirty="0" err="1">
                <a:latin typeface="Palatino Linotype" panose="02040502050505030304" pitchFamily="18" charset="0"/>
              </a:rPr>
              <a:t>Tsimane</a:t>
            </a:r>
            <a:r>
              <a:rPr lang="en-US" sz="1275" dirty="0">
                <a:latin typeface="Palatino Linotype" panose="02040502050505030304" pitchFamily="18" charset="0"/>
              </a:rPr>
              <a:t>’ children (n= 17; 1-12y) and adults (n= 13; 18-60y)</a:t>
            </a:r>
          </a:p>
          <a:p>
            <a:pPr marL="0" indent="0">
              <a:buNone/>
            </a:pPr>
            <a:r>
              <a:rPr lang="en-US" sz="1275" dirty="0">
                <a:latin typeface="Palatino Linotype" panose="02040502050505030304" pitchFamily="18" charset="0"/>
              </a:rPr>
              <a:t>N=9 groups total; 3-9 participants per group</a:t>
            </a:r>
          </a:p>
          <a:p>
            <a:pPr marL="0" indent="0">
              <a:buNone/>
            </a:pPr>
            <a:r>
              <a:rPr lang="en-US" sz="1275" dirty="0">
                <a:latin typeface="Palatino Linotype" panose="02040502050505030304" pitchFamily="18" charset="0"/>
              </a:rPr>
              <a:t>Task took between 1 and 7 minutes per group</a:t>
            </a:r>
          </a:p>
          <a:p>
            <a:pPr marL="0" indent="0">
              <a:buNone/>
            </a:pPr>
            <a:endParaRPr lang="en-US" sz="1275" dirty="0">
              <a:latin typeface="Palatino Linotype" panose="02040502050505030304" pitchFamily="18" charset="0"/>
            </a:endParaRPr>
          </a:p>
          <a:p>
            <a:pPr marL="0" indent="0">
              <a:buNone/>
            </a:pPr>
            <a:endParaRPr lang="en-US" sz="1275" dirty="0">
              <a:latin typeface="Palatino Linotype" panose="02040502050505030304" pitchFamily="18" charset="0"/>
            </a:endParaRPr>
          </a:p>
          <a:p>
            <a:pPr marL="0" indent="0">
              <a:buNone/>
            </a:pPr>
            <a:r>
              <a:rPr lang="en-US" sz="1275" dirty="0">
                <a:latin typeface="Palatino Linotype" panose="02040502050505030304" pitchFamily="18" charset="0"/>
              </a:rPr>
              <a:t>Procedure of NWR task (example </a:t>
            </a:r>
            <a:r>
              <a:rPr lang="en-US" sz="1275" dirty="0" err="1">
                <a:latin typeface="Palatino Linotype" panose="02040502050505030304" pitchFamily="18" charset="0"/>
              </a:rPr>
              <a:t>fisek</a:t>
            </a:r>
            <a:r>
              <a:rPr lang="en-US" sz="1275" dirty="0">
                <a:latin typeface="Palatino Linotype" panose="02040502050505030304" pitchFamily="18" charset="0"/>
              </a:rPr>
              <a:t>)</a:t>
            </a:r>
          </a:p>
          <a:p>
            <a:pPr marL="385763" indent="-385763">
              <a:buFont typeface="+mj-lt"/>
              <a:buAutoNum type="arabicPeriod"/>
            </a:pPr>
            <a:r>
              <a:rPr lang="en-US" sz="1275" dirty="0">
                <a:latin typeface="Palatino Linotype" panose="02040502050505030304" pitchFamily="18" charset="0"/>
              </a:rPr>
              <a:t>Researcher says “</a:t>
            </a:r>
            <a:r>
              <a:rPr lang="en-US" sz="1275" dirty="0" err="1">
                <a:latin typeface="Palatino Linotype" panose="02040502050505030304" pitchFamily="18" charset="0"/>
              </a:rPr>
              <a:t>fisek</a:t>
            </a:r>
            <a:r>
              <a:rPr lang="en-US" sz="1275" dirty="0">
                <a:latin typeface="Palatino Linotype" panose="02040502050505030304" pitchFamily="18" charset="0"/>
              </a:rPr>
              <a:t>” to the Spanish-native </a:t>
            </a:r>
            <a:r>
              <a:rPr lang="en-US" sz="1275" dirty="0" err="1">
                <a:latin typeface="Palatino Linotype" panose="02040502050505030304" pitchFamily="18" charset="0"/>
              </a:rPr>
              <a:t>Tismane</a:t>
            </a:r>
            <a:r>
              <a:rPr lang="en-US" sz="1275" dirty="0">
                <a:latin typeface="Palatino Linotype" panose="02040502050505030304" pitchFamily="18" charset="0"/>
              </a:rPr>
              <a:t>’-speaking research assistant (RA) </a:t>
            </a:r>
          </a:p>
          <a:p>
            <a:pPr marL="385763" indent="-385763">
              <a:buFont typeface="+mj-lt"/>
              <a:buAutoNum type="arabicPeriod"/>
            </a:pPr>
            <a:r>
              <a:rPr lang="en-US" sz="1275" dirty="0" err="1">
                <a:latin typeface="Palatino Linotype" panose="02040502050505030304" pitchFamily="18" charset="0"/>
              </a:rPr>
              <a:t>Tsimane</a:t>
            </a:r>
            <a:r>
              <a:rPr lang="en-US" sz="1275" dirty="0">
                <a:latin typeface="Palatino Linotype" panose="02040502050505030304" pitchFamily="18" charset="0"/>
              </a:rPr>
              <a:t>’-speaking RA says “</a:t>
            </a:r>
            <a:r>
              <a:rPr lang="en-US" sz="1275" dirty="0" err="1">
                <a:latin typeface="Palatino Linotype" panose="02040502050505030304" pitchFamily="18" charset="0"/>
              </a:rPr>
              <a:t>fisek</a:t>
            </a:r>
            <a:r>
              <a:rPr lang="en-US" sz="1275" dirty="0">
                <a:latin typeface="Palatino Linotype" panose="02040502050505030304" pitchFamily="18" charset="0"/>
              </a:rPr>
              <a:t>” to the group</a:t>
            </a:r>
          </a:p>
          <a:p>
            <a:pPr lvl="1"/>
            <a:r>
              <a:rPr lang="en-US" sz="1275" dirty="0">
                <a:latin typeface="Palatino Linotype" panose="02040502050505030304" pitchFamily="18" charset="0"/>
              </a:rPr>
              <a:t>Groups average 1-3 people; usually of the same family; at most, 2 families</a:t>
            </a:r>
          </a:p>
          <a:p>
            <a:pPr marL="385763" indent="-385763">
              <a:buFont typeface="+mj-lt"/>
              <a:buAutoNum type="arabicPeriod"/>
            </a:pPr>
            <a:r>
              <a:rPr lang="en-US" sz="1275" dirty="0">
                <a:latin typeface="Palatino Linotype" panose="02040502050505030304" pitchFamily="18" charset="0"/>
              </a:rPr>
              <a:t>Group of either adults or children say “</a:t>
            </a:r>
            <a:r>
              <a:rPr lang="en-US" sz="1275" dirty="0" err="1">
                <a:latin typeface="Palatino Linotype" panose="02040502050505030304" pitchFamily="18" charset="0"/>
              </a:rPr>
              <a:t>fisek</a:t>
            </a:r>
            <a:r>
              <a:rPr lang="en-US" sz="1275" dirty="0">
                <a:latin typeface="Palatino Linotype" panose="02040502050505030304" pitchFamily="18" charset="0"/>
              </a:rPr>
              <a:t>” back, all together </a:t>
            </a:r>
          </a:p>
          <a:p>
            <a:pPr lvl="1"/>
            <a:r>
              <a:rPr lang="en-US" sz="1275" dirty="0">
                <a:latin typeface="Palatino Linotype" panose="02040502050505030304" pitchFamily="18" charset="0"/>
                <a:sym typeface="Wingdings" pitchFamily="2" charset="2"/>
              </a:rPr>
              <a:t>Audio recorder used: RA and researchers later listened to the audio tapes and provide a score as percent of non-words </a:t>
            </a:r>
            <a:r>
              <a:rPr lang="en-US" sz="1275" u="sng" dirty="0">
                <a:latin typeface="Palatino Linotype" panose="02040502050505030304" pitchFamily="18" charset="0"/>
                <a:sym typeface="Wingdings" pitchFamily="2" charset="2"/>
              </a:rPr>
              <a:t>pronounced correctly</a:t>
            </a:r>
            <a:r>
              <a:rPr lang="en-US" sz="1275" dirty="0">
                <a:latin typeface="Palatino Linotype" panose="02040502050505030304" pitchFamily="18" charset="0"/>
                <a:sym typeface="Wingdings" pitchFamily="2" charset="2"/>
              </a:rPr>
              <a:t> </a:t>
            </a:r>
          </a:p>
          <a:p>
            <a:pPr lvl="2"/>
            <a:r>
              <a:rPr lang="en-US" sz="1275" dirty="0">
                <a:latin typeface="Palatino Linotype" panose="02040502050505030304" pitchFamily="18" charset="0"/>
                <a:sym typeface="Wingdings" pitchFamily="2" charset="2"/>
              </a:rPr>
              <a:t>Example; 7/20 non-words pronounced correctly, then score is 35% </a:t>
            </a:r>
            <a:endParaRPr lang="en-US" sz="1275" dirty="0">
              <a:latin typeface="Palatino Linotype" panose="02040502050505030304" pitchFamily="18" charset="0"/>
            </a:endParaRPr>
          </a:p>
        </p:txBody>
      </p:sp>
    </p:spTree>
    <p:extLst>
      <p:ext uri="{BB962C8B-B14F-4D97-AF65-F5344CB8AC3E}">
        <p14:creationId xmlns:p14="http://schemas.microsoft.com/office/powerpoint/2010/main" val="161524506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 name="Title 1">
            <a:extLst>
              <a:ext uri="{FF2B5EF4-FFF2-40B4-BE49-F238E27FC236}">
                <a16:creationId xmlns:a16="http://schemas.microsoft.com/office/drawing/2014/main" id="{81D067E5-D267-4144-A601-92AA296DC531}"/>
              </a:ext>
            </a:extLst>
          </p:cNvPr>
          <p:cNvSpPr>
            <a:spLocks noGrp="1"/>
          </p:cNvSpPr>
          <p:nvPr>
            <p:ph type="title"/>
          </p:nvPr>
        </p:nvSpPr>
        <p:spPr>
          <a:xfrm>
            <a:off x="628650" y="1131094"/>
            <a:ext cx="7886700" cy="994172"/>
          </a:xfrm>
        </p:spPr>
        <p:txBody>
          <a:bodyPr>
            <a:normAutofit/>
          </a:bodyPr>
          <a:lstStyle/>
          <a:p>
            <a:r>
              <a:rPr lang="en-US" sz="4050" dirty="0">
                <a:latin typeface="Palatino Linotype" panose="02040502050505030304" pitchFamily="18" charset="0"/>
              </a:rPr>
              <a:t>Stimuli</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2115280"/>
            <a:ext cx="8140446" cy="13716"/>
          </a:xfrm>
          <a:custGeom>
            <a:avLst/>
            <a:gdLst>
              <a:gd name="connsiteX0" fmla="*/ 0 w 8140446"/>
              <a:gd name="connsiteY0" fmla="*/ 0 h 13716"/>
              <a:gd name="connsiteX1" fmla="*/ 434157 w 8140446"/>
              <a:gd name="connsiteY1" fmla="*/ 0 h 13716"/>
              <a:gd name="connsiteX2" fmla="*/ 1193932 w 8140446"/>
              <a:gd name="connsiteY2" fmla="*/ 0 h 13716"/>
              <a:gd name="connsiteX3" fmla="*/ 1628089 w 8140446"/>
              <a:gd name="connsiteY3" fmla="*/ 0 h 13716"/>
              <a:gd name="connsiteX4" fmla="*/ 2225055 w 8140446"/>
              <a:gd name="connsiteY4" fmla="*/ 0 h 13716"/>
              <a:gd name="connsiteX5" fmla="*/ 3066235 w 8140446"/>
              <a:gd name="connsiteY5" fmla="*/ 0 h 13716"/>
              <a:gd name="connsiteX6" fmla="*/ 3744605 w 8140446"/>
              <a:gd name="connsiteY6" fmla="*/ 0 h 13716"/>
              <a:gd name="connsiteX7" fmla="*/ 4504380 w 8140446"/>
              <a:gd name="connsiteY7" fmla="*/ 0 h 13716"/>
              <a:gd name="connsiteX8" fmla="*/ 5101346 w 8140446"/>
              <a:gd name="connsiteY8" fmla="*/ 0 h 13716"/>
              <a:gd name="connsiteX9" fmla="*/ 5779717 w 8140446"/>
              <a:gd name="connsiteY9" fmla="*/ 0 h 13716"/>
              <a:gd name="connsiteX10" fmla="*/ 6620896 w 8140446"/>
              <a:gd name="connsiteY10" fmla="*/ 0 h 13716"/>
              <a:gd name="connsiteX11" fmla="*/ 7136458 w 8140446"/>
              <a:gd name="connsiteY11" fmla="*/ 0 h 13716"/>
              <a:gd name="connsiteX12" fmla="*/ 8140446 w 8140446"/>
              <a:gd name="connsiteY12" fmla="*/ 0 h 13716"/>
              <a:gd name="connsiteX13" fmla="*/ 8140446 w 8140446"/>
              <a:gd name="connsiteY13" fmla="*/ 13716 h 13716"/>
              <a:gd name="connsiteX14" fmla="*/ 7543480 w 8140446"/>
              <a:gd name="connsiteY14" fmla="*/ 13716 h 13716"/>
              <a:gd name="connsiteX15" fmla="*/ 7109323 w 8140446"/>
              <a:gd name="connsiteY15" fmla="*/ 13716 h 13716"/>
              <a:gd name="connsiteX16" fmla="*/ 6430952 w 8140446"/>
              <a:gd name="connsiteY16" fmla="*/ 13716 h 13716"/>
              <a:gd name="connsiteX17" fmla="*/ 5915391 w 8140446"/>
              <a:gd name="connsiteY17" fmla="*/ 13716 h 13716"/>
              <a:gd name="connsiteX18" fmla="*/ 5237020 w 8140446"/>
              <a:gd name="connsiteY18" fmla="*/ 13716 h 13716"/>
              <a:gd name="connsiteX19" fmla="*/ 4558650 w 8140446"/>
              <a:gd name="connsiteY19" fmla="*/ 13716 h 13716"/>
              <a:gd name="connsiteX20" fmla="*/ 3880279 w 8140446"/>
              <a:gd name="connsiteY20" fmla="*/ 13716 h 13716"/>
              <a:gd name="connsiteX21" fmla="*/ 3201909 w 8140446"/>
              <a:gd name="connsiteY21" fmla="*/ 13716 h 13716"/>
              <a:gd name="connsiteX22" fmla="*/ 2604943 w 8140446"/>
              <a:gd name="connsiteY22" fmla="*/ 13716 h 13716"/>
              <a:gd name="connsiteX23" fmla="*/ 1845168 w 8140446"/>
              <a:gd name="connsiteY23" fmla="*/ 13716 h 13716"/>
              <a:gd name="connsiteX24" fmla="*/ 1166797 w 8140446"/>
              <a:gd name="connsiteY24" fmla="*/ 13716 h 13716"/>
              <a:gd name="connsiteX25" fmla="*/ 0 w 8140446"/>
              <a:gd name="connsiteY25" fmla="*/ 13716 h 13716"/>
              <a:gd name="connsiteX26" fmla="*/ 0 w 8140446"/>
              <a:gd name="connsiteY26"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40446" h="13716"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543" y="2784"/>
                  <a:pt x="8140462" y="9558"/>
                  <a:pt x="8140446" y="13716"/>
                </a:cubicBezTo>
                <a:cubicBezTo>
                  <a:pt x="7906329" y="-7615"/>
                  <a:pt x="7681180" y="22893"/>
                  <a:pt x="7543480" y="13716"/>
                </a:cubicBezTo>
                <a:cubicBezTo>
                  <a:pt x="7405780" y="4539"/>
                  <a:pt x="7216607" y="-912"/>
                  <a:pt x="7109323" y="13716"/>
                </a:cubicBezTo>
                <a:cubicBezTo>
                  <a:pt x="7002039" y="28344"/>
                  <a:pt x="6576231" y="38120"/>
                  <a:pt x="6430952" y="13716"/>
                </a:cubicBezTo>
                <a:cubicBezTo>
                  <a:pt x="6285673" y="-10688"/>
                  <a:pt x="6138840" y="29949"/>
                  <a:pt x="5915391" y="13716"/>
                </a:cubicBezTo>
                <a:cubicBezTo>
                  <a:pt x="5691942" y="-2517"/>
                  <a:pt x="5459460" y="47094"/>
                  <a:pt x="5237020" y="13716"/>
                </a:cubicBezTo>
                <a:cubicBezTo>
                  <a:pt x="5014580" y="-19662"/>
                  <a:pt x="4747677" y="35877"/>
                  <a:pt x="4558650" y="13716"/>
                </a:cubicBezTo>
                <a:cubicBezTo>
                  <a:pt x="4369623" y="-8445"/>
                  <a:pt x="4146061" y="7996"/>
                  <a:pt x="3880279" y="13716"/>
                </a:cubicBezTo>
                <a:cubicBezTo>
                  <a:pt x="3614497" y="19436"/>
                  <a:pt x="3473808" y="-17480"/>
                  <a:pt x="3201909" y="13716"/>
                </a:cubicBezTo>
                <a:cubicBezTo>
                  <a:pt x="2930010" y="44912"/>
                  <a:pt x="2728175" y="-8002"/>
                  <a:pt x="2604943" y="13716"/>
                </a:cubicBezTo>
                <a:cubicBezTo>
                  <a:pt x="2481711" y="35434"/>
                  <a:pt x="2004334" y="22380"/>
                  <a:pt x="1845168" y="13716"/>
                </a:cubicBezTo>
                <a:cubicBezTo>
                  <a:pt x="1686003" y="5052"/>
                  <a:pt x="1375070" y="33008"/>
                  <a:pt x="1166797" y="13716"/>
                </a:cubicBezTo>
                <a:cubicBezTo>
                  <a:pt x="958524" y="-5576"/>
                  <a:pt x="342846" y="4308"/>
                  <a:pt x="0" y="13716"/>
                </a:cubicBezTo>
                <a:cubicBezTo>
                  <a:pt x="-100" y="9589"/>
                  <a:pt x="468" y="2983"/>
                  <a:pt x="0" y="0"/>
                </a:cubicBezTo>
                <a:close/>
              </a:path>
              <a:path w="8140446" h="13716"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39772" y="5682"/>
                  <a:pt x="8139843" y="9439"/>
                  <a:pt x="8140446" y="13716"/>
                </a:cubicBezTo>
                <a:cubicBezTo>
                  <a:pt x="7959314" y="-1227"/>
                  <a:pt x="7870113" y="5865"/>
                  <a:pt x="7706289" y="13716"/>
                </a:cubicBezTo>
                <a:cubicBezTo>
                  <a:pt x="7542465" y="21567"/>
                  <a:pt x="7157940" y="12910"/>
                  <a:pt x="6865109" y="13716"/>
                </a:cubicBezTo>
                <a:cubicBezTo>
                  <a:pt x="6572278" y="14522"/>
                  <a:pt x="6524256" y="33479"/>
                  <a:pt x="6349548" y="13716"/>
                </a:cubicBezTo>
                <a:cubicBezTo>
                  <a:pt x="6174840" y="-6047"/>
                  <a:pt x="5951624" y="-4398"/>
                  <a:pt x="5671177" y="13716"/>
                </a:cubicBezTo>
                <a:cubicBezTo>
                  <a:pt x="5390730" y="31830"/>
                  <a:pt x="5222992" y="55486"/>
                  <a:pt x="4829998" y="13716"/>
                </a:cubicBezTo>
                <a:cubicBezTo>
                  <a:pt x="4437004" y="-28054"/>
                  <a:pt x="4344181" y="34515"/>
                  <a:pt x="4151627" y="13716"/>
                </a:cubicBezTo>
                <a:cubicBezTo>
                  <a:pt x="3959073" y="-7083"/>
                  <a:pt x="3886970" y="28303"/>
                  <a:pt x="3717470" y="13716"/>
                </a:cubicBezTo>
                <a:cubicBezTo>
                  <a:pt x="3547970" y="-871"/>
                  <a:pt x="3451521" y="27300"/>
                  <a:pt x="3201909" y="13716"/>
                </a:cubicBezTo>
                <a:cubicBezTo>
                  <a:pt x="2952297" y="132"/>
                  <a:pt x="2543413" y="1457"/>
                  <a:pt x="2360729" y="13716"/>
                </a:cubicBezTo>
                <a:cubicBezTo>
                  <a:pt x="2178045" y="25975"/>
                  <a:pt x="1906056" y="21275"/>
                  <a:pt x="1682359" y="13716"/>
                </a:cubicBezTo>
                <a:cubicBezTo>
                  <a:pt x="1458662" y="6158"/>
                  <a:pt x="1330405" y="3474"/>
                  <a:pt x="1166797" y="13716"/>
                </a:cubicBezTo>
                <a:cubicBezTo>
                  <a:pt x="1003189" y="23958"/>
                  <a:pt x="278098" y="14961"/>
                  <a:pt x="0" y="13716"/>
                </a:cubicBezTo>
                <a:cubicBezTo>
                  <a:pt x="303" y="7982"/>
                  <a:pt x="182" y="5202"/>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pic>
        <p:nvPicPr>
          <p:cNvPr id="6" name="Picture 5">
            <a:extLst>
              <a:ext uri="{FF2B5EF4-FFF2-40B4-BE49-F238E27FC236}">
                <a16:creationId xmlns:a16="http://schemas.microsoft.com/office/drawing/2014/main" id="{8A70C715-EE91-5743-8E94-751335598418}"/>
              </a:ext>
            </a:extLst>
          </p:cNvPr>
          <p:cNvPicPr>
            <a:picLocks noChangeAspect="1"/>
          </p:cNvPicPr>
          <p:nvPr/>
        </p:nvPicPr>
        <p:blipFill>
          <a:blip r:embed="rId3"/>
          <a:stretch>
            <a:fillRect/>
          </a:stretch>
        </p:blipFill>
        <p:spPr>
          <a:xfrm>
            <a:off x="1002507" y="2240757"/>
            <a:ext cx="7136606" cy="1631156"/>
          </a:xfrm>
          <a:prstGeom prst="rect">
            <a:avLst/>
          </a:prstGeom>
        </p:spPr>
      </p:pic>
      <p:pic>
        <p:nvPicPr>
          <p:cNvPr id="7" name="Picture 6">
            <a:extLst>
              <a:ext uri="{FF2B5EF4-FFF2-40B4-BE49-F238E27FC236}">
                <a16:creationId xmlns:a16="http://schemas.microsoft.com/office/drawing/2014/main" id="{D37162BA-B5F2-4742-954D-F61252F28E4C}"/>
              </a:ext>
            </a:extLst>
          </p:cNvPr>
          <p:cNvPicPr>
            <a:picLocks noChangeAspect="1"/>
          </p:cNvPicPr>
          <p:nvPr/>
        </p:nvPicPr>
        <p:blipFill>
          <a:blip r:embed="rId4"/>
          <a:stretch>
            <a:fillRect/>
          </a:stretch>
        </p:blipFill>
        <p:spPr>
          <a:xfrm>
            <a:off x="1002507" y="3920729"/>
            <a:ext cx="7136606" cy="1657350"/>
          </a:xfrm>
          <a:prstGeom prst="rect">
            <a:avLst/>
          </a:prstGeom>
        </p:spPr>
      </p:pic>
    </p:spTree>
    <p:extLst>
      <p:ext uri="{BB962C8B-B14F-4D97-AF65-F5344CB8AC3E}">
        <p14:creationId xmlns:p14="http://schemas.microsoft.com/office/powerpoint/2010/main" val="339121801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 name="Title 1">
            <a:extLst>
              <a:ext uri="{FF2B5EF4-FFF2-40B4-BE49-F238E27FC236}">
                <a16:creationId xmlns:a16="http://schemas.microsoft.com/office/drawing/2014/main" id="{585245F5-E03C-D947-BF1D-65399892EEF5}"/>
              </a:ext>
            </a:extLst>
          </p:cNvPr>
          <p:cNvSpPr>
            <a:spLocks noGrp="1"/>
          </p:cNvSpPr>
          <p:nvPr>
            <p:ph type="title"/>
          </p:nvPr>
        </p:nvSpPr>
        <p:spPr>
          <a:xfrm>
            <a:off x="628650" y="1131094"/>
            <a:ext cx="7886700" cy="994172"/>
          </a:xfrm>
        </p:spPr>
        <p:txBody>
          <a:bodyPr>
            <a:normAutofit/>
          </a:bodyPr>
          <a:lstStyle/>
          <a:p>
            <a:r>
              <a:rPr lang="en-US" sz="4050" dirty="0">
                <a:latin typeface="Palatino Linotype" panose="02040502050505030304" pitchFamily="18" charset="0"/>
              </a:rPr>
              <a:t>Results: Literacy</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2115280"/>
            <a:ext cx="8140446" cy="13716"/>
          </a:xfrm>
          <a:custGeom>
            <a:avLst/>
            <a:gdLst>
              <a:gd name="connsiteX0" fmla="*/ 0 w 8140446"/>
              <a:gd name="connsiteY0" fmla="*/ 0 h 13716"/>
              <a:gd name="connsiteX1" fmla="*/ 434157 w 8140446"/>
              <a:gd name="connsiteY1" fmla="*/ 0 h 13716"/>
              <a:gd name="connsiteX2" fmla="*/ 1193932 w 8140446"/>
              <a:gd name="connsiteY2" fmla="*/ 0 h 13716"/>
              <a:gd name="connsiteX3" fmla="*/ 1628089 w 8140446"/>
              <a:gd name="connsiteY3" fmla="*/ 0 h 13716"/>
              <a:gd name="connsiteX4" fmla="*/ 2225055 w 8140446"/>
              <a:gd name="connsiteY4" fmla="*/ 0 h 13716"/>
              <a:gd name="connsiteX5" fmla="*/ 3066235 w 8140446"/>
              <a:gd name="connsiteY5" fmla="*/ 0 h 13716"/>
              <a:gd name="connsiteX6" fmla="*/ 3744605 w 8140446"/>
              <a:gd name="connsiteY6" fmla="*/ 0 h 13716"/>
              <a:gd name="connsiteX7" fmla="*/ 4504380 w 8140446"/>
              <a:gd name="connsiteY7" fmla="*/ 0 h 13716"/>
              <a:gd name="connsiteX8" fmla="*/ 5101346 w 8140446"/>
              <a:gd name="connsiteY8" fmla="*/ 0 h 13716"/>
              <a:gd name="connsiteX9" fmla="*/ 5779717 w 8140446"/>
              <a:gd name="connsiteY9" fmla="*/ 0 h 13716"/>
              <a:gd name="connsiteX10" fmla="*/ 6620896 w 8140446"/>
              <a:gd name="connsiteY10" fmla="*/ 0 h 13716"/>
              <a:gd name="connsiteX11" fmla="*/ 7136458 w 8140446"/>
              <a:gd name="connsiteY11" fmla="*/ 0 h 13716"/>
              <a:gd name="connsiteX12" fmla="*/ 8140446 w 8140446"/>
              <a:gd name="connsiteY12" fmla="*/ 0 h 13716"/>
              <a:gd name="connsiteX13" fmla="*/ 8140446 w 8140446"/>
              <a:gd name="connsiteY13" fmla="*/ 13716 h 13716"/>
              <a:gd name="connsiteX14" fmla="*/ 7543480 w 8140446"/>
              <a:gd name="connsiteY14" fmla="*/ 13716 h 13716"/>
              <a:gd name="connsiteX15" fmla="*/ 7109323 w 8140446"/>
              <a:gd name="connsiteY15" fmla="*/ 13716 h 13716"/>
              <a:gd name="connsiteX16" fmla="*/ 6430952 w 8140446"/>
              <a:gd name="connsiteY16" fmla="*/ 13716 h 13716"/>
              <a:gd name="connsiteX17" fmla="*/ 5915391 w 8140446"/>
              <a:gd name="connsiteY17" fmla="*/ 13716 h 13716"/>
              <a:gd name="connsiteX18" fmla="*/ 5237020 w 8140446"/>
              <a:gd name="connsiteY18" fmla="*/ 13716 h 13716"/>
              <a:gd name="connsiteX19" fmla="*/ 4558650 w 8140446"/>
              <a:gd name="connsiteY19" fmla="*/ 13716 h 13716"/>
              <a:gd name="connsiteX20" fmla="*/ 3880279 w 8140446"/>
              <a:gd name="connsiteY20" fmla="*/ 13716 h 13716"/>
              <a:gd name="connsiteX21" fmla="*/ 3201909 w 8140446"/>
              <a:gd name="connsiteY21" fmla="*/ 13716 h 13716"/>
              <a:gd name="connsiteX22" fmla="*/ 2604943 w 8140446"/>
              <a:gd name="connsiteY22" fmla="*/ 13716 h 13716"/>
              <a:gd name="connsiteX23" fmla="*/ 1845168 w 8140446"/>
              <a:gd name="connsiteY23" fmla="*/ 13716 h 13716"/>
              <a:gd name="connsiteX24" fmla="*/ 1166797 w 8140446"/>
              <a:gd name="connsiteY24" fmla="*/ 13716 h 13716"/>
              <a:gd name="connsiteX25" fmla="*/ 0 w 8140446"/>
              <a:gd name="connsiteY25" fmla="*/ 13716 h 13716"/>
              <a:gd name="connsiteX26" fmla="*/ 0 w 8140446"/>
              <a:gd name="connsiteY26"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40446" h="13716"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543" y="2784"/>
                  <a:pt x="8140462" y="9558"/>
                  <a:pt x="8140446" y="13716"/>
                </a:cubicBezTo>
                <a:cubicBezTo>
                  <a:pt x="7906329" y="-7615"/>
                  <a:pt x="7681180" y="22893"/>
                  <a:pt x="7543480" y="13716"/>
                </a:cubicBezTo>
                <a:cubicBezTo>
                  <a:pt x="7405780" y="4539"/>
                  <a:pt x="7216607" y="-912"/>
                  <a:pt x="7109323" y="13716"/>
                </a:cubicBezTo>
                <a:cubicBezTo>
                  <a:pt x="7002039" y="28344"/>
                  <a:pt x="6576231" y="38120"/>
                  <a:pt x="6430952" y="13716"/>
                </a:cubicBezTo>
                <a:cubicBezTo>
                  <a:pt x="6285673" y="-10688"/>
                  <a:pt x="6138840" y="29949"/>
                  <a:pt x="5915391" y="13716"/>
                </a:cubicBezTo>
                <a:cubicBezTo>
                  <a:pt x="5691942" y="-2517"/>
                  <a:pt x="5459460" y="47094"/>
                  <a:pt x="5237020" y="13716"/>
                </a:cubicBezTo>
                <a:cubicBezTo>
                  <a:pt x="5014580" y="-19662"/>
                  <a:pt x="4747677" y="35877"/>
                  <a:pt x="4558650" y="13716"/>
                </a:cubicBezTo>
                <a:cubicBezTo>
                  <a:pt x="4369623" y="-8445"/>
                  <a:pt x="4146061" y="7996"/>
                  <a:pt x="3880279" y="13716"/>
                </a:cubicBezTo>
                <a:cubicBezTo>
                  <a:pt x="3614497" y="19436"/>
                  <a:pt x="3473808" y="-17480"/>
                  <a:pt x="3201909" y="13716"/>
                </a:cubicBezTo>
                <a:cubicBezTo>
                  <a:pt x="2930010" y="44912"/>
                  <a:pt x="2728175" y="-8002"/>
                  <a:pt x="2604943" y="13716"/>
                </a:cubicBezTo>
                <a:cubicBezTo>
                  <a:pt x="2481711" y="35434"/>
                  <a:pt x="2004334" y="22380"/>
                  <a:pt x="1845168" y="13716"/>
                </a:cubicBezTo>
                <a:cubicBezTo>
                  <a:pt x="1686003" y="5052"/>
                  <a:pt x="1375070" y="33008"/>
                  <a:pt x="1166797" y="13716"/>
                </a:cubicBezTo>
                <a:cubicBezTo>
                  <a:pt x="958524" y="-5576"/>
                  <a:pt x="342846" y="4308"/>
                  <a:pt x="0" y="13716"/>
                </a:cubicBezTo>
                <a:cubicBezTo>
                  <a:pt x="-100" y="9589"/>
                  <a:pt x="468" y="2983"/>
                  <a:pt x="0" y="0"/>
                </a:cubicBezTo>
                <a:close/>
              </a:path>
              <a:path w="8140446" h="13716"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39772" y="5682"/>
                  <a:pt x="8139843" y="9439"/>
                  <a:pt x="8140446" y="13716"/>
                </a:cubicBezTo>
                <a:cubicBezTo>
                  <a:pt x="7959314" y="-1227"/>
                  <a:pt x="7870113" y="5865"/>
                  <a:pt x="7706289" y="13716"/>
                </a:cubicBezTo>
                <a:cubicBezTo>
                  <a:pt x="7542465" y="21567"/>
                  <a:pt x="7157940" y="12910"/>
                  <a:pt x="6865109" y="13716"/>
                </a:cubicBezTo>
                <a:cubicBezTo>
                  <a:pt x="6572278" y="14522"/>
                  <a:pt x="6524256" y="33479"/>
                  <a:pt x="6349548" y="13716"/>
                </a:cubicBezTo>
                <a:cubicBezTo>
                  <a:pt x="6174840" y="-6047"/>
                  <a:pt x="5951624" y="-4398"/>
                  <a:pt x="5671177" y="13716"/>
                </a:cubicBezTo>
                <a:cubicBezTo>
                  <a:pt x="5390730" y="31830"/>
                  <a:pt x="5222992" y="55486"/>
                  <a:pt x="4829998" y="13716"/>
                </a:cubicBezTo>
                <a:cubicBezTo>
                  <a:pt x="4437004" y="-28054"/>
                  <a:pt x="4344181" y="34515"/>
                  <a:pt x="4151627" y="13716"/>
                </a:cubicBezTo>
                <a:cubicBezTo>
                  <a:pt x="3959073" y="-7083"/>
                  <a:pt x="3886970" y="28303"/>
                  <a:pt x="3717470" y="13716"/>
                </a:cubicBezTo>
                <a:cubicBezTo>
                  <a:pt x="3547970" y="-871"/>
                  <a:pt x="3451521" y="27300"/>
                  <a:pt x="3201909" y="13716"/>
                </a:cubicBezTo>
                <a:cubicBezTo>
                  <a:pt x="2952297" y="132"/>
                  <a:pt x="2543413" y="1457"/>
                  <a:pt x="2360729" y="13716"/>
                </a:cubicBezTo>
                <a:cubicBezTo>
                  <a:pt x="2178045" y="25975"/>
                  <a:pt x="1906056" y="21275"/>
                  <a:pt x="1682359" y="13716"/>
                </a:cubicBezTo>
                <a:cubicBezTo>
                  <a:pt x="1458662" y="6158"/>
                  <a:pt x="1330405" y="3474"/>
                  <a:pt x="1166797" y="13716"/>
                </a:cubicBezTo>
                <a:cubicBezTo>
                  <a:pt x="1003189" y="23958"/>
                  <a:pt x="278098" y="14961"/>
                  <a:pt x="0" y="13716"/>
                </a:cubicBezTo>
                <a:cubicBezTo>
                  <a:pt x="303" y="7982"/>
                  <a:pt x="182" y="5202"/>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A74CC4CA-0997-0B4F-BDE0-77AFAA489166}"/>
              </a:ext>
            </a:extLst>
          </p:cNvPr>
          <p:cNvSpPr>
            <a:spLocks noGrp="1"/>
          </p:cNvSpPr>
          <p:nvPr>
            <p:ph idx="1"/>
          </p:nvPr>
        </p:nvSpPr>
        <p:spPr>
          <a:xfrm>
            <a:off x="628650" y="2304288"/>
            <a:ext cx="7886700" cy="3188970"/>
          </a:xfrm>
        </p:spPr>
        <p:txBody>
          <a:bodyPr>
            <a:normAutofit/>
          </a:bodyPr>
          <a:lstStyle/>
          <a:p>
            <a:r>
              <a:rPr lang="en-US" sz="1650">
                <a:latin typeface="Palatino Linotype" panose="02040502050505030304" pitchFamily="18" charset="0"/>
              </a:rPr>
              <a:t>What was your highest grade completed?</a:t>
            </a:r>
          </a:p>
          <a:p>
            <a:pPr lvl="1"/>
            <a:r>
              <a:rPr lang="en-US" sz="1650">
                <a:latin typeface="Palatino Linotype" panose="02040502050505030304" pitchFamily="18" charset="0"/>
              </a:rPr>
              <a:t>Among children = M=1.12 (range = 0 to 3)</a:t>
            </a:r>
          </a:p>
          <a:p>
            <a:pPr lvl="1"/>
            <a:r>
              <a:rPr lang="en-US" sz="1650">
                <a:latin typeface="Palatino Linotype" panose="02040502050505030304" pitchFamily="18" charset="0"/>
              </a:rPr>
              <a:t>Among adults = M=2.31 (range = 0 to 5)</a:t>
            </a:r>
          </a:p>
          <a:p>
            <a:r>
              <a:rPr lang="en-US" sz="1650">
                <a:latin typeface="Palatino Linotype" panose="02040502050505030304" pitchFamily="18" charset="0"/>
              </a:rPr>
              <a:t>On a 3-pt scale: can you read and write? </a:t>
            </a:r>
          </a:p>
          <a:p>
            <a:pPr lvl="1"/>
            <a:r>
              <a:rPr lang="en-US" sz="1650">
                <a:latin typeface="Palatino Linotype" panose="02040502050505030304" pitchFamily="18" charset="0"/>
              </a:rPr>
              <a:t>(1)Not at all= 71% of children; 54% adults </a:t>
            </a:r>
          </a:p>
          <a:p>
            <a:pPr lvl="1"/>
            <a:r>
              <a:rPr lang="en-US" sz="1650">
                <a:latin typeface="Palatino Linotype" panose="02040502050505030304" pitchFamily="18" charset="0"/>
              </a:rPr>
              <a:t>(2)A little= 29% of children; 23% of adults </a:t>
            </a:r>
          </a:p>
          <a:p>
            <a:pPr lvl="1"/>
            <a:r>
              <a:rPr lang="en-US" sz="1650">
                <a:latin typeface="Palatino Linotype" panose="02040502050505030304" pitchFamily="18" charset="0"/>
              </a:rPr>
              <a:t>(3)Yes= 0% of children; 23% of adults</a:t>
            </a:r>
          </a:p>
          <a:p>
            <a:pPr marL="342900" lvl="1" indent="0">
              <a:buNone/>
            </a:pPr>
            <a:endParaRPr lang="en-US" sz="1650">
              <a:latin typeface="Palatino Linotype" panose="02040502050505030304" pitchFamily="18" charset="0"/>
            </a:endParaRPr>
          </a:p>
        </p:txBody>
      </p:sp>
    </p:spTree>
    <p:extLst>
      <p:ext uri="{BB962C8B-B14F-4D97-AF65-F5344CB8AC3E}">
        <p14:creationId xmlns:p14="http://schemas.microsoft.com/office/powerpoint/2010/main" val="195378346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 name="Title 1">
            <a:extLst>
              <a:ext uri="{FF2B5EF4-FFF2-40B4-BE49-F238E27FC236}">
                <a16:creationId xmlns:a16="http://schemas.microsoft.com/office/drawing/2014/main" id="{E4E1DA51-95BB-B043-B208-C0B1FBA4509D}"/>
              </a:ext>
            </a:extLst>
          </p:cNvPr>
          <p:cNvSpPr>
            <a:spLocks noGrp="1"/>
          </p:cNvSpPr>
          <p:nvPr>
            <p:ph type="title"/>
          </p:nvPr>
        </p:nvSpPr>
        <p:spPr>
          <a:xfrm>
            <a:off x="628650" y="1131094"/>
            <a:ext cx="7886700" cy="994172"/>
          </a:xfrm>
        </p:spPr>
        <p:txBody>
          <a:bodyPr>
            <a:normAutofit/>
          </a:bodyPr>
          <a:lstStyle/>
          <a:p>
            <a:r>
              <a:rPr lang="en-US" sz="4050" dirty="0">
                <a:latin typeface="Palatino Linotype" panose="02040502050505030304" pitchFamily="18" charset="0"/>
              </a:rPr>
              <a:t>Results: Group variation</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2115280"/>
            <a:ext cx="8140446" cy="13716"/>
          </a:xfrm>
          <a:custGeom>
            <a:avLst/>
            <a:gdLst>
              <a:gd name="connsiteX0" fmla="*/ 0 w 8140446"/>
              <a:gd name="connsiteY0" fmla="*/ 0 h 13716"/>
              <a:gd name="connsiteX1" fmla="*/ 434157 w 8140446"/>
              <a:gd name="connsiteY1" fmla="*/ 0 h 13716"/>
              <a:gd name="connsiteX2" fmla="*/ 1193932 w 8140446"/>
              <a:gd name="connsiteY2" fmla="*/ 0 h 13716"/>
              <a:gd name="connsiteX3" fmla="*/ 1628089 w 8140446"/>
              <a:gd name="connsiteY3" fmla="*/ 0 h 13716"/>
              <a:gd name="connsiteX4" fmla="*/ 2225055 w 8140446"/>
              <a:gd name="connsiteY4" fmla="*/ 0 h 13716"/>
              <a:gd name="connsiteX5" fmla="*/ 3066235 w 8140446"/>
              <a:gd name="connsiteY5" fmla="*/ 0 h 13716"/>
              <a:gd name="connsiteX6" fmla="*/ 3744605 w 8140446"/>
              <a:gd name="connsiteY6" fmla="*/ 0 h 13716"/>
              <a:gd name="connsiteX7" fmla="*/ 4504380 w 8140446"/>
              <a:gd name="connsiteY7" fmla="*/ 0 h 13716"/>
              <a:gd name="connsiteX8" fmla="*/ 5101346 w 8140446"/>
              <a:gd name="connsiteY8" fmla="*/ 0 h 13716"/>
              <a:gd name="connsiteX9" fmla="*/ 5779717 w 8140446"/>
              <a:gd name="connsiteY9" fmla="*/ 0 h 13716"/>
              <a:gd name="connsiteX10" fmla="*/ 6620896 w 8140446"/>
              <a:gd name="connsiteY10" fmla="*/ 0 h 13716"/>
              <a:gd name="connsiteX11" fmla="*/ 7136458 w 8140446"/>
              <a:gd name="connsiteY11" fmla="*/ 0 h 13716"/>
              <a:gd name="connsiteX12" fmla="*/ 8140446 w 8140446"/>
              <a:gd name="connsiteY12" fmla="*/ 0 h 13716"/>
              <a:gd name="connsiteX13" fmla="*/ 8140446 w 8140446"/>
              <a:gd name="connsiteY13" fmla="*/ 13716 h 13716"/>
              <a:gd name="connsiteX14" fmla="*/ 7543480 w 8140446"/>
              <a:gd name="connsiteY14" fmla="*/ 13716 h 13716"/>
              <a:gd name="connsiteX15" fmla="*/ 7109323 w 8140446"/>
              <a:gd name="connsiteY15" fmla="*/ 13716 h 13716"/>
              <a:gd name="connsiteX16" fmla="*/ 6430952 w 8140446"/>
              <a:gd name="connsiteY16" fmla="*/ 13716 h 13716"/>
              <a:gd name="connsiteX17" fmla="*/ 5915391 w 8140446"/>
              <a:gd name="connsiteY17" fmla="*/ 13716 h 13716"/>
              <a:gd name="connsiteX18" fmla="*/ 5237020 w 8140446"/>
              <a:gd name="connsiteY18" fmla="*/ 13716 h 13716"/>
              <a:gd name="connsiteX19" fmla="*/ 4558650 w 8140446"/>
              <a:gd name="connsiteY19" fmla="*/ 13716 h 13716"/>
              <a:gd name="connsiteX20" fmla="*/ 3880279 w 8140446"/>
              <a:gd name="connsiteY20" fmla="*/ 13716 h 13716"/>
              <a:gd name="connsiteX21" fmla="*/ 3201909 w 8140446"/>
              <a:gd name="connsiteY21" fmla="*/ 13716 h 13716"/>
              <a:gd name="connsiteX22" fmla="*/ 2604943 w 8140446"/>
              <a:gd name="connsiteY22" fmla="*/ 13716 h 13716"/>
              <a:gd name="connsiteX23" fmla="*/ 1845168 w 8140446"/>
              <a:gd name="connsiteY23" fmla="*/ 13716 h 13716"/>
              <a:gd name="connsiteX24" fmla="*/ 1166797 w 8140446"/>
              <a:gd name="connsiteY24" fmla="*/ 13716 h 13716"/>
              <a:gd name="connsiteX25" fmla="*/ 0 w 8140446"/>
              <a:gd name="connsiteY25" fmla="*/ 13716 h 13716"/>
              <a:gd name="connsiteX26" fmla="*/ 0 w 8140446"/>
              <a:gd name="connsiteY26"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40446" h="13716"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543" y="2784"/>
                  <a:pt x="8140462" y="9558"/>
                  <a:pt x="8140446" y="13716"/>
                </a:cubicBezTo>
                <a:cubicBezTo>
                  <a:pt x="7906329" y="-7615"/>
                  <a:pt x="7681180" y="22893"/>
                  <a:pt x="7543480" y="13716"/>
                </a:cubicBezTo>
                <a:cubicBezTo>
                  <a:pt x="7405780" y="4539"/>
                  <a:pt x="7216607" y="-912"/>
                  <a:pt x="7109323" y="13716"/>
                </a:cubicBezTo>
                <a:cubicBezTo>
                  <a:pt x="7002039" y="28344"/>
                  <a:pt x="6576231" y="38120"/>
                  <a:pt x="6430952" y="13716"/>
                </a:cubicBezTo>
                <a:cubicBezTo>
                  <a:pt x="6285673" y="-10688"/>
                  <a:pt x="6138840" y="29949"/>
                  <a:pt x="5915391" y="13716"/>
                </a:cubicBezTo>
                <a:cubicBezTo>
                  <a:pt x="5691942" y="-2517"/>
                  <a:pt x="5459460" y="47094"/>
                  <a:pt x="5237020" y="13716"/>
                </a:cubicBezTo>
                <a:cubicBezTo>
                  <a:pt x="5014580" y="-19662"/>
                  <a:pt x="4747677" y="35877"/>
                  <a:pt x="4558650" y="13716"/>
                </a:cubicBezTo>
                <a:cubicBezTo>
                  <a:pt x="4369623" y="-8445"/>
                  <a:pt x="4146061" y="7996"/>
                  <a:pt x="3880279" y="13716"/>
                </a:cubicBezTo>
                <a:cubicBezTo>
                  <a:pt x="3614497" y="19436"/>
                  <a:pt x="3473808" y="-17480"/>
                  <a:pt x="3201909" y="13716"/>
                </a:cubicBezTo>
                <a:cubicBezTo>
                  <a:pt x="2930010" y="44912"/>
                  <a:pt x="2728175" y="-8002"/>
                  <a:pt x="2604943" y="13716"/>
                </a:cubicBezTo>
                <a:cubicBezTo>
                  <a:pt x="2481711" y="35434"/>
                  <a:pt x="2004334" y="22380"/>
                  <a:pt x="1845168" y="13716"/>
                </a:cubicBezTo>
                <a:cubicBezTo>
                  <a:pt x="1686003" y="5052"/>
                  <a:pt x="1375070" y="33008"/>
                  <a:pt x="1166797" y="13716"/>
                </a:cubicBezTo>
                <a:cubicBezTo>
                  <a:pt x="958524" y="-5576"/>
                  <a:pt x="342846" y="4308"/>
                  <a:pt x="0" y="13716"/>
                </a:cubicBezTo>
                <a:cubicBezTo>
                  <a:pt x="-100" y="9589"/>
                  <a:pt x="468" y="2983"/>
                  <a:pt x="0" y="0"/>
                </a:cubicBezTo>
                <a:close/>
              </a:path>
              <a:path w="8140446" h="13716"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39772" y="5682"/>
                  <a:pt x="8139843" y="9439"/>
                  <a:pt x="8140446" y="13716"/>
                </a:cubicBezTo>
                <a:cubicBezTo>
                  <a:pt x="7959314" y="-1227"/>
                  <a:pt x="7870113" y="5865"/>
                  <a:pt x="7706289" y="13716"/>
                </a:cubicBezTo>
                <a:cubicBezTo>
                  <a:pt x="7542465" y="21567"/>
                  <a:pt x="7157940" y="12910"/>
                  <a:pt x="6865109" y="13716"/>
                </a:cubicBezTo>
                <a:cubicBezTo>
                  <a:pt x="6572278" y="14522"/>
                  <a:pt x="6524256" y="33479"/>
                  <a:pt x="6349548" y="13716"/>
                </a:cubicBezTo>
                <a:cubicBezTo>
                  <a:pt x="6174840" y="-6047"/>
                  <a:pt x="5951624" y="-4398"/>
                  <a:pt x="5671177" y="13716"/>
                </a:cubicBezTo>
                <a:cubicBezTo>
                  <a:pt x="5390730" y="31830"/>
                  <a:pt x="5222992" y="55486"/>
                  <a:pt x="4829998" y="13716"/>
                </a:cubicBezTo>
                <a:cubicBezTo>
                  <a:pt x="4437004" y="-28054"/>
                  <a:pt x="4344181" y="34515"/>
                  <a:pt x="4151627" y="13716"/>
                </a:cubicBezTo>
                <a:cubicBezTo>
                  <a:pt x="3959073" y="-7083"/>
                  <a:pt x="3886970" y="28303"/>
                  <a:pt x="3717470" y="13716"/>
                </a:cubicBezTo>
                <a:cubicBezTo>
                  <a:pt x="3547970" y="-871"/>
                  <a:pt x="3451521" y="27300"/>
                  <a:pt x="3201909" y="13716"/>
                </a:cubicBezTo>
                <a:cubicBezTo>
                  <a:pt x="2952297" y="132"/>
                  <a:pt x="2543413" y="1457"/>
                  <a:pt x="2360729" y="13716"/>
                </a:cubicBezTo>
                <a:cubicBezTo>
                  <a:pt x="2178045" y="25975"/>
                  <a:pt x="1906056" y="21275"/>
                  <a:pt x="1682359" y="13716"/>
                </a:cubicBezTo>
                <a:cubicBezTo>
                  <a:pt x="1458662" y="6158"/>
                  <a:pt x="1330405" y="3474"/>
                  <a:pt x="1166797" y="13716"/>
                </a:cubicBezTo>
                <a:cubicBezTo>
                  <a:pt x="1003189" y="23958"/>
                  <a:pt x="278098" y="14961"/>
                  <a:pt x="0" y="13716"/>
                </a:cubicBezTo>
                <a:cubicBezTo>
                  <a:pt x="303" y="7982"/>
                  <a:pt x="182" y="5202"/>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172372BB-3FD8-3D49-986E-EB8EC4B6E5C6}"/>
              </a:ext>
            </a:extLst>
          </p:cNvPr>
          <p:cNvSpPr>
            <a:spLocks noGrp="1"/>
          </p:cNvSpPr>
          <p:nvPr>
            <p:ph idx="1"/>
          </p:nvPr>
        </p:nvSpPr>
        <p:spPr>
          <a:xfrm>
            <a:off x="628650" y="2304288"/>
            <a:ext cx="7886700" cy="3188970"/>
          </a:xfrm>
        </p:spPr>
        <p:txBody>
          <a:bodyPr>
            <a:normAutofit/>
          </a:bodyPr>
          <a:lstStyle/>
          <a:p>
            <a:r>
              <a:rPr lang="en-US" sz="1650">
                <a:latin typeface="Palatino Linotype" panose="02040502050505030304" pitchFamily="18" charset="0"/>
              </a:rPr>
              <a:t>Group size did NOT influence NWR scores (p=.11)</a:t>
            </a:r>
          </a:p>
          <a:p>
            <a:r>
              <a:rPr lang="en-US" sz="1650">
                <a:latin typeface="Palatino Linotype" panose="02040502050505030304" pitchFamily="18" charset="0"/>
              </a:rPr>
              <a:t>One person in the group mispronouncing a word did NOT influence the following persons repetition score</a:t>
            </a:r>
          </a:p>
          <a:p>
            <a:r>
              <a:rPr lang="en-US" sz="1650">
                <a:latin typeface="Palatino Linotype" panose="02040502050505030304" pitchFamily="18" charset="0"/>
              </a:rPr>
              <a:t>NWR varies as a function of NW complexity (defined as 1- word length and 2- stimulus complexity) </a:t>
            </a:r>
          </a:p>
        </p:txBody>
      </p:sp>
    </p:spTree>
    <p:extLst>
      <p:ext uri="{BB962C8B-B14F-4D97-AF65-F5344CB8AC3E}">
        <p14:creationId xmlns:p14="http://schemas.microsoft.com/office/powerpoint/2010/main" val="165068553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CE4CD-BBF8-9245-9DED-3A075B58E585}"/>
              </a:ext>
            </a:extLst>
          </p:cNvPr>
          <p:cNvSpPr>
            <a:spLocks noGrp="1"/>
          </p:cNvSpPr>
          <p:nvPr>
            <p:ph type="title"/>
          </p:nvPr>
        </p:nvSpPr>
        <p:spPr>
          <a:xfrm>
            <a:off x="457200" y="152400"/>
            <a:ext cx="7886700" cy="994172"/>
          </a:xfrm>
        </p:spPr>
        <p:txBody>
          <a:bodyPr>
            <a:normAutofit fontScale="90000"/>
          </a:bodyPr>
          <a:lstStyle/>
          <a:p>
            <a:r>
              <a:rPr lang="en-US" sz="4400" dirty="0">
                <a:latin typeface="Palatino Linotype" panose="02040502050505030304" pitchFamily="18" charset="0"/>
              </a:rPr>
              <a:t>Phonemes--Non word repetition (NWR)</a:t>
            </a:r>
            <a:endParaRPr lang="en-US" sz="4050" dirty="0">
              <a:latin typeface="Palatino Linotype" panose="02040502050505030304" pitchFamily="18" charset="0"/>
            </a:endParaRPr>
          </a:p>
        </p:txBody>
      </p:sp>
      <p:sp>
        <p:nvSpPr>
          <p:cNvPr id="3" name="Content Placeholder 2">
            <a:extLst>
              <a:ext uri="{FF2B5EF4-FFF2-40B4-BE49-F238E27FC236}">
                <a16:creationId xmlns:a16="http://schemas.microsoft.com/office/drawing/2014/main" id="{4ED69A69-0ECB-D241-800C-CA16989AD96F}"/>
              </a:ext>
            </a:extLst>
          </p:cNvPr>
          <p:cNvSpPr>
            <a:spLocks noGrp="1"/>
          </p:cNvSpPr>
          <p:nvPr>
            <p:ph idx="1"/>
          </p:nvPr>
        </p:nvSpPr>
        <p:spPr>
          <a:xfrm>
            <a:off x="628650" y="2304288"/>
            <a:ext cx="7886700" cy="4401312"/>
          </a:xfrm>
        </p:spPr>
        <p:txBody>
          <a:bodyPr>
            <a:normAutofit/>
          </a:bodyPr>
          <a:lstStyle/>
          <a:p>
            <a:r>
              <a:rPr lang="en-US" sz="2800" dirty="0">
                <a:latin typeface="Palatino Linotype" panose="02040502050505030304" pitchFamily="18" charset="0"/>
              </a:rPr>
              <a:t>Children average NWR score = 55% </a:t>
            </a:r>
          </a:p>
          <a:p>
            <a:pPr lvl="1"/>
            <a:r>
              <a:rPr lang="en-US" sz="1400" dirty="0">
                <a:latin typeface="Palatino Linotype" panose="02040502050505030304" pitchFamily="18" charset="0"/>
              </a:rPr>
              <a:t>Children who do not read = 55% </a:t>
            </a:r>
          </a:p>
          <a:p>
            <a:pPr lvl="1"/>
            <a:r>
              <a:rPr lang="en-US" sz="1400" dirty="0">
                <a:latin typeface="Palatino Linotype" panose="02040502050505030304" pitchFamily="18" charset="0"/>
              </a:rPr>
              <a:t>Children who read a little = 60% </a:t>
            </a:r>
          </a:p>
          <a:p>
            <a:r>
              <a:rPr lang="en-US" sz="2800" dirty="0">
                <a:latin typeface="Palatino Linotype" panose="02040502050505030304" pitchFamily="18" charset="0"/>
              </a:rPr>
              <a:t>Adults average NWR score = 60% </a:t>
            </a:r>
          </a:p>
          <a:p>
            <a:pPr lvl="1"/>
            <a:r>
              <a:rPr lang="en-US" sz="1400" dirty="0">
                <a:latin typeface="Palatino Linotype" panose="02040502050505030304" pitchFamily="18" charset="0"/>
              </a:rPr>
              <a:t>Adults who don’t read = 54% </a:t>
            </a:r>
          </a:p>
          <a:p>
            <a:pPr lvl="1"/>
            <a:r>
              <a:rPr lang="en-US" sz="1400" dirty="0">
                <a:latin typeface="Palatino Linotype" panose="02040502050505030304" pitchFamily="18" charset="0"/>
              </a:rPr>
              <a:t>Adults who read a little or yes = 67%</a:t>
            </a:r>
          </a:p>
          <a:p>
            <a:pPr lvl="1"/>
            <a:r>
              <a:rPr lang="en-US" sz="1400" dirty="0">
                <a:latin typeface="Palatino Linotype" panose="02040502050505030304" pitchFamily="18" charset="0"/>
              </a:rPr>
              <a:t>Adults who never went to school = 55% </a:t>
            </a:r>
          </a:p>
          <a:p>
            <a:r>
              <a:rPr lang="en-US" sz="2000" dirty="0">
                <a:latin typeface="Palatino Linotype" panose="02040502050505030304" pitchFamily="18" charset="0"/>
              </a:rPr>
              <a:t>Scores were not different as a function of age – lack of significant increase from children to adults is surprising </a:t>
            </a:r>
          </a:p>
          <a:p>
            <a:r>
              <a:rPr lang="en-US" sz="2000" dirty="0">
                <a:highlight>
                  <a:srgbClr val="00FFFF"/>
                </a:highlight>
                <a:latin typeface="Palatino Linotype" panose="02040502050505030304" pitchFamily="18" charset="0"/>
              </a:rPr>
              <a:t>These averages are descriptively lower than those reported in all previous work among non-readers and illiterate people </a:t>
            </a:r>
          </a:p>
          <a:p>
            <a:pPr lvl="1"/>
            <a:r>
              <a:rPr lang="en-US" sz="2000" dirty="0">
                <a:highlight>
                  <a:srgbClr val="00FFFF"/>
                </a:highlight>
                <a:latin typeface="Palatino Linotype" panose="02040502050505030304" pitchFamily="18" charset="0"/>
              </a:rPr>
              <a:t>May say something about the lack of child-directed input seen among the </a:t>
            </a:r>
            <a:r>
              <a:rPr lang="en-US" sz="2000" dirty="0" err="1">
                <a:highlight>
                  <a:srgbClr val="00FFFF"/>
                </a:highlight>
                <a:latin typeface="Palatino Linotype" panose="02040502050505030304" pitchFamily="18" charset="0"/>
              </a:rPr>
              <a:t>Tsimane</a:t>
            </a:r>
            <a:r>
              <a:rPr lang="en-US" sz="2000" dirty="0">
                <a:highlight>
                  <a:srgbClr val="00FFFF"/>
                </a:highlight>
                <a:latin typeface="Palatino Linotype" panose="02040502050505030304" pitchFamily="18" charset="0"/>
              </a:rPr>
              <a:t>’</a:t>
            </a:r>
          </a:p>
        </p:txBody>
      </p:sp>
    </p:spTree>
    <p:extLst>
      <p:ext uri="{BB962C8B-B14F-4D97-AF65-F5344CB8AC3E}">
        <p14:creationId xmlns:p14="http://schemas.microsoft.com/office/powerpoint/2010/main" val="1266167249"/>
      </p:ext>
    </p:extLst>
  </p:cSld>
  <p:clrMapOvr>
    <a:overrideClrMapping bg1="lt1" tx1="dk1" bg2="lt2" tx2="dk2" accent1="accent1" accent2="accent2" accent3="accent3" accent4="accent4" accent5="accent5" accent6="accent6" hlink="hlink" folHlink="folHlink"/>
  </p:clrMapOvr>
</p:sld>
</file>

<file path=ppt/slides/slide59.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 name="Title 1">
            <a:extLst>
              <a:ext uri="{FF2B5EF4-FFF2-40B4-BE49-F238E27FC236}">
                <a16:creationId xmlns:a16="http://schemas.microsoft.com/office/drawing/2014/main" id="{8D37B6F2-1C82-D34F-9A4D-F1842C7336AE}"/>
              </a:ext>
            </a:extLst>
          </p:cNvPr>
          <p:cNvSpPr>
            <a:spLocks noGrp="1"/>
          </p:cNvSpPr>
          <p:nvPr>
            <p:ph type="title"/>
          </p:nvPr>
        </p:nvSpPr>
        <p:spPr>
          <a:xfrm>
            <a:off x="628650" y="1131094"/>
            <a:ext cx="7886700" cy="994172"/>
          </a:xfrm>
        </p:spPr>
        <p:txBody>
          <a:bodyPr>
            <a:normAutofit fontScale="90000"/>
          </a:bodyPr>
          <a:lstStyle/>
          <a:p>
            <a:r>
              <a:rPr lang="en-US" sz="3150" dirty="0">
                <a:latin typeface="Palatino Linotype" panose="02040502050505030304" pitchFamily="18" charset="0"/>
              </a:rPr>
              <a:t>Discussion: </a:t>
            </a:r>
            <a:r>
              <a:rPr lang="en-US" sz="3150" dirty="0" err="1">
                <a:latin typeface="Palatino Linotype" panose="02040502050505030304" pitchFamily="18" charset="0"/>
              </a:rPr>
              <a:t>Tsimane</a:t>
            </a:r>
            <a:r>
              <a:rPr lang="en-US" sz="3150" dirty="0">
                <a:latin typeface="Palatino Linotype" panose="02040502050505030304" pitchFamily="18" charset="0"/>
              </a:rPr>
              <a:t>’ participants’ NWR scores were lower than in all previous work</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2115280"/>
            <a:ext cx="8140446" cy="13716"/>
          </a:xfrm>
          <a:custGeom>
            <a:avLst/>
            <a:gdLst>
              <a:gd name="connsiteX0" fmla="*/ 0 w 8140446"/>
              <a:gd name="connsiteY0" fmla="*/ 0 h 13716"/>
              <a:gd name="connsiteX1" fmla="*/ 434157 w 8140446"/>
              <a:gd name="connsiteY1" fmla="*/ 0 h 13716"/>
              <a:gd name="connsiteX2" fmla="*/ 1193932 w 8140446"/>
              <a:gd name="connsiteY2" fmla="*/ 0 h 13716"/>
              <a:gd name="connsiteX3" fmla="*/ 1628089 w 8140446"/>
              <a:gd name="connsiteY3" fmla="*/ 0 h 13716"/>
              <a:gd name="connsiteX4" fmla="*/ 2225055 w 8140446"/>
              <a:gd name="connsiteY4" fmla="*/ 0 h 13716"/>
              <a:gd name="connsiteX5" fmla="*/ 3066235 w 8140446"/>
              <a:gd name="connsiteY5" fmla="*/ 0 h 13716"/>
              <a:gd name="connsiteX6" fmla="*/ 3744605 w 8140446"/>
              <a:gd name="connsiteY6" fmla="*/ 0 h 13716"/>
              <a:gd name="connsiteX7" fmla="*/ 4504380 w 8140446"/>
              <a:gd name="connsiteY7" fmla="*/ 0 h 13716"/>
              <a:gd name="connsiteX8" fmla="*/ 5101346 w 8140446"/>
              <a:gd name="connsiteY8" fmla="*/ 0 h 13716"/>
              <a:gd name="connsiteX9" fmla="*/ 5779717 w 8140446"/>
              <a:gd name="connsiteY9" fmla="*/ 0 h 13716"/>
              <a:gd name="connsiteX10" fmla="*/ 6620896 w 8140446"/>
              <a:gd name="connsiteY10" fmla="*/ 0 h 13716"/>
              <a:gd name="connsiteX11" fmla="*/ 7136458 w 8140446"/>
              <a:gd name="connsiteY11" fmla="*/ 0 h 13716"/>
              <a:gd name="connsiteX12" fmla="*/ 8140446 w 8140446"/>
              <a:gd name="connsiteY12" fmla="*/ 0 h 13716"/>
              <a:gd name="connsiteX13" fmla="*/ 8140446 w 8140446"/>
              <a:gd name="connsiteY13" fmla="*/ 13716 h 13716"/>
              <a:gd name="connsiteX14" fmla="*/ 7543480 w 8140446"/>
              <a:gd name="connsiteY14" fmla="*/ 13716 h 13716"/>
              <a:gd name="connsiteX15" fmla="*/ 7109323 w 8140446"/>
              <a:gd name="connsiteY15" fmla="*/ 13716 h 13716"/>
              <a:gd name="connsiteX16" fmla="*/ 6430952 w 8140446"/>
              <a:gd name="connsiteY16" fmla="*/ 13716 h 13716"/>
              <a:gd name="connsiteX17" fmla="*/ 5915391 w 8140446"/>
              <a:gd name="connsiteY17" fmla="*/ 13716 h 13716"/>
              <a:gd name="connsiteX18" fmla="*/ 5237020 w 8140446"/>
              <a:gd name="connsiteY18" fmla="*/ 13716 h 13716"/>
              <a:gd name="connsiteX19" fmla="*/ 4558650 w 8140446"/>
              <a:gd name="connsiteY19" fmla="*/ 13716 h 13716"/>
              <a:gd name="connsiteX20" fmla="*/ 3880279 w 8140446"/>
              <a:gd name="connsiteY20" fmla="*/ 13716 h 13716"/>
              <a:gd name="connsiteX21" fmla="*/ 3201909 w 8140446"/>
              <a:gd name="connsiteY21" fmla="*/ 13716 h 13716"/>
              <a:gd name="connsiteX22" fmla="*/ 2604943 w 8140446"/>
              <a:gd name="connsiteY22" fmla="*/ 13716 h 13716"/>
              <a:gd name="connsiteX23" fmla="*/ 1845168 w 8140446"/>
              <a:gd name="connsiteY23" fmla="*/ 13716 h 13716"/>
              <a:gd name="connsiteX24" fmla="*/ 1166797 w 8140446"/>
              <a:gd name="connsiteY24" fmla="*/ 13716 h 13716"/>
              <a:gd name="connsiteX25" fmla="*/ 0 w 8140446"/>
              <a:gd name="connsiteY25" fmla="*/ 13716 h 13716"/>
              <a:gd name="connsiteX26" fmla="*/ 0 w 8140446"/>
              <a:gd name="connsiteY26"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40446" h="13716"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543" y="2784"/>
                  <a:pt x="8140462" y="9558"/>
                  <a:pt x="8140446" y="13716"/>
                </a:cubicBezTo>
                <a:cubicBezTo>
                  <a:pt x="7906329" y="-7615"/>
                  <a:pt x="7681180" y="22893"/>
                  <a:pt x="7543480" y="13716"/>
                </a:cubicBezTo>
                <a:cubicBezTo>
                  <a:pt x="7405780" y="4539"/>
                  <a:pt x="7216607" y="-912"/>
                  <a:pt x="7109323" y="13716"/>
                </a:cubicBezTo>
                <a:cubicBezTo>
                  <a:pt x="7002039" y="28344"/>
                  <a:pt x="6576231" y="38120"/>
                  <a:pt x="6430952" y="13716"/>
                </a:cubicBezTo>
                <a:cubicBezTo>
                  <a:pt x="6285673" y="-10688"/>
                  <a:pt x="6138840" y="29949"/>
                  <a:pt x="5915391" y="13716"/>
                </a:cubicBezTo>
                <a:cubicBezTo>
                  <a:pt x="5691942" y="-2517"/>
                  <a:pt x="5459460" y="47094"/>
                  <a:pt x="5237020" y="13716"/>
                </a:cubicBezTo>
                <a:cubicBezTo>
                  <a:pt x="5014580" y="-19662"/>
                  <a:pt x="4747677" y="35877"/>
                  <a:pt x="4558650" y="13716"/>
                </a:cubicBezTo>
                <a:cubicBezTo>
                  <a:pt x="4369623" y="-8445"/>
                  <a:pt x="4146061" y="7996"/>
                  <a:pt x="3880279" y="13716"/>
                </a:cubicBezTo>
                <a:cubicBezTo>
                  <a:pt x="3614497" y="19436"/>
                  <a:pt x="3473808" y="-17480"/>
                  <a:pt x="3201909" y="13716"/>
                </a:cubicBezTo>
                <a:cubicBezTo>
                  <a:pt x="2930010" y="44912"/>
                  <a:pt x="2728175" y="-8002"/>
                  <a:pt x="2604943" y="13716"/>
                </a:cubicBezTo>
                <a:cubicBezTo>
                  <a:pt x="2481711" y="35434"/>
                  <a:pt x="2004334" y="22380"/>
                  <a:pt x="1845168" y="13716"/>
                </a:cubicBezTo>
                <a:cubicBezTo>
                  <a:pt x="1686003" y="5052"/>
                  <a:pt x="1375070" y="33008"/>
                  <a:pt x="1166797" y="13716"/>
                </a:cubicBezTo>
                <a:cubicBezTo>
                  <a:pt x="958524" y="-5576"/>
                  <a:pt x="342846" y="4308"/>
                  <a:pt x="0" y="13716"/>
                </a:cubicBezTo>
                <a:cubicBezTo>
                  <a:pt x="-100" y="9589"/>
                  <a:pt x="468" y="2983"/>
                  <a:pt x="0" y="0"/>
                </a:cubicBezTo>
                <a:close/>
              </a:path>
              <a:path w="8140446" h="13716"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39772" y="5682"/>
                  <a:pt x="8139843" y="9439"/>
                  <a:pt x="8140446" y="13716"/>
                </a:cubicBezTo>
                <a:cubicBezTo>
                  <a:pt x="7959314" y="-1227"/>
                  <a:pt x="7870113" y="5865"/>
                  <a:pt x="7706289" y="13716"/>
                </a:cubicBezTo>
                <a:cubicBezTo>
                  <a:pt x="7542465" y="21567"/>
                  <a:pt x="7157940" y="12910"/>
                  <a:pt x="6865109" y="13716"/>
                </a:cubicBezTo>
                <a:cubicBezTo>
                  <a:pt x="6572278" y="14522"/>
                  <a:pt x="6524256" y="33479"/>
                  <a:pt x="6349548" y="13716"/>
                </a:cubicBezTo>
                <a:cubicBezTo>
                  <a:pt x="6174840" y="-6047"/>
                  <a:pt x="5951624" y="-4398"/>
                  <a:pt x="5671177" y="13716"/>
                </a:cubicBezTo>
                <a:cubicBezTo>
                  <a:pt x="5390730" y="31830"/>
                  <a:pt x="5222992" y="55486"/>
                  <a:pt x="4829998" y="13716"/>
                </a:cubicBezTo>
                <a:cubicBezTo>
                  <a:pt x="4437004" y="-28054"/>
                  <a:pt x="4344181" y="34515"/>
                  <a:pt x="4151627" y="13716"/>
                </a:cubicBezTo>
                <a:cubicBezTo>
                  <a:pt x="3959073" y="-7083"/>
                  <a:pt x="3886970" y="28303"/>
                  <a:pt x="3717470" y="13716"/>
                </a:cubicBezTo>
                <a:cubicBezTo>
                  <a:pt x="3547970" y="-871"/>
                  <a:pt x="3451521" y="27300"/>
                  <a:pt x="3201909" y="13716"/>
                </a:cubicBezTo>
                <a:cubicBezTo>
                  <a:pt x="2952297" y="132"/>
                  <a:pt x="2543413" y="1457"/>
                  <a:pt x="2360729" y="13716"/>
                </a:cubicBezTo>
                <a:cubicBezTo>
                  <a:pt x="2178045" y="25975"/>
                  <a:pt x="1906056" y="21275"/>
                  <a:pt x="1682359" y="13716"/>
                </a:cubicBezTo>
                <a:cubicBezTo>
                  <a:pt x="1458662" y="6158"/>
                  <a:pt x="1330405" y="3474"/>
                  <a:pt x="1166797" y="13716"/>
                </a:cubicBezTo>
                <a:cubicBezTo>
                  <a:pt x="1003189" y="23958"/>
                  <a:pt x="278098" y="14961"/>
                  <a:pt x="0" y="13716"/>
                </a:cubicBezTo>
                <a:cubicBezTo>
                  <a:pt x="303" y="7982"/>
                  <a:pt x="182" y="5202"/>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EF6F8F0A-BA45-0740-8ED9-B8CAD7F73269}"/>
              </a:ext>
            </a:extLst>
          </p:cNvPr>
          <p:cNvSpPr>
            <a:spLocks noGrp="1"/>
          </p:cNvSpPr>
          <p:nvPr>
            <p:ph idx="1"/>
          </p:nvPr>
        </p:nvSpPr>
        <p:spPr>
          <a:xfrm>
            <a:off x="628650" y="2304288"/>
            <a:ext cx="7886700" cy="3188970"/>
          </a:xfrm>
        </p:spPr>
        <p:txBody>
          <a:bodyPr>
            <a:normAutofit/>
          </a:bodyPr>
          <a:lstStyle/>
          <a:p>
            <a:r>
              <a:rPr lang="en-US" sz="1650">
                <a:latin typeface="Palatino Linotype" panose="02040502050505030304" pitchFamily="18" charset="0"/>
              </a:rPr>
              <a:t>Must be cautious in interpretations due to sample size and 3 other considerations </a:t>
            </a:r>
          </a:p>
          <a:p>
            <a:pPr marL="685800" lvl="1" indent="-342900">
              <a:buFont typeface="+mj-lt"/>
              <a:buAutoNum type="arabicPeriod"/>
            </a:pPr>
            <a:r>
              <a:rPr lang="en-US" sz="1650">
                <a:latin typeface="Palatino Linotype" panose="02040502050505030304" pitchFamily="18" charset="0"/>
              </a:rPr>
              <a:t>Were these words phonologically more complex than those employed in other past studies?</a:t>
            </a:r>
          </a:p>
          <a:p>
            <a:pPr marL="685800" lvl="1" indent="-342900">
              <a:buFont typeface="+mj-lt"/>
              <a:buAutoNum type="arabicPeriod"/>
            </a:pPr>
            <a:r>
              <a:rPr lang="en-US" sz="1650">
                <a:latin typeface="Palatino Linotype" panose="02040502050505030304" pitchFamily="18" charset="0"/>
              </a:rPr>
              <a:t>Did the group-method affect outcome? (even though statistically it shows it did not? Also, side note- kids were shy and many did not answer anything)</a:t>
            </a:r>
          </a:p>
          <a:p>
            <a:pPr marL="685800" lvl="1" indent="-342900">
              <a:buFont typeface="+mj-lt"/>
              <a:buAutoNum type="arabicPeriod"/>
            </a:pPr>
            <a:r>
              <a:rPr lang="en-US" sz="1650">
                <a:latin typeface="Palatino Linotype" panose="02040502050505030304" pitchFamily="18" charset="0"/>
              </a:rPr>
              <a:t>Allophony in Tsiname’ language: multiple ways to pronounce the same word. Tsiname’ has unique asalization, two series of central vowels, and4  lingual contrasts (dental, palatal, etc.)</a:t>
            </a:r>
          </a:p>
          <a:p>
            <a:pPr marL="685800" lvl="1" indent="-342900">
              <a:buFont typeface="+mj-lt"/>
              <a:buAutoNum type="arabicPeriod"/>
            </a:pPr>
            <a:r>
              <a:rPr lang="en-US" sz="1650">
                <a:latin typeface="Palatino Linotype" panose="02040502050505030304" pitchFamily="18" charset="0"/>
              </a:rPr>
              <a:t>Auditory abilities of Tsimane’</a:t>
            </a:r>
          </a:p>
          <a:p>
            <a:pPr marL="685800" lvl="1" indent="-342900">
              <a:buFont typeface="+mj-lt"/>
              <a:buAutoNum type="arabicPeriod"/>
            </a:pPr>
            <a:endParaRPr lang="en-US" sz="1650">
              <a:latin typeface="Palatino Linotype" panose="02040502050505030304" pitchFamily="18" charset="0"/>
            </a:endParaRPr>
          </a:p>
          <a:p>
            <a:pPr marL="685800" lvl="1" indent="-342900">
              <a:buFont typeface="+mj-lt"/>
              <a:buAutoNum type="arabicPeriod"/>
            </a:pPr>
            <a:endParaRPr lang="en-US" sz="1650">
              <a:latin typeface="Palatino Linotype" panose="02040502050505030304" pitchFamily="18" charset="0"/>
            </a:endParaRPr>
          </a:p>
        </p:txBody>
      </p:sp>
    </p:spTree>
    <p:extLst>
      <p:ext uri="{BB962C8B-B14F-4D97-AF65-F5344CB8AC3E}">
        <p14:creationId xmlns:p14="http://schemas.microsoft.com/office/powerpoint/2010/main" val="43759680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 name="Title 1">
            <a:extLst>
              <a:ext uri="{FF2B5EF4-FFF2-40B4-BE49-F238E27FC236}">
                <a16:creationId xmlns:a16="http://schemas.microsoft.com/office/drawing/2014/main" id="{1D60FD7D-DB51-9E48-906B-AE60C1F8473F}"/>
              </a:ext>
            </a:extLst>
          </p:cNvPr>
          <p:cNvSpPr>
            <a:spLocks noGrp="1"/>
          </p:cNvSpPr>
          <p:nvPr>
            <p:ph type="title"/>
          </p:nvPr>
        </p:nvSpPr>
        <p:spPr>
          <a:xfrm>
            <a:off x="628650" y="1131094"/>
            <a:ext cx="7886700" cy="994172"/>
          </a:xfrm>
        </p:spPr>
        <p:txBody>
          <a:bodyPr>
            <a:normAutofit/>
          </a:bodyPr>
          <a:lstStyle/>
          <a:p>
            <a:r>
              <a:rPr lang="en-US" sz="3150" dirty="0">
                <a:latin typeface="Palatino Linotype" panose="02040502050505030304" pitchFamily="18" charset="0"/>
              </a:rPr>
              <a:t>Lower infant-directed input correlates with lower NWR score</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2115280"/>
            <a:ext cx="8140446" cy="13716"/>
          </a:xfrm>
          <a:custGeom>
            <a:avLst/>
            <a:gdLst>
              <a:gd name="connsiteX0" fmla="*/ 0 w 8140446"/>
              <a:gd name="connsiteY0" fmla="*/ 0 h 13716"/>
              <a:gd name="connsiteX1" fmla="*/ 434157 w 8140446"/>
              <a:gd name="connsiteY1" fmla="*/ 0 h 13716"/>
              <a:gd name="connsiteX2" fmla="*/ 1193932 w 8140446"/>
              <a:gd name="connsiteY2" fmla="*/ 0 h 13716"/>
              <a:gd name="connsiteX3" fmla="*/ 1628089 w 8140446"/>
              <a:gd name="connsiteY3" fmla="*/ 0 h 13716"/>
              <a:gd name="connsiteX4" fmla="*/ 2225055 w 8140446"/>
              <a:gd name="connsiteY4" fmla="*/ 0 h 13716"/>
              <a:gd name="connsiteX5" fmla="*/ 3066235 w 8140446"/>
              <a:gd name="connsiteY5" fmla="*/ 0 h 13716"/>
              <a:gd name="connsiteX6" fmla="*/ 3744605 w 8140446"/>
              <a:gd name="connsiteY6" fmla="*/ 0 h 13716"/>
              <a:gd name="connsiteX7" fmla="*/ 4504380 w 8140446"/>
              <a:gd name="connsiteY7" fmla="*/ 0 h 13716"/>
              <a:gd name="connsiteX8" fmla="*/ 5101346 w 8140446"/>
              <a:gd name="connsiteY8" fmla="*/ 0 h 13716"/>
              <a:gd name="connsiteX9" fmla="*/ 5779717 w 8140446"/>
              <a:gd name="connsiteY9" fmla="*/ 0 h 13716"/>
              <a:gd name="connsiteX10" fmla="*/ 6620896 w 8140446"/>
              <a:gd name="connsiteY10" fmla="*/ 0 h 13716"/>
              <a:gd name="connsiteX11" fmla="*/ 7136458 w 8140446"/>
              <a:gd name="connsiteY11" fmla="*/ 0 h 13716"/>
              <a:gd name="connsiteX12" fmla="*/ 8140446 w 8140446"/>
              <a:gd name="connsiteY12" fmla="*/ 0 h 13716"/>
              <a:gd name="connsiteX13" fmla="*/ 8140446 w 8140446"/>
              <a:gd name="connsiteY13" fmla="*/ 13716 h 13716"/>
              <a:gd name="connsiteX14" fmla="*/ 7543480 w 8140446"/>
              <a:gd name="connsiteY14" fmla="*/ 13716 h 13716"/>
              <a:gd name="connsiteX15" fmla="*/ 7109323 w 8140446"/>
              <a:gd name="connsiteY15" fmla="*/ 13716 h 13716"/>
              <a:gd name="connsiteX16" fmla="*/ 6430952 w 8140446"/>
              <a:gd name="connsiteY16" fmla="*/ 13716 h 13716"/>
              <a:gd name="connsiteX17" fmla="*/ 5915391 w 8140446"/>
              <a:gd name="connsiteY17" fmla="*/ 13716 h 13716"/>
              <a:gd name="connsiteX18" fmla="*/ 5237020 w 8140446"/>
              <a:gd name="connsiteY18" fmla="*/ 13716 h 13716"/>
              <a:gd name="connsiteX19" fmla="*/ 4558650 w 8140446"/>
              <a:gd name="connsiteY19" fmla="*/ 13716 h 13716"/>
              <a:gd name="connsiteX20" fmla="*/ 3880279 w 8140446"/>
              <a:gd name="connsiteY20" fmla="*/ 13716 h 13716"/>
              <a:gd name="connsiteX21" fmla="*/ 3201909 w 8140446"/>
              <a:gd name="connsiteY21" fmla="*/ 13716 h 13716"/>
              <a:gd name="connsiteX22" fmla="*/ 2604943 w 8140446"/>
              <a:gd name="connsiteY22" fmla="*/ 13716 h 13716"/>
              <a:gd name="connsiteX23" fmla="*/ 1845168 w 8140446"/>
              <a:gd name="connsiteY23" fmla="*/ 13716 h 13716"/>
              <a:gd name="connsiteX24" fmla="*/ 1166797 w 8140446"/>
              <a:gd name="connsiteY24" fmla="*/ 13716 h 13716"/>
              <a:gd name="connsiteX25" fmla="*/ 0 w 8140446"/>
              <a:gd name="connsiteY25" fmla="*/ 13716 h 13716"/>
              <a:gd name="connsiteX26" fmla="*/ 0 w 8140446"/>
              <a:gd name="connsiteY26"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40446" h="13716"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543" y="2784"/>
                  <a:pt x="8140462" y="9558"/>
                  <a:pt x="8140446" y="13716"/>
                </a:cubicBezTo>
                <a:cubicBezTo>
                  <a:pt x="7906329" y="-7615"/>
                  <a:pt x="7681180" y="22893"/>
                  <a:pt x="7543480" y="13716"/>
                </a:cubicBezTo>
                <a:cubicBezTo>
                  <a:pt x="7405780" y="4539"/>
                  <a:pt x="7216607" y="-912"/>
                  <a:pt x="7109323" y="13716"/>
                </a:cubicBezTo>
                <a:cubicBezTo>
                  <a:pt x="7002039" y="28344"/>
                  <a:pt x="6576231" y="38120"/>
                  <a:pt x="6430952" y="13716"/>
                </a:cubicBezTo>
                <a:cubicBezTo>
                  <a:pt x="6285673" y="-10688"/>
                  <a:pt x="6138840" y="29949"/>
                  <a:pt x="5915391" y="13716"/>
                </a:cubicBezTo>
                <a:cubicBezTo>
                  <a:pt x="5691942" y="-2517"/>
                  <a:pt x="5459460" y="47094"/>
                  <a:pt x="5237020" y="13716"/>
                </a:cubicBezTo>
                <a:cubicBezTo>
                  <a:pt x="5014580" y="-19662"/>
                  <a:pt x="4747677" y="35877"/>
                  <a:pt x="4558650" y="13716"/>
                </a:cubicBezTo>
                <a:cubicBezTo>
                  <a:pt x="4369623" y="-8445"/>
                  <a:pt x="4146061" y="7996"/>
                  <a:pt x="3880279" y="13716"/>
                </a:cubicBezTo>
                <a:cubicBezTo>
                  <a:pt x="3614497" y="19436"/>
                  <a:pt x="3473808" y="-17480"/>
                  <a:pt x="3201909" y="13716"/>
                </a:cubicBezTo>
                <a:cubicBezTo>
                  <a:pt x="2930010" y="44912"/>
                  <a:pt x="2728175" y="-8002"/>
                  <a:pt x="2604943" y="13716"/>
                </a:cubicBezTo>
                <a:cubicBezTo>
                  <a:pt x="2481711" y="35434"/>
                  <a:pt x="2004334" y="22380"/>
                  <a:pt x="1845168" y="13716"/>
                </a:cubicBezTo>
                <a:cubicBezTo>
                  <a:pt x="1686003" y="5052"/>
                  <a:pt x="1375070" y="33008"/>
                  <a:pt x="1166797" y="13716"/>
                </a:cubicBezTo>
                <a:cubicBezTo>
                  <a:pt x="958524" y="-5576"/>
                  <a:pt x="342846" y="4308"/>
                  <a:pt x="0" y="13716"/>
                </a:cubicBezTo>
                <a:cubicBezTo>
                  <a:pt x="-100" y="9589"/>
                  <a:pt x="468" y="2983"/>
                  <a:pt x="0" y="0"/>
                </a:cubicBezTo>
                <a:close/>
              </a:path>
              <a:path w="8140446" h="13716"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39772" y="5682"/>
                  <a:pt x="8139843" y="9439"/>
                  <a:pt x="8140446" y="13716"/>
                </a:cubicBezTo>
                <a:cubicBezTo>
                  <a:pt x="7959314" y="-1227"/>
                  <a:pt x="7870113" y="5865"/>
                  <a:pt x="7706289" y="13716"/>
                </a:cubicBezTo>
                <a:cubicBezTo>
                  <a:pt x="7542465" y="21567"/>
                  <a:pt x="7157940" y="12910"/>
                  <a:pt x="6865109" y="13716"/>
                </a:cubicBezTo>
                <a:cubicBezTo>
                  <a:pt x="6572278" y="14522"/>
                  <a:pt x="6524256" y="33479"/>
                  <a:pt x="6349548" y="13716"/>
                </a:cubicBezTo>
                <a:cubicBezTo>
                  <a:pt x="6174840" y="-6047"/>
                  <a:pt x="5951624" y="-4398"/>
                  <a:pt x="5671177" y="13716"/>
                </a:cubicBezTo>
                <a:cubicBezTo>
                  <a:pt x="5390730" y="31830"/>
                  <a:pt x="5222992" y="55486"/>
                  <a:pt x="4829998" y="13716"/>
                </a:cubicBezTo>
                <a:cubicBezTo>
                  <a:pt x="4437004" y="-28054"/>
                  <a:pt x="4344181" y="34515"/>
                  <a:pt x="4151627" y="13716"/>
                </a:cubicBezTo>
                <a:cubicBezTo>
                  <a:pt x="3959073" y="-7083"/>
                  <a:pt x="3886970" y="28303"/>
                  <a:pt x="3717470" y="13716"/>
                </a:cubicBezTo>
                <a:cubicBezTo>
                  <a:pt x="3547970" y="-871"/>
                  <a:pt x="3451521" y="27300"/>
                  <a:pt x="3201909" y="13716"/>
                </a:cubicBezTo>
                <a:cubicBezTo>
                  <a:pt x="2952297" y="132"/>
                  <a:pt x="2543413" y="1457"/>
                  <a:pt x="2360729" y="13716"/>
                </a:cubicBezTo>
                <a:cubicBezTo>
                  <a:pt x="2178045" y="25975"/>
                  <a:pt x="1906056" y="21275"/>
                  <a:pt x="1682359" y="13716"/>
                </a:cubicBezTo>
                <a:cubicBezTo>
                  <a:pt x="1458662" y="6158"/>
                  <a:pt x="1330405" y="3474"/>
                  <a:pt x="1166797" y="13716"/>
                </a:cubicBezTo>
                <a:cubicBezTo>
                  <a:pt x="1003189" y="23958"/>
                  <a:pt x="278098" y="14961"/>
                  <a:pt x="0" y="13716"/>
                </a:cubicBezTo>
                <a:cubicBezTo>
                  <a:pt x="303" y="7982"/>
                  <a:pt x="182" y="5202"/>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FE2BAD60-E919-2B42-A52B-3B8CB96BE689}"/>
              </a:ext>
            </a:extLst>
          </p:cNvPr>
          <p:cNvSpPr>
            <a:spLocks noGrp="1"/>
          </p:cNvSpPr>
          <p:nvPr>
            <p:ph idx="1"/>
          </p:nvPr>
        </p:nvSpPr>
        <p:spPr>
          <a:xfrm>
            <a:off x="628650" y="2304288"/>
            <a:ext cx="7886700" cy="3188970"/>
          </a:xfrm>
        </p:spPr>
        <p:txBody>
          <a:bodyPr>
            <a:normAutofit/>
          </a:bodyPr>
          <a:lstStyle/>
          <a:p>
            <a:r>
              <a:rPr lang="en-US" sz="1650">
                <a:latin typeface="Palatino Linotype" panose="02040502050505030304" pitchFamily="18" charset="0"/>
              </a:rPr>
              <a:t>What about schooling/literacy? </a:t>
            </a:r>
          </a:p>
          <a:p>
            <a:pPr lvl="1"/>
            <a:r>
              <a:rPr lang="en-US" sz="1650">
                <a:latin typeface="Palatino Linotype" panose="02040502050505030304" pitchFamily="18" charset="0"/>
              </a:rPr>
              <a:t>Trend that children and adults who could read had higher NWR scores than those who could not</a:t>
            </a:r>
          </a:p>
          <a:p>
            <a:pPr lvl="1"/>
            <a:r>
              <a:rPr lang="en-US" sz="1650">
                <a:latin typeface="Palatino Linotype" panose="02040502050505030304" pitchFamily="18" charset="0"/>
              </a:rPr>
              <a:t>Non-sig moderate correlation between highest grade completed and NWR score</a:t>
            </a:r>
          </a:p>
          <a:p>
            <a:r>
              <a:rPr lang="en-US" sz="1650">
                <a:latin typeface="Palatino Linotype" panose="02040502050505030304" pitchFamily="18" charset="0"/>
              </a:rPr>
              <a:t>Authors cannot tease apart the effects of input and literacy</a:t>
            </a:r>
          </a:p>
          <a:p>
            <a:r>
              <a:rPr lang="en-US" sz="1650">
                <a:latin typeface="Palatino Linotype" panose="02040502050505030304" pitchFamily="18" charset="0"/>
              </a:rPr>
              <a:t>Again, caution in interpreting these findings. This does not show causality as it’s only one study</a:t>
            </a:r>
          </a:p>
        </p:txBody>
      </p:sp>
    </p:spTree>
    <p:extLst>
      <p:ext uri="{BB962C8B-B14F-4D97-AF65-F5344CB8AC3E}">
        <p14:creationId xmlns:p14="http://schemas.microsoft.com/office/powerpoint/2010/main" val="390290336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Overview</a:t>
            </a:r>
          </a:p>
        </p:txBody>
      </p:sp>
      <p:sp>
        <p:nvSpPr>
          <p:cNvPr id="3" name="Content Placeholder 2"/>
          <p:cNvSpPr>
            <a:spLocks noGrp="1"/>
          </p:cNvSpPr>
          <p:nvPr>
            <p:ph idx="1"/>
          </p:nvPr>
        </p:nvSpPr>
        <p:spPr/>
        <p:txBody>
          <a:bodyPr>
            <a:normAutofit fontScale="70000" lnSpcReduction="20000"/>
          </a:bodyPr>
          <a:lstStyle/>
          <a:p>
            <a:r>
              <a:rPr lang="en-US" dirty="0"/>
              <a:t>Observation exercise</a:t>
            </a:r>
          </a:p>
          <a:p>
            <a:endParaRPr lang="en-US" dirty="0"/>
          </a:p>
          <a:p>
            <a:r>
              <a:rPr lang="en-US" dirty="0"/>
              <a:t>Cross-cultural (comparative) psychology </a:t>
            </a:r>
          </a:p>
          <a:p>
            <a:pPr lvl="1"/>
            <a:r>
              <a:rPr lang="en-US" dirty="0"/>
              <a:t>Problems in context</a:t>
            </a:r>
          </a:p>
          <a:p>
            <a:pPr marL="118872" indent="0" algn="ctr">
              <a:buNone/>
            </a:pPr>
            <a:r>
              <a:rPr lang="en-US" dirty="0">
                <a:solidFill>
                  <a:schemeClr val="accent1"/>
                </a:solidFill>
              </a:rPr>
              <a:t>VS</a:t>
            </a:r>
          </a:p>
          <a:p>
            <a:r>
              <a:rPr lang="en-US" dirty="0"/>
              <a:t>Cultural (embedded) psychology </a:t>
            </a:r>
          </a:p>
          <a:p>
            <a:pPr lvl="1"/>
            <a:r>
              <a:rPr lang="en-US" dirty="0" err="1"/>
              <a:t>Efe</a:t>
            </a:r>
            <a:r>
              <a:rPr lang="en-US" dirty="0"/>
              <a:t> and the cultural veto</a:t>
            </a:r>
          </a:p>
          <a:p>
            <a:pPr lvl="1"/>
            <a:r>
              <a:rPr lang="en-US" dirty="0"/>
              <a:t>Guatemalan toddlers</a:t>
            </a:r>
          </a:p>
          <a:p>
            <a:pPr lvl="2"/>
            <a:r>
              <a:rPr lang="en-US" dirty="0"/>
              <a:t>Toys and learning</a:t>
            </a:r>
          </a:p>
          <a:p>
            <a:pPr lvl="1"/>
            <a:endParaRPr lang="en-US" dirty="0"/>
          </a:p>
          <a:p>
            <a:r>
              <a:rPr lang="en-US" sz="2900" dirty="0"/>
              <a:t>In depth</a:t>
            </a:r>
          </a:p>
          <a:p>
            <a:pPr lvl="1"/>
            <a:r>
              <a:rPr lang="en-US" sz="2600" dirty="0" err="1"/>
              <a:t>Tsimane</a:t>
            </a:r>
            <a:r>
              <a:rPr lang="en-US" sz="2600" dirty="0"/>
              <a:t> reduced language input</a:t>
            </a:r>
          </a:p>
          <a:p>
            <a:pPr lvl="1"/>
            <a:r>
              <a:rPr lang="en-US" sz="2600" dirty="0" err="1"/>
              <a:t>Tsimane</a:t>
            </a:r>
            <a:r>
              <a:rPr lang="en-US" sz="2600" dirty="0"/>
              <a:t> reduced non-word phoneme reproduction presentation/discussion</a:t>
            </a:r>
          </a:p>
          <a:p>
            <a:pPr lvl="1"/>
            <a:r>
              <a:rPr lang="en-US" sz="2600" dirty="0"/>
              <a:t>Language intervention in rural Senegal</a:t>
            </a:r>
          </a:p>
          <a:p>
            <a:pPr lvl="1"/>
            <a:endParaRPr lang="en-US" dirty="0"/>
          </a:p>
          <a:p>
            <a:r>
              <a:rPr lang="en-US" dirty="0"/>
              <a:t>Synthesis of cross-cultural and cultural psychology? </a:t>
            </a:r>
          </a:p>
          <a:p>
            <a:pPr lvl="1"/>
            <a:r>
              <a:rPr lang="en-US" dirty="0"/>
              <a:t>African caregiving (Otto et al.)</a:t>
            </a:r>
          </a:p>
          <a:p>
            <a:pPr lvl="1"/>
            <a:r>
              <a:rPr lang="en-US" dirty="0"/>
              <a:t>Smile divergence (</a:t>
            </a:r>
            <a:r>
              <a:rPr lang="en-US" dirty="0" err="1"/>
              <a:t>Wormann</a:t>
            </a:r>
            <a:r>
              <a:rPr lang="en-US" dirty="0"/>
              <a:t> et al.)</a:t>
            </a:r>
          </a:p>
          <a:p>
            <a:endParaRPr lang="en-US" dirty="0"/>
          </a:p>
          <a:p>
            <a:pPr lvl="1"/>
            <a:endParaRPr lang="en-US" dirty="0"/>
          </a:p>
        </p:txBody>
      </p:sp>
      <p:sp>
        <p:nvSpPr>
          <p:cNvPr id="4" name="Rectangle 3"/>
          <p:cNvSpPr/>
          <p:nvPr/>
        </p:nvSpPr>
        <p:spPr>
          <a:xfrm>
            <a:off x="628650" y="4001294"/>
            <a:ext cx="7753350" cy="1143000"/>
          </a:xfrm>
          <a:prstGeom prst="rect">
            <a:avLst/>
          </a:prstGeom>
          <a:noFill/>
          <a:ln w="349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8333622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 Question</a:t>
            </a:r>
          </a:p>
        </p:txBody>
      </p:sp>
      <p:sp>
        <p:nvSpPr>
          <p:cNvPr id="3" name="Content Placeholder 2"/>
          <p:cNvSpPr>
            <a:spLocks noGrp="1"/>
          </p:cNvSpPr>
          <p:nvPr>
            <p:ph idx="1"/>
          </p:nvPr>
        </p:nvSpPr>
        <p:spPr/>
        <p:txBody>
          <a:bodyPr>
            <a:normAutofit/>
          </a:bodyPr>
          <a:lstStyle/>
          <a:p>
            <a:r>
              <a:rPr lang="en-US" sz="3200" dirty="0" err="1"/>
              <a:t>Cristia</a:t>
            </a:r>
            <a:r>
              <a:rPr lang="en-US" sz="3200" dirty="0"/>
              <a:t> et al. demonstrate low levels of child-directed speech through age 3 in the </a:t>
            </a:r>
            <a:r>
              <a:rPr lang="en-US" sz="3200" dirty="0" err="1"/>
              <a:t>Tsimane</a:t>
            </a:r>
            <a:r>
              <a:rPr lang="en-US" sz="3200" dirty="0"/>
              <a:t>. </a:t>
            </a:r>
            <a:r>
              <a:rPr lang="en-US" sz="3200" i="1" dirty="0"/>
              <a:t>How would you ascertain the impact of child-directed (and other-directed and non-directed) speech in the </a:t>
            </a:r>
            <a:r>
              <a:rPr lang="en-US" sz="3200" i="1" dirty="0" err="1"/>
              <a:t>Tsimane</a:t>
            </a:r>
            <a:r>
              <a:rPr lang="en-US" sz="3200" i="1" dirty="0"/>
              <a:t>? </a:t>
            </a:r>
          </a:p>
        </p:txBody>
      </p:sp>
    </p:spTree>
    <p:extLst>
      <p:ext uri="{BB962C8B-B14F-4D97-AF65-F5344CB8AC3E}">
        <p14:creationId xmlns:p14="http://schemas.microsoft.com/office/powerpoint/2010/main" val="291248587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29"/>
          <p:cNvSpPr txBox="1">
            <a:spLocks noGrp="1"/>
          </p:cNvSpPr>
          <p:nvPr>
            <p:ph type="ctrTitle"/>
          </p:nvPr>
        </p:nvSpPr>
        <p:spPr>
          <a:xfrm>
            <a:off x="1444199" y="2241138"/>
            <a:ext cx="6255603" cy="1944900"/>
          </a:xfrm>
          <a:prstGeom prst="rect">
            <a:avLst/>
          </a:prstGeom>
        </p:spPr>
        <p:txBody>
          <a:bodyPr spcFirstLastPara="1" wrap="square" lIns="91425" tIns="91425" rIns="91425" bIns="91425" anchor="b" anchorCtr="0">
            <a:noAutofit/>
          </a:bodyPr>
          <a:lstStyle/>
          <a:p>
            <a:r>
              <a:rPr lang="en" sz="4100" dirty="0"/>
              <a:t>EVERYDAY LANGUAGE INPUT AND PRODUCTION IN </a:t>
            </a:r>
            <a:r>
              <a:rPr lang="en" sz="4100" i="1" dirty="0"/>
              <a:t>1,001 CHILDREN </a:t>
            </a:r>
            <a:r>
              <a:rPr lang="en" sz="4100" dirty="0"/>
              <a:t>FROM SIX CONTINENTS</a:t>
            </a:r>
            <a:endParaRPr sz="4400" i="1" dirty="0"/>
          </a:p>
        </p:txBody>
      </p:sp>
      <p:sp>
        <p:nvSpPr>
          <p:cNvPr id="306" name="Google Shape;306;p29"/>
          <p:cNvSpPr txBox="1">
            <a:spLocks noGrp="1"/>
          </p:cNvSpPr>
          <p:nvPr>
            <p:ph type="subTitle" idx="1"/>
          </p:nvPr>
        </p:nvSpPr>
        <p:spPr>
          <a:xfrm>
            <a:off x="2002350" y="4265400"/>
            <a:ext cx="5139300" cy="475800"/>
          </a:xfrm>
          <a:prstGeom prst="rect">
            <a:avLst/>
          </a:prstGeom>
        </p:spPr>
        <p:txBody>
          <a:bodyPr spcFirstLastPara="1" wrap="square" lIns="91425" tIns="91425" rIns="91425" bIns="91425" anchor="t" anchorCtr="0">
            <a:noAutofit/>
          </a:bodyPr>
          <a:lstStyle/>
          <a:p>
            <a:pPr marL="0" indent="0"/>
            <a:r>
              <a:rPr lang="en" sz="1600" dirty="0"/>
              <a:t>Bergelson et al (2023) | Presented by Lang Duong</a:t>
            </a:r>
            <a:endParaRPr sz="1600" dirty="0"/>
          </a:p>
        </p:txBody>
      </p:sp>
      <p:cxnSp>
        <p:nvCxnSpPr>
          <p:cNvPr id="307" name="Google Shape;307;p29"/>
          <p:cNvCxnSpPr/>
          <p:nvPr/>
        </p:nvCxnSpPr>
        <p:spPr>
          <a:xfrm>
            <a:off x="2120100" y="1958075"/>
            <a:ext cx="4903800" cy="0"/>
          </a:xfrm>
          <a:prstGeom prst="straightConnector1">
            <a:avLst/>
          </a:prstGeom>
          <a:noFill/>
          <a:ln w="9525" cap="flat" cmpd="sng">
            <a:solidFill>
              <a:schemeClr val="dk1"/>
            </a:solidFill>
            <a:prstDash val="solid"/>
            <a:round/>
            <a:headEnd type="none" w="med" len="med"/>
            <a:tailEnd type="none" w="med" len="med"/>
          </a:ln>
        </p:spPr>
      </p:cxnSp>
      <p:cxnSp>
        <p:nvCxnSpPr>
          <p:cNvPr id="308" name="Google Shape;308;p29"/>
          <p:cNvCxnSpPr/>
          <p:nvPr/>
        </p:nvCxnSpPr>
        <p:spPr>
          <a:xfrm>
            <a:off x="2120100" y="4899925"/>
            <a:ext cx="4903800" cy="0"/>
          </a:xfrm>
          <a:prstGeom prst="straightConnector1">
            <a:avLst/>
          </a:prstGeom>
          <a:noFill/>
          <a:ln w="9525" cap="flat" cmpd="sng">
            <a:solidFill>
              <a:schemeClr val="dk1"/>
            </a:solidFill>
            <a:prstDash val="solid"/>
            <a:round/>
            <a:headEnd type="none" w="med" len="med"/>
            <a:tailEnd type="none" w="med" len="med"/>
          </a:ln>
        </p:spPr>
      </p:cxnSp>
      <p:sp>
        <p:nvSpPr>
          <p:cNvPr id="309" name="Google Shape;309;p29"/>
          <p:cNvSpPr/>
          <p:nvPr/>
        </p:nvSpPr>
        <p:spPr>
          <a:xfrm>
            <a:off x="943983" y="1396744"/>
            <a:ext cx="889230" cy="1071696"/>
          </a:xfrm>
          <a:custGeom>
            <a:avLst/>
            <a:gdLst/>
            <a:ahLst/>
            <a:cxnLst/>
            <a:rect l="l" t="t" r="r" b="b"/>
            <a:pathLst>
              <a:path w="29333" h="35352" extrusionOk="0">
                <a:moveTo>
                  <a:pt x="14681" y="1"/>
                </a:moveTo>
                <a:cubicBezTo>
                  <a:pt x="14469" y="17235"/>
                  <a:pt x="14286" y="17448"/>
                  <a:pt x="0" y="17691"/>
                </a:cubicBezTo>
                <a:cubicBezTo>
                  <a:pt x="14286" y="17934"/>
                  <a:pt x="14469" y="18147"/>
                  <a:pt x="14681" y="35351"/>
                </a:cubicBezTo>
                <a:cubicBezTo>
                  <a:pt x="14864" y="18147"/>
                  <a:pt x="15046" y="17904"/>
                  <a:pt x="29332" y="17691"/>
                </a:cubicBezTo>
                <a:cubicBezTo>
                  <a:pt x="15046" y="17448"/>
                  <a:pt x="14864" y="17266"/>
                  <a:pt x="14681"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grpSp>
        <p:nvGrpSpPr>
          <p:cNvPr id="310" name="Google Shape;310;p29"/>
          <p:cNvGrpSpPr/>
          <p:nvPr/>
        </p:nvGrpSpPr>
        <p:grpSpPr>
          <a:xfrm>
            <a:off x="7023900" y="3429000"/>
            <a:ext cx="1173300" cy="1170250"/>
            <a:chOff x="7150150" y="2628275"/>
            <a:chExt cx="1173300" cy="1170250"/>
          </a:xfrm>
        </p:grpSpPr>
        <p:sp>
          <p:nvSpPr>
            <p:cNvPr id="311" name="Google Shape;311;p29"/>
            <p:cNvSpPr/>
            <p:nvPr/>
          </p:nvSpPr>
          <p:spPr>
            <a:xfrm>
              <a:off x="7528575" y="3414750"/>
              <a:ext cx="348050" cy="383775"/>
            </a:xfrm>
            <a:custGeom>
              <a:avLst/>
              <a:gdLst/>
              <a:ahLst/>
              <a:cxnLst/>
              <a:rect l="l" t="t" r="r" b="b"/>
              <a:pathLst>
                <a:path w="13922" h="15351" extrusionOk="0">
                  <a:moveTo>
                    <a:pt x="6961" y="1"/>
                  </a:moveTo>
                  <a:cubicBezTo>
                    <a:pt x="5897" y="5502"/>
                    <a:pt x="5016" y="6505"/>
                    <a:pt x="1" y="7661"/>
                  </a:cubicBezTo>
                  <a:cubicBezTo>
                    <a:pt x="4986" y="8846"/>
                    <a:pt x="5867" y="9819"/>
                    <a:pt x="6961" y="15351"/>
                  </a:cubicBezTo>
                  <a:cubicBezTo>
                    <a:pt x="8025" y="9819"/>
                    <a:pt x="8907" y="8846"/>
                    <a:pt x="13922" y="7661"/>
                  </a:cubicBezTo>
                  <a:cubicBezTo>
                    <a:pt x="8937" y="6505"/>
                    <a:pt x="8056" y="5533"/>
                    <a:pt x="6961"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312" name="Google Shape;312;p29"/>
            <p:cNvSpPr/>
            <p:nvPr/>
          </p:nvSpPr>
          <p:spPr>
            <a:xfrm>
              <a:off x="7543025" y="2628275"/>
              <a:ext cx="780425" cy="864025"/>
            </a:xfrm>
            <a:custGeom>
              <a:avLst/>
              <a:gdLst/>
              <a:ahLst/>
              <a:cxnLst/>
              <a:rect l="l" t="t" r="r" b="b"/>
              <a:pathLst>
                <a:path w="31217" h="34561" extrusionOk="0">
                  <a:moveTo>
                    <a:pt x="15624" y="0"/>
                  </a:moveTo>
                  <a:cubicBezTo>
                    <a:pt x="13192" y="12432"/>
                    <a:pt x="11216" y="14590"/>
                    <a:pt x="0" y="17295"/>
                  </a:cubicBezTo>
                  <a:cubicBezTo>
                    <a:pt x="11216" y="19940"/>
                    <a:pt x="13192" y="22159"/>
                    <a:pt x="15624" y="34560"/>
                  </a:cubicBezTo>
                  <a:cubicBezTo>
                    <a:pt x="18055" y="22159"/>
                    <a:pt x="20031" y="19970"/>
                    <a:pt x="31217" y="17295"/>
                  </a:cubicBezTo>
                  <a:cubicBezTo>
                    <a:pt x="20031" y="14590"/>
                    <a:pt x="18055" y="12432"/>
                    <a:pt x="15624"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dirty="0">
                <a:solidFill>
                  <a:srgbClr val="000000"/>
                </a:solidFill>
                <a:latin typeface="Arial"/>
                <a:cs typeface="Arial"/>
                <a:sym typeface="Arial"/>
              </a:endParaRPr>
            </a:p>
          </p:txBody>
        </p:sp>
        <p:sp>
          <p:nvSpPr>
            <p:cNvPr id="313" name="Google Shape;313;p29"/>
            <p:cNvSpPr/>
            <p:nvPr/>
          </p:nvSpPr>
          <p:spPr>
            <a:xfrm>
              <a:off x="7150150" y="3001375"/>
              <a:ext cx="392900" cy="435450"/>
            </a:xfrm>
            <a:custGeom>
              <a:avLst/>
              <a:gdLst/>
              <a:ahLst/>
              <a:cxnLst/>
              <a:rect l="l" t="t" r="r" b="b"/>
              <a:pathLst>
                <a:path w="15716" h="17418" extrusionOk="0">
                  <a:moveTo>
                    <a:pt x="7843" y="1"/>
                  </a:moveTo>
                  <a:cubicBezTo>
                    <a:pt x="6627" y="6232"/>
                    <a:pt x="5654" y="7326"/>
                    <a:pt x="1" y="8694"/>
                  </a:cubicBezTo>
                  <a:cubicBezTo>
                    <a:pt x="5654" y="10062"/>
                    <a:pt x="6627" y="11125"/>
                    <a:pt x="7843" y="17417"/>
                  </a:cubicBezTo>
                  <a:cubicBezTo>
                    <a:pt x="9059" y="11156"/>
                    <a:pt x="10062" y="10062"/>
                    <a:pt x="15715" y="8694"/>
                  </a:cubicBezTo>
                  <a:cubicBezTo>
                    <a:pt x="10092" y="7326"/>
                    <a:pt x="9059" y="6232"/>
                    <a:pt x="7843"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gr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48" name="Google Shape;348;p32"/>
          <p:cNvSpPr txBox="1">
            <a:spLocks noGrp="1"/>
          </p:cNvSpPr>
          <p:nvPr>
            <p:ph type="title"/>
          </p:nvPr>
        </p:nvSpPr>
        <p:spPr>
          <a:xfrm>
            <a:off x="713225" y="2383639"/>
            <a:ext cx="4294800" cy="685800"/>
          </a:xfrm>
          <a:prstGeom prst="rect">
            <a:avLst/>
          </a:prstGeom>
        </p:spPr>
        <p:txBody>
          <a:bodyPr spcFirstLastPara="1" wrap="square" lIns="91425" tIns="91425" rIns="91425" bIns="91425" anchor="b" anchorCtr="0">
            <a:noAutofit/>
          </a:bodyPr>
          <a:lstStyle/>
          <a:p>
            <a:r>
              <a:rPr lang="en" dirty="0"/>
              <a:t>BACKGROUND</a:t>
            </a:r>
            <a:endParaRPr dirty="0"/>
          </a:p>
        </p:txBody>
      </p:sp>
      <p:sp>
        <p:nvSpPr>
          <p:cNvPr id="349" name="Google Shape;349;p32"/>
          <p:cNvSpPr txBox="1">
            <a:spLocks noGrp="1"/>
          </p:cNvSpPr>
          <p:nvPr>
            <p:ph type="subTitle" idx="1"/>
          </p:nvPr>
        </p:nvSpPr>
        <p:spPr>
          <a:xfrm>
            <a:off x="713225" y="2983224"/>
            <a:ext cx="4294800" cy="1747800"/>
          </a:xfrm>
          <a:prstGeom prst="rect">
            <a:avLst/>
          </a:prstGeom>
        </p:spPr>
        <p:txBody>
          <a:bodyPr spcFirstLastPara="1" wrap="square" lIns="91425" tIns="91425" rIns="91425" bIns="91425" anchor="t" anchorCtr="0">
            <a:noAutofit/>
          </a:bodyPr>
          <a:lstStyle/>
          <a:p>
            <a:pPr marL="0" indent="0">
              <a:buSzPts val="1100"/>
              <a:buNone/>
            </a:pPr>
            <a:r>
              <a:rPr lang="en-US" dirty="0"/>
              <a:t>Previous research suggests linguistic development varies depending on various factors, such as </a:t>
            </a:r>
            <a:r>
              <a:rPr lang="en-US" i="1" dirty="0"/>
              <a:t>gender</a:t>
            </a:r>
            <a:r>
              <a:rPr lang="en-US" dirty="0"/>
              <a:t> and </a:t>
            </a:r>
            <a:r>
              <a:rPr lang="en-US" i="1" dirty="0"/>
              <a:t>SES</a:t>
            </a:r>
            <a:r>
              <a:rPr lang="en-US" dirty="0"/>
              <a:t>.</a:t>
            </a:r>
          </a:p>
          <a:p>
            <a:pPr marL="0" indent="0">
              <a:buSzPts val="1100"/>
              <a:buNone/>
            </a:pPr>
            <a:endParaRPr lang="en-US" dirty="0"/>
          </a:p>
          <a:p>
            <a:pPr marL="0" indent="0">
              <a:buSzPts val="1100"/>
              <a:buNone/>
            </a:pPr>
            <a:r>
              <a:rPr lang="en-US" dirty="0"/>
              <a:t>Limitations of previous studies include:</a:t>
            </a:r>
          </a:p>
          <a:p>
            <a:pPr marL="171450" indent="-171450">
              <a:buSzPts val="1100"/>
            </a:pPr>
            <a:r>
              <a:rPr lang="en-US" dirty="0"/>
              <a:t>Relying heavily on WEIRD samples and methodologies</a:t>
            </a:r>
          </a:p>
          <a:p>
            <a:pPr marL="171450" indent="-171450">
              <a:buSzPts val="1100"/>
            </a:pPr>
            <a:r>
              <a:rPr lang="en-US" dirty="0"/>
              <a:t>Making (or striving to make) binary conclusions regarding these factors</a:t>
            </a:r>
            <a:endParaRPr dirty="0"/>
          </a:p>
        </p:txBody>
      </p:sp>
      <p:pic>
        <p:nvPicPr>
          <p:cNvPr id="350" name="Google Shape;350;p32"/>
          <p:cNvPicPr preferRelativeResize="0">
            <a:picLocks noGrp="1"/>
          </p:cNvPicPr>
          <p:nvPr>
            <p:ph type="pic" idx="2"/>
          </p:nvPr>
        </p:nvPicPr>
        <p:blipFill rotWithShape="1">
          <a:blip r:embed="rId3">
            <a:alphaModFix/>
          </a:blip>
          <a:srcRect l="17133" r="28920"/>
          <a:stretch/>
        </p:blipFill>
        <p:spPr>
          <a:xfrm>
            <a:off x="5143500" y="1396750"/>
            <a:ext cx="3287400" cy="4064400"/>
          </a:xfrm>
          <a:prstGeom prst="ellipse">
            <a:avLst/>
          </a:prstGeom>
        </p:spPr>
      </p:pic>
      <p:cxnSp>
        <p:nvCxnSpPr>
          <p:cNvPr id="351" name="Google Shape;351;p32"/>
          <p:cNvCxnSpPr/>
          <p:nvPr/>
        </p:nvCxnSpPr>
        <p:spPr>
          <a:xfrm>
            <a:off x="717050" y="2126976"/>
            <a:ext cx="4642500" cy="0"/>
          </a:xfrm>
          <a:prstGeom prst="straightConnector1">
            <a:avLst/>
          </a:prstGeom>
          <a:noFill/>
          <a:ln w="9525" cap="flat" cmpd="sng">
            <a:solidFill>
              <a:schemeClr val="dk1"/>
            </a:solidFill>
            <a:prstDash val="solid"/>
            <a:round/>
            <a:headEnd type="none" w="med" len="med"/>
            <a:tailEnd type="none" w="med" len="med"/>
          </a:ln>
        </p:spPr>
      </p:cxn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grpSp>
        <p:nvGrpSpPr>
          <p:cNvPr id="366" name="Google Shape;366;p34"/>
          <p:cNvGrpSpPr/>
          <p:nvPr/>
        </p:nvGrpSpPr>
        <p:grpSpPr>
          <a:xfrm>
            <a:off x="6039283" y="2663186"/>
            <a:ext cx="438904" cy="438916"/>
            <a:chOff x="2415687" y="1595040"/>
            <a:chExt cx="397270" cy="398146"/>
          </a:xfrm>
        </p:grpSpPr>
        <p:sp>
          <p:nvSpPr>
            <p:cNvPr id="367" name="Google Shape;367;p34"/>
            <p:cNvSpPr/>
            <p:nvPr/>
          </p:nvSpPr>
          <p:spPr>
            <a:xfrm>
              <a:off x="2509152" y="1782005"/>
              <a:ext cx="212022" cy="211181"/>
            </a:xfrm>
            <a:custGeom>
              <a:avLst/>
              <a:gdLst/>
              <a:ahLst/>
              <a:cxnLst/>
              <a:rect l="l" t="t" r="r" b="b"/>
              <a:pathLst>
                <a:path w="6050" h="6026" extrusionOk="0">
                  <a:moveTo>
                    <a:pt x="1953" y="786"/>
                  </a:moveTo>
                  <a:lnTo>
                    <a:pt x="2715" y="1548"/>
                  </a:lnTo>
                  <a:lnTo>
                    <a:pt x="2715" y="2691"/>
                  </a:lnTo>
                  <a:lnTo>
                    <a:pt x="2025" y="2691"/>
                  </a:lnTo>
                  <a:lnTo>
                    <a:pt x="2025" y="1810"/>
                  </a:lnTo>
                  <a:lnTo>
                    <a:pt x="1477" y="1262"/>
                  </a:lnTo>
                  <a:lnTo>
                    <a:pt x="1953" y="786"/>
                  </a:lnTo>
                  <a:close/>
                  <a:moveTo>
                    <a:pt x="4120" y="786"/>
                  </a:moveTo>
                  <a:lnTo>
                    <a:pt x="4597" y="1262"/>
                  </a:lnTo>
                  <a:lnTo>
                    <a:pt x="4001" y="1810"/>
                  </a:lnTo>
                  <a:lnTo>
                    <a:pt x="4001" y="2691"/>
                  </a:lnTo>
                  <a:lnTo>
                    <a:pt x="3334" y="2691"/>
                  </a:lnTo>
                  <a:lnTo>
                    <a:pt x="3334" y="1548"/>
                  </a:lnTo>
                  <a:lnTo>
                    <a:pt x="4120" y="786"/>
                  </a:lnTo>
                  <a:close/>
                  <a:moveTo>
                    <a:pt x="1358" y="0"/>
                  </a:moveTo>
                  <a:lnTo>
                    <a:pt x="0" y="6025"/>
                  </a:lnTo>
                  <a:lnTo>
                    <a:pt x="1667" y="6025"/>
                  </a:lnTo>
                  <a:lnTo>
                    <a:pt x="1667" y="4477"/>
                  </a:lnTo>
                  <a:lnTo>
                    <a:pt x="1120" y="3906"/>
                  </a:lnTo>
                  <a:lnTo>
                    <a:pt x="1596" y="3430"/>
                  </a:lnTo>
                  <a:lnTo>
                    <a:pt x="2358" y="4192"/>
                  </a:lnTo>
                  <a:lnTo>
                    <a:pt x="2358" y="6025"/>
                  </a:lnTo>
                  <a:lnTo>
                    <a:pt x="3692" y="6025"/>
                  </a:lnTo>
                  <a:lnTo>
                    <a:pt x="3692" y="4192"/>
                  </a:lnTo>
                  <a:lnTo>
                    <a:pt x="4478" y="3430"/>
                  </a:lnTo>
                  <a:lnTo>
                    <a:pt x="4954" y="3906"/>
                  </a:lnTo>
                  <a:lnTo>
                    <a:pt x="4382" y="4477"/>
                  </a:lnTo>
                  <a:lnTo>
                    <a:pt x="4382" y="6025"/>
                  </a:lnTo>
                  <a:lnTo>
                    <a:pt x="6049" y="6025"/>
                  </a:lnTo>
                  <a:lnTo>
                    <a:pt x="4716" y="0"/>
                  </a:ln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dirty="0">
                <a:solidFill>
                  <a:srgbClr val="000000"/>
                </a:solidFill>
                <a:latin typeface="Arial"/>
                <a:cs typeface="Arial"/>
                <a:sym typeface="Arial"/>
              </a:endParaRPr>
            </a:p>
          </p:txBody>
        </p:sp>
        <p:sp>
          <p:nvSpPr>
            <p:cNvPr id="368" name="Google Shape;368;p34"/>
            <p:cNvSpPr/>
            <p:nvPr/>
          </p:nvSpPr>
          <p:spPr>
            <a:xfrm>
              <a:off x="2579242" y="1595040"/>
              <a:ext cx="69319" cy="70160"/>
            </a:xfrm>
            <a:custGeom>
              <a:avLst/>
              <a:gdLst/>
              <a:ahLst/>
              <a:cxnLst/>
              <a:rect l="l" t="t" r="r" b="b"/>
              <a:pathLst>
                <a:path w="1978" h="2002" extrusionOk="0">
                  <a:moveTo>
                    <a:pt x="977" y="1"/>
                  </a:moveTo>
                  <a:cubicBezTo>
                    <a:pt x="453" y="1"/>
                    <a:pt x="1" y="477"/>
                    <a:pt x="1" y="1025"/>
                  </a:cubicBezTo>
                  <a:cubicBezTo>
                    <a:pt x="1" y="1549"/>
                    <a:pt x="453" y="2001"/>
                    <a:pt x="977" y="2001"/>
                  </a:cubicBezTo>
                  <a:cubicBezTo>
                    <a:pt x="1525" y="2001"/>
                    <a:pt x="1977" y="1549"/>
                    <a:pt x="1977" y="1025"/>
                  </a:cubicBezTo>
                  <a:cubicBezTo>
                    <a:pt x="1977" y="477"/>
                    <a:pt x="1525" y="1"/>
                    <a:pt x="977"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369" name="Google Shape;369;p34"/>
            <p:cNvSpPr/>
            <p:nvPr/>
          </p:nvSpPr>
          <p:spPr>
            <a:xfrm>
              <a:off x="2555902" y="1677676"/>
              <a:ext cx="117681" cy="81830"/>
            </a:xfrm>
            <a:custGeom>
              <a:avLst/>
              <a:gdLst/>
              <a:ahLst/>
              <a:cxnLst/>
              <a:rect l="l" t="t" r="r" b="b"/>
              <a:pathLst>
                <a:path w="3358" h="2335" extrusionOk="0">
                  <a:moveTo>
                    <a:pt x="691" y="0"/>
                  </a:moveTo>
                  <a:cubicBezTo>
                    <a:pt x="286" y="310"/>
                    <a:pt x="0" y="763"/>
                    <a:pt x="0" y="1334"/>
                  </a:cubicBezTo>
                  <a:lnTo>
                    <a:pt x="0" y="2334"/>
                  </a:lnTo>
                  <a:lnTo>
                    <a:pt x="3358" y="2334"/>
                  </a:lnTo>
                  <a:lnTo>
                    <a:pt x="3358" y="1334"/>
                  </a:lnTo>
                  <a:cubicBezTo>
                    <a:pt x="3358" y="810"/>
                    <a:pt x="3072" y="334"/>
                    <a:pt x="2667" y="0"/>
                  </a:cubicBezTo>
                  <a:cubicBezTo>
                    <a:pt x="2405" y="215"/>
                    <a:pt x="2024" y="334"/>
                    <a:pt x="1667" y="334"/>
                  </a:cubicBezTo>
                  <a:cubicBezTo>
                    <a:pt x="1310" y="334"/>
                    <a:pt x="976" y="215"/>
                    <a:pt x="691"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370" name="Google Shape;370;p34"/>
            <p:cNvSpPr/>
            <p:nvPr/>
          </p:nvSpPr>
          <p:spPr>
            <a:xfrm>
              <a:off x="2440709" y="1643472"/>
              <a:ext cx="68478" cy="68443"/>
            </a:xfrm>
            <a:custGeom>
              <a:avLst/>
              <a:gdLst/>
              <a:ahLst/>
              <a:cxnLst/>
              <a:rect l="l" t="t" r="r" b="b"/>
              <a:pathLst>
                <a:path w="1954" h="1953" extrusionOk="0">
                  <a:moveTo>
                    <a:pt x="977" y="0"/>
                  </a:moveTo>
                  <a:cubicBezTo>
                    <a:pt x="429" y="0"/>
                    <a:pt x="1" y="453"/>
                    <a:pt x="1" y="976"/>
                  </a:cubicBezTo>
                  <a:cubicBezTo>
                    <a:pt x="1" y="1524"/>
                    <a:pt x="429" y="1953"/>
                    <a:pt x="977" y="1953"/>
                  </a:cubicBezTo>
                  <a:cubicBezTo>
                    <a:pt x="1525" y="1953"/>
                    <a:pt x="1953" y="1524"/>
                    <a:pt x="1953" y="976"/>
                  </a:cubicBezTo>
                  <a:cubicBezTo>
                    <a:pt x="1953" y="453"/>
                    <a:pt x="1525" y="0"/>
                    <a:pt x="977"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371" name="Google Shape;371;p34"/>
            <p:cNvSpPr/>
            <p:nvPr/>
          </p:nvSpPr>
          <p:spPr>
            <a:xfrm>
              <a:off x="2439027" y="1727755"/>
              <a:ext cx="70160" cy="78466"/>
            </a:xfrm>
            <a:custGeom>
              <a:avLst/>
              <a:gdLst/>
              <a:ahLst/>
              <a:cxnLst/>
              <a:rect l="l" t="t" r="r" b="b"/>
              <a:pathLst>
                <a:path w="2002" h="2239" extrusionOk="0">
                  <a:moveTo>
                    <a:pt x="192" y="0"/>
                  </a:moveTo>
                  <a:cubicBezTo>
                    <a:pt x="72" y="143"/>
                    <a:pt x="1" y="358"/>
                    <a:pt x="1" y="572"/>
                  </a:cubicBezTo>
                  <a:lnTo>
                    <a:pt x="1" y="2239"/>
                  </a:lnTo>
                  <a:lnTo>
                    <a:pt x="2001" y="2239"/>
                  </a:lnTo>
                  <a:lnTo>
                    <a:pt x="2001" y="572"/>
                  </a:lnTo>
                  <a:cubicBezTo>
                    <a:pt x="2001" y="358"/>
                    <a:pt x="1954" y="191"/>
                    <a:pt x="1835" y="0"/>
                  </a:cubicBezTo>
                  <a:cubicBezTo>
                    <a:pt x="1597" y="143"/>
                    <a:pt x="1287" y="238"/>
                    <a:pt x="1001" y="238"/>
                  </a:cubicBezTo>
                  <a:cubicBezTo>
                    <a:pt x="692" y="238"/>
                    <a:pt x="430" y="143"/>
                    <a:pt x="192"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372" name="Google Shape;372;p34"/>
            <p:cNvSpPr/>
            <p:nvPr/>
          </p:nvSpPr>
          <p:spPr>
            <a:xfrm>
              <a:off x="2416528" y="1828720"/>
              <a:ext cx="70125" cy="69319"/>
            </a:xfrm>
            <a:custGeom>
              <a:avLst/>
              <a:gdLst/>
              <a:ahLst/>
              <a:cxnLst/>
              <a:rect l="l" t="t" r="r" b="b"/>
              <a:pathLst>
                <a:path w="2001" h="1978" extrusionOk="0">
                  <a:moveTo>
                    <a:pt x="1024" y="1"/>
                  </a:moveTo>
                  <a:cubicBezTo>
                    <a:pt x="476" y="1"/>
                    <a:pt x="0" y="453"/>
                    <a:pt x="0" y="1001"/>
                  </a:cubicBezTo>
                  <a:cubicBezTo>
                    <a:pt x="0" y="1525"/>
                    <a:pt x="476" y="1977"/>
                    <a:pt x="1024" y="1977"/>
                  </a:cubicBezTo>
                  <a:cubicBezTo>
                    <a:pt x="1548" y="1977"/>
                    <a:pt x="2000" y="1525"/>
                    <a:pt x="2000" y="1001"/>
                  </a:cubicBezTo>
                  <a:cubicBezTo>
                    <a:pt x="2000" y="453"/>
                    <a:pt x="1548" y="1"/>
                    <a:pt x="1024"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373" name="Google Shape;373;p34"/>
            <p:cNvSpPr/>
            <p:nvPr/>
          </p:nvSpPr>
          <p:spPr>
            <a:xfrm>
              <a:off x="2415687" y="1913038"/>
              <a:ext cx="70966" cy="79307"/>
            </a:xfrm>
            <a:custGeom>
              <a:avLst/>
              <a:gdLst/>
              <a:ahLst/>
              <a:cxnLst/>
              <a:rect l="l" t="t" r="r" b="b"/>
              <a:pathLst>
                <a:path w="2025" h="2263" extrusionOk="0">
                  <a:moveTo>
                    <a:pt x="215" y="0"/>
                  </a:moveTo>
                  <a:cubicBezTo>
                    <a:pt x="95" y="167"/>
                    <a:pt x="0" y="357"/>
                    <a:pt x="0" y="572"/>
                  </a:cubicBezTo>
                  <a:lnTo>
                    <a:pt x="0" y="2262"/>
                  </a:lnTo>
                  <a:lnTo>
                    <a:pt x="2024" y="2262"/>
                  </a:lnTo>
                  <a:lnTo>
                    <a:pt x="2024" y="572"/>
                  </a:lnTo>
                  <a:cubicBezTo>
                    <a:pt x="2024" y="381"/>
                    <a:pt x="1953" y="191"/>
                    <a:pt x="1834" y="0"/>
                  </a:cubicBezTo>
                  <a:cubicBezTo>
                    <a:pt x="1596" y="167"/>
                    <a:pt x="1334" y="262"/>
                    <a:pt x="1048" y="262"/>
                  </a:cubicBezTo>
                  <a:cubicBezTo>
                    <a:pt x="738" y="262"/>
                    <a:pt x="476" y="167"/>
                    <a:pt x="215"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374" name="Google Shape;374;p34"/>
            <p:cNvSpPr/>
            <p:nvPr/>
          </p:nvSpPr>
          <p:spPr>
            <a:xfrm>
              <a:off x="2742832" y="1828720"/>
              <a:ext cx="70125" cy="69319"/>
            </a:xfrm>
            <a:custGeom>
              <a:avLst/>
              <a:gdLst/>
              <a:ahLst/>
              <a:cxnLst/>
              <a:rect l="l" t="t" r="r" b="b"/>
              <a:pathLst>
                <a:path w="2001" h="1978" extrusionOk="0">
                  <a:moveTo>
                    <a:pt x="1001" y="1"/>
                  </a:moveTo>
                  <a:cubicBezTo>
                    <a:pt x="453" y="1"/>
                    <a:pt x="0" y="453"/>
                    <a:pt x="0" y="1001"/>
                  </a:cubicBezTo>
                  <a:cubicBezTo>
                    <a:pt x="0" y="1525"/>
                    <a:pt x="453" y="1977"/>
                    <a:pt x="1001" y="1977"/>
                  </a:cubicBezTo>
                  <a:cubicBezTo>
                    <a:pt x="1525" y="1977"/>
                    <a:pt x="2001" y="1525"/>
                    <a:pt x="2001" y="1001"/>
                  </a:cubicBezTo>
                  <a:cubicBezTo>
                    <a:pt x="2001" y="453"/>
                    <a:pt x="1548" y="1"/>
                    <a:pt x="1001"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375" name="Google Shape;375;p34"/>
            <p:cNvSpPr/>
            <p:nvPr/>
          </p:nvSpPr>
          <p:spPr>
            <a:xfrm>
              <a:off x="2741991" y="1913038"/>
              <a:ext cx="70966" cy="79307"/>
            </a:xfrm>
            <a:custGeom>
              <a:avLst/>
              <a:gdLst/>
              <a:ahLst/>
              <a:cxnLst/>
              <a:rect l="l" t="t" r="r" b="b"/>
              <a:pathLst>
                <a:path w="2025" h="2263" extrusionOk="0">
                  <a:moveTo>
                    <a:pt x="167" y="0"/>
                  </a:moveTo>
                  <a:cubicBezTo>
                    <a:pt x="72" y="167"/>
                    <a:pt x="1" y="357"/>
                    <a:pt x="1" y="572"/>
                  </a:cubicBezTo>
                  <a:lnTo>
                    <a:pt x="1" y="2262"/>
                  </a:lnTo>
                  <a:lnTo>
                    <a:pt x="2025" y="2262"/>
                  </a:lnTo>
                  <a:lnTo>
                    <a:pt x="2025" y="572"/>
                  </a:lnTo>
                  <a:cubicBezTo>
                    <a:pt x="2025" y="381"/>
                    <a:pt x="1953" y="191"/>
                    <a:pt x="1834" y="0"/>
                  </a:cubicBezTo>
                  <a:cubicBezTo>
                    <a:pt x="1620" y="167"/>
                    <a:pt x="1310" y="262"/>
                    <a:pt x="1025" y="262"/>
                  </a:cubicBezTo>
                  <a:cubicBezTo>
                    <a:pt x="715" y="262"/>
                    <a:pt x="453" y="167"/>
                    <a:pt x="167"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376" name="Google Shape;376;p34"/>
            <p:cNvSpPr/>
            <p:nvPr/>
          </p:nvSpPr>
          <p:spPr>
            <a:xfrm>
              <a:off x="2720298" y="1643472"/>
              <a:ext cx="68478" cy="68443"/>
            </a:xfrm>
            <a:custGeom>
              <a:avLst/>
              <a:gdLst/>
              <a:ahLst/>
              <a:cxnLst/>
              <a:rect l="l" t="t" r="r" b="b"/>
              <a:pathLst>
                <a:path w="1954" h="1953" extrusionOk="0">
                  <a:moveTo>
                    <a:pt x="977" y="0"/>
                  </a:moveTo>
                  <a:cubicBezTo>
                    <a:pt x="453" y="0"/>
                    <a:pt x="0" y="453"/>
                    <a:pt x="0" y="976"/>
                  </a:cubicBezTo>
                  <a:cubicBezTo>
                    <a:pt x="0" y="1524"/>
                    <a:pt x="453" y="1953"/>
                    <a:pt x="977" y="1953"/>
                  </a:cubicBezTo>
                  <a:cubicBezTo>
                    <a:pt x="1525" y="1953"/>
                    <a:pt x="1953" y="1524"/>
                    <a:pt x="1953" y="976"/>
                  </a:cubicBezTo>
                  <a:cubicBezTo>
                    <a:pt x="1953" y="453"/>
                    <a:pt x="1525" y="0"/>
                    <a:pt x="977"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377" name="Google Shape;377;p34"/>
            <p:cNvSpPr/>
            <p:nvPr/>
          </p:nvSpPr>
          <p:spPr>
            <a:xfrm>
              <a:off x="2717810" y="1727755"/>
              <a:ext cx="70966" cy="78466"/>
            </a:xfrm>
            <a:custGeom>
              <a:avLst/>
              <a:gdLst/>
              <a:ahLst/>
              <a:cxnLst/>
              <a:rect l="l" t="t" r="r" b="b"/>
              <a:pathLst>
                <a:path w="2025" h="2239" extrusionOk="0">
                  <a:moveTo>
                    <a:pt x="191" y="0"/>
                  </a:moveTo>
                  <a:cubicBezTo>
                    <a:pt x="71" y="143"/>
                    <a:pt x="0" y="358"/>
                    <a:pt x="0" y="572"/>
                  </a:cubicBezTo>
                  <a:lnTo>
                    <a:pt x="0" y="2239"/>
                  </a:lnTo>
                  <a:lnTo>
                    <a:pt x="2024" y="2239"/>
                  </a:lnTo>
                  <a:lnTo>
                    <a:pt x="2024" y="572"/>
                  </a:lnTo>
                  <a:cubicBezTo>
                    <a:pt x="2024" y="358"/>
                    <a:pt x="1977" y="191"/>
                    <a:pt x="1858" y="0"/>
                  </a:cubicBezTo>
                  <a:cubicBezTo>
                    <a:pt x="1619" y="143"/>
                    <a:pt x="1310" y="238"/>
                    <a:pt x="1024" y="238"/>
                  </a:cubicBezTo>
                  <a:cubicBezTo>
                    <a:pt x="714" y="238"/>
                    <a:pt x="453" y="143"/>
                    <a:pt x="191"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grpSp>
      <p:sp>
        <p:nvSpPr>
          <p:cNvPr id="379" name="Google Shape;379;p34"/>
          <p:cNvSpPr txBox="1">
            <a:spLocks noGrp="1"/>
          </p:cNvSpPr>
          <p:nvPr>
            <p:ph type="title"/>
          </p:nvPr>
        </p:nvSpPr>
        <p:spPr>
          <a:xfrm>
            <a:off x="872400" y="1454675"/>
            <a:ext cx="7704000" cy="572700"/>
          </a:xfrm>
          <a:prstGeom prst="rect">
            <a:avLst/>
          </a:prstGeom>
        </p:spPr>
        <p:txBody>
          <a:bodyPr spcFirstLastPara="1" wrap="square" lIns="91425" tIns="91425" rIns="91425" bIns="91425" anchor="t" anchorCtr="0">
            <a:noAutofit/>
          </a:bodyPr>
          <a:lstStyle/>
          <a:p>
            <a:r>
              <a:rPr lang="en" dirty="0"/>
              <a:t>SPECIFIC AIMS</a:t>
            </a:r>
            <a:endParaRPr i="1" dirty="0"/>
          </a:p>
        </p:txBody>
      </p:sp>
      <p:sp>
        <p:nvSpPr>
          <p:cNvPr id="380" name="Google Shape;380;p34"/>
          <p:cNvSpPr txBox="1">
            <a:spLocks noGrp="1"/>
          </p:cNvSpPr>
          <p:nvPr>
            <p:ph type="subTitle" idx="1"/>
          </p:nvPr>
        </p:nvSpPr>
        <p:spPr>
          <a:xfrm>
            <a:off x="4956121" y="3218623"/>
            <a:ext cx="2604300" cy="1450800"/>
          </a:xfrm>
          <a:prstGeom prst="rect">
            <a:avLst/>
          </a:prstGeom>
        </p:spPr>
        <p:txBody>
          <a:bodyPr spcFirstLastPara="1" wrap="square" lIns="91425" tIns="91425" rIns="91425" bIns="91425" anchor="t" anchorCtr="0">
            <a:noAutofit/>
          </a:bodyPr>
          <a:lstStyle/>
          <a:p>
            <a:pPr marL="0" indent="0"/>
            <a:r>
              <a:rPr lang="en" sz="1600" dirty="0"/>
              <a:t>Do systematic differences in children’s lives have measurable links to their language production? </a:t>
            </a:r>
            <a:endParaRPr sz="1600" dirty="0"/>
          </a:p>
        </p:txBody>
      </p:sp>
      <p:sp>
        <p:nvSpPr>
          <p:cNvPr id="381" name="Google Shape;381;p34"/>
          <p:cNvSpPr txBox="1">
            <a:spLocks noGrp="1"/>
          </p:cNvSpPr>
          <p:nvPr>
            <p:ph type="subTitle" idx="2"/>
          </p:nvPr>
        </p:nvSpPr>
        <p:spPr>
          <a:xfrm>
            <a:off x="1583579" y="3218623"/>
            <a:ext cx="2606100" cy="929516"/>
          </a:xfrm>
          <a:prstGeom prst="rect">
            <a:avLst/>
          </a:prstGeom>
        </p:spPr>
        <p:txBody>
          <a:bodyPr spcFirstLastPara="1" wrap="square" lIns="91425" tIns="91425" rIns="91425" bIns="91425" anchor="t" anchorCtr="0">
            <a:noAutofit/>
          </a:bodyPr>
          <a:lstStyle/>
          <a:p>
            <a:pPr marL="0" indent="0"/>
            <a:r>
              <a:rPr lang="en" sz="1600" i="1" dirty="0"/>
              <a:t>How well </a:t>
            </a:r>
            <a:r>
              <a:rPr lang="en" sz="1600" dirty="0"/>
              <a:t>do specific individual- and family-level factors predict variation in how much speech young children produce?</a:t>
            </a:r>
            <a:endParaRPr sz="1600" dirty="0"/>
          </a:p>
        </p:txBody>
      </p:sp>
      <p:grpSp>
        <p:nvGrpSpPr>
          <p:cNvPr id="383" name="Google Shape;383;p34"/>
          <p:cNvGrpSpPr/>
          <p:nvPr/>
        </p:nvGrpSpPr>
        <p:grpSpPr>
          <a:xfrm>
            <a:off x="2663731" y="2672059"/>
            <a:ext cx="440988" cy="430957"/>
            <a:chOff x="5793219" y="3325947"/>
            <a:chExt cx="398111" cy="397305"/>
          </a:xfrm>
        </p:grpSpPr>
        <p:sp>
          <p:nvSpPr>
            <p:cNvPr id="384" name="Google Shape;384;p34"/>
            <p:cNvSpPr/>
            <p:nvPr/>
          </p:nvSpPr>
          <p:spPr>
            <a:xfrm>
              <a:off x="5899195" y="3559627"/>
              <a:ext cx="187841" cy="163625"/>
            </a:xfrm>
            <a:custGeom>
              <a:avLst/>
              <a:gdLst/>
              <a:ahLst/>
              <a:cxnLst/>
              <a:rect l="l" t="t" r="r" b="b"/>
              <a:pathLst>
                <a:path w="5360" h="4669" extrusionOk="0">
                  <a:moveTo>
                    <a:pt x="1" y="1"/>
                  </a:moveTo>
                  <a:lnTo>
                    <a:pt x="1" y="668"/>
                  </a:lnTo>
                  <a:lnTo>
                    <a:pt x="2335" y="668"/>
                  </a:lnTo>
                  <a:lnTo>
                    <a:pt x="2335" y="4025"/>
                  </a:lnTo>
                  <a:lnTo>
                    <a:pt x="1668" y="4025"/>
                  </a:lnTo>
                  <a:lnTo>
                    <a:pt x="1668" y="4668"/>
                  </a:lnTo>
                  <a:lnTo>
                    <a:pt x="3644" y="4668"/>
                  </a:lnTo>
                  <a:lnTo>
                    <a:pt x="3644" y="4025"/>
                  </a:lnTo>
                  <a:lnTo>
                    <a:pt x="3001" y="4025"/>
                  </a:lnTo>
                  <a:lnTo>
                    <a:pt x="3001" y="668"/>
                  </a:lnTo>
                  <a:lnTo>
                    <a:pt x="5359" y="668"/>
                  </a:lnTo>
                  <a:lnTo>
                    <a:pt x="5359" y="1"/>
                  </a:ln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385" name="Google Shape;385;p34"/>
            <p:cNvSpPr/>
            <p:nvPr/>
          </p:nvSpPr>
          <p:spPr>
            <a:xfrm>
              <a:off x="5921729" y="3325947"/>
              <a:ext cx="141932" cy="140250"/>
            </a:xfrm>
            <a:custGeom>
              <a:avLst/>
              <a:gdLst/>
              <a:ahLst/>
              <a:cxnLst/>
              <a:rect l="l" t="t" r="r" b="b"/>
              <a:pathLst>
                <a:path w="4050" h="4002" extrusionOk="0">
                  <a:moveTo>
                    <a:pt x="2763" y="1096"/>
                  </a:moveTo>
                  <a:lnTo>
                    <a:pt x="3240" y="1573"/>
                  </a:lnTo>
                  <a:lnTo>
                    <a:pt x="1668" y="3168"/>
                  </a:lnTo>
                  <a:lnTo>
                    <a:pt x="787" y="2263"/>
                  </a:lnTo>
                  <a:lnTo>
                    <a:pt x="1263" y="1787"/>
                  </a:lnTo>
                  <a:lnTo>
                    <a:pt x="1668" y="2216"/>
                  </a:lnTo>
                  <a:lnTo>
                    <a:pt x="2763" y="1096"/>
                  </a:lnTo>
                  <a:close/>
                  <a:moveTo>
                    <a:pt x="2025" y="1"/>
                  </a:moveTo>
                  <a:cubicBezTo>
                    <a:pt x="930" y="1"/>
                    <a:pt x="1" y="906"/>
                    <a:pt x="1" y="2001"/>
                  </a:cubicBezTo>
                  <a:cubicBezTo>
                    <a:pt x="1" y="3097"/>
                    <a:pt x="930" y="4002"/>
                    <a:pt x="2025" y="4002"/>
                  </a:cubicBezTo>
                  <a:cubicBezTo>
                    <a:pt x="3121" y="4002"/>
                    <a:pt x="4049" y="3097"/>
                    <a:pt x="4049" y="2001"/>
                  </a:cubicBezTo>
                  <a:cubicBezTo>
                    <a:pt x="4049" y="906"/>
                    <a:pt x="3121" y="1"/>
                    <a:pt x="2025"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386" name="Google Shape;386;p34"/>
            <p:cNvSpPr/>
            <p:nvPr/>
          </p:nvSpPr>
          <p:spPr>
            <a:xfrm>
              <a:off x="5794901" y="3350163"/>
              <a:ext cx="68443" cy="68478"/>
            </a:xfrm>
            <a:custGeom>
              <a:avLst/>
              <a:gdLst/>
              <a:ahLst/>
              <a:cxnLst/>
              <a:rect l="l" t="t" r="r" b="b"/>
              <a:pathLst>
                <a:path w="1953" h="1954" extrusionOk="0">
                  <a:moveTo>
                    <a:pt x="976" y="0"/>
                  </a:moveTo>
                  <a:cubicBezTo>
                    <a:pt x="429" y="0"/>
                    <a:pt x="0" y="453"/>
                    <a:pt x="0" y="977"/>
                  </a:cubicBezTo>
                  <a:cubicBezTo>
                    <a:pt x="0" y="1525"/>
                    <a:pt x="429" y="1953"/>
                    <a:pt x="976" y="1953"/>
                  </a:cubicBezTo>
                  <a:cubicBezTo>
                    <a:pt x="1500" y="1953"/>
                    <a:pt x="1953" y="1525"/>
                    <a:pt x="1953" y="977"/>
                  </a:cubicBezTo>
                  <a:cubicBezTo>
                    <a:pt x="1953" y="405"/>
                    <a:pt x="1500" y="0"/>
                    <a:pt x="976"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387" name="Google Shape;387;p34"/>
            <p:cNvSpPr/>
            <p:nvPr/>
          </p:nvSpPr>
          <p:spPr>
            <a:xfrm>
              <a:off x="5793219" y="3442787"/>
              <a:ext cx="164431" cy="279624"/>
            </a:xfrm>
            <a:custGeom>
              <a:avLst/>
              <a:gdLst/>
              <a:ahLst/>
              <a:cxnLst/>
              <a:rect l="l" t="t" r="r" b="b"/>
              <a:pathLst>
                <a:path w="4692" h="7979" extrusionOk="0">
                  <a:moveTo>
                    <a:pt x="1001" y="1"/>
                  </a:moveTo>
                  <a:cubicBezTo>
                    <a:pt x="453" y="1"/>
                    <a:pt x="0" y="453"/>
                    <a:pt x="0" y="977"/>
                  </a:cubicBezTo>
                  <a:lnTo>
                    <a:pt x="0" y="5954"/>
                  </a:lnTo>
                  <a:lnTo>
                    <a:pt x="2001" y="5954"/>
                  </a:lnTo>
                  <a:lnTo>
                    <a:pt x="2001" y="7979"/>
                  </a:lnTo>
                  <a:lnTo>
                    <a:pt x="3334" y="7979"/>
                  </a:lnTo>
                  <a:lnTo>
                    <a:pt x="3334" y="4621"/>
                  </a:lnTo>
                  <a:lnTo>
                    <a:pt x="2001" y="4621"/>
                  </a:lnTo>
                  <a:lnTo>
                    <a:pt x="2001" y="3073"/>
                  </a:lnTo>
                  <a:lnTo>
                    <a:pt x="1286" y="2358"/>
                  </a:lnTo>
                  <a:lnTo>
                    <a:pt x="1763" y="1882"/>
                  </a:lnTo>
                  <a:lnTo>
                    <a:pt x="2549" y="2644"/>
                  </a:lnTo>
                  <a:lnTo>
                    <a:pt x="4692" y="2644"/>
                  </a:lnTo>
                  <a:lnTo>
                    <a:pt x="4692" y="1311"/>
                  </a:lnTo>
                  <a:lnTo>
                    <a:pt x="2596" y="1311"/>
                  </a:lnTo>
                  <a:cubicBezTo>
                    <a:pt x="2549" y="1263"/>
                    <a:pt x="2191" y="906"/>
                    <a:pt x="1787" y="382"/>
                  </a:cubicBezTo>
                  <a:cubicBezTo>
                    <a:pt x="1620" y="144"/>
                    <a:pt x="1310" y="1"/>
                    <a:pt x="1001"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388" name="Google Shape;388;p34"/>
            <p:cNvSpPr/>
            <p:nvPr/>
          </p:nvSpPr>
          <p:spPr>
            <a:xfrm>
              <a:off x="6122046" y="3350128"/>
              <a:ext cx="69284" cy="68513"/>
            </a:xfrm>
            <a:custGeom>
              <a:avLst/>
              <a:gdLst/>
              <a:ahLst/>
              <a:cxnLst/>
              <a:rect l="l" t="t" r="r" b="b"/>
              <a:pathLst>
                <a:path w="1977" h="1955" extrusionOk="0">
                  <a:moveTo>
                    <a:pt x="1020" y="1"/>
                  </a:moveTo>
                  <a:cubicBezTo>
                    <a:pt x="1006" y="1"/>
                    <a:pt x="991" y="1"/>
                    <a:pt x="977" y="1"/>
                  </a:cubicBezTo>
                  <a:cubicBezTo>
                    <a:pt x="453" y="1"/>
                    <a:pt x="0" y="454"/>
                    <a:pt x="0" y="978"/>
                  </a:cubicBezTo>
                  <a:cubicBezTo>
                    <a:pt x="0" y="1526"/>
                    <a:pt x="453" y="1954"/>
                    <a:pt x="977" y="1954"/>
                  </a:cubicBezTo>
                  <a:cubicBezTo>
                    <a:pt x="1524" y="1954"/>
                    <a:pt x="1977" y="1526"/>
                    <a:pt x="1977" y="978"/>
                  </a:cubicBezTo>
                  <a:cubicBezTo>
                    <a:pt x="1977" y="421"/>
                    <a:pt x="1548" y="1"/>
                    <a:pt x="1020"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389" name="Google Shape;389;p34"/>
            <p:cNvSpPr/>
            <p:nvPr/>
          </p:nvSpPr>
          <p:spPr>
            <a:xfrm>
              <a:off x="6026899" y="3442787"/>
              <a:ext cx="164431" cy="280465"/>
            </a:xfrm>
            <a:custGeom>
              <a:avLst/>
              <a:gdLst/>
              <a:ahLst/>
              <a:cxnLst/>
              <a:rect l="l" t="t" r="r" b="b"/>
              <a:pathLst>
                <a:path w="4692" h="8003" extrusionOk="0">
                  <a:moveTo>
                    <a:pt x="3692" y="1"/>
                  </a:moveTo>
                  <a:cubicBezTo>
                    <a:pt x="3406" y="1"/>
                    <a:pt x="3073" y="144"/>
                    <a:pt x="2906" y="382"/>
                  </a:cubicBezTo>
                  <a:cubicBezTo>
                    <a:pt x="2501" y="906"/>
                    <a:pt x="2144" y="1263"/>
                    <a:pt x="2096" y="1311"/>
                  </a:cubicBezTo>
                  <a:lnTo>
                    <a:pt x="0" y="1311"/>
                  </a:lnTo>
                  <a:lnTo>
                    <a:pt x="0" y="2644"/>
                  </a:lnTo>
                  <a:lnTo>
                    <a:pt x="2144" y="2644"/>
                  </a:lnTo>
                  <a:lnTo>
                    <a:pt x="2930" y="1882"/>
                  </a:lnTo>
                  <a:lnTo>
                    <a:pt x="3406" y="2358"/>
                  </a:lnTo>
                  <a:lnTo>
                    <a:pt x="2692" y="3073"/>
                  </a:lnTo>
                  <a:lnTo>
                    <a:pt x="2692" y="4645"/>
                  </a:lnTo>
                  <a:lnTo>
                    <a:pt x="1358" y="4645"/>
                  </a:lnTo>
                  <a:lnTo>
                    <a:pt x="1358" y="8002"/>
                  </a:lnTo>
                  <a:lnTo>
                    <a:pt x="2692" y="8002"/>
                  </a:lnTo>
                  <a:lnTo>
                    <a:pt x="2692" y="5978"/>
                  </a:lnTo>
                  <a:lnTo>
                    <a:pt x="4692" y="5978"/>
                  </a:lnTo>
                  <a:lnTo>
                    <a:pt x="4692" y="1025"/>
                  </a:lnTo>
                  <a:cubicBezTo>
                    <a:pt x="4692" y="453"/>
                    <a:pt x="4239" y="1"/>
                    <a:pt x="3692"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gr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grpSp>
        <p:nvGrpSpPr>
          <p:cNvPr id="394" name="Google Shape;394;p35"/>
          <p:cNvGrpSpPr/>
          <p:nvPr/>
        </p:nvGrpSpPr>
        <p:grpSpPr>
          <a:xfrm>
            <a:off x="828373" y="2345175"/>
            <a:ext cx="384704" cy="501461"/>
            <a:chOff x="7391446" y="4048715"/>
            <a:chExt cx="302964" cy="399793"/>
          </a:xfrm>
        </p:grpSpPr>
        <p:sp>
          <p:nvSpPr>
            <p:cNvPr id="395" name="Google Shape;395;p35"/>
            <p:cNvSpPr/>
            <p:nvPr/>
          </p:nvSpPr>
          <p:spPr>
            <a:xfrm>
              <a:off x="7508286" y="4263191"/>
              <a:ext cx="69284" cy="66796"/>
            </a:xfrm>
            <a:custGeom>
              <a:avLst/>
              <a:gdLst/>
              <a:ahLst/>
              <a:cxnLst/>
              <a:rect l="l" t="t" r="r" b="b"/>
              <a:pathLst>
                <a:path w="1977" h="1906" extrusionOk="0">
                  <a:moveTo>
                    <a:pt x="667" y="0"/>
                  </a:moveTo>
                  <a:cubicBezTo>
                    <a:pt x="286" y="143"/>
                    <a:pt x="0" y="500"/>
                    <a:pt x="0" y="905"/>
                  </a:cubicBezTo>
                  <a:cubicBezTo>
                    <a:pt x="0" y="1453"/>
                    <a:pt x="453" y="1906"/>
                    <a:pt x="977" y="1906"/>
                  </a:cubicBezTo>
                  <a:cubicBezTo>
                    <a:pt x="1524" y="1906"/>
                    <a:pt x="1977" y="1453"/>
                    <a:pt x="1977" y="905"/>
                  </a:cubicBezTo>
                  <a:cubicBezTo>
                    <a:pt x="1977" y="477"/>
                    <a:pt x="1691" y="119"/>
                    <a:pt x="1310" y="0"/>
                  </a:cubicBezTo>
                  <a:lnTo>
                    <a:pt x="1310" y="1263"/>
                  </a:lnTo>
                  <a:lnTo>
                    <a:pt x="667" y="1263"/>
                  </a:lnTo>
                  <a:lnTo>
                    <a:pt x="667" y="0"/>
                  </a:ln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396" name="Google Shape;396;p35"/>
            <p:cNvSpPr/>
            <p:nvPr/>
          </p:nvSpPr>
          <p:spPr>
            <a:xfrm>
              <a:off x="7391446" y="4144669"/>
              <a:ext cx="302964" cy="303840"/>
            </a:xfrm>
            <a:custGeom>
              <a:avLst/>
              <a:gdLst/>
              <a:ahLst/>
              <a:cxnLst/>
              <a:rect l="l" t="t" r="r" b="b"/>
              <a:pathLst>
                <a:path w="8645" h="8670" extrusionOk="0">
                  <a:moveTo>
                    <a:pt x="4001" y="1"/>
                  </a:moveTo>
                  <a:cubicBezTo>
                    <a:pt x="1762" y="191"/>
                    <a:pt x="0" y="2073"/>
                    <a:pt x="0" y="4335"/>
                  </a:cubicBezTo>
                  <a:cubicBezTo>
                    <a:pt x="0" y="6716"/>
                    <a:pt x="1953" y="8669"/>
                    <a:pt x="4334" y="8669"/>
                  </a:cubicBezTo>
                  <a:cubicBezTo>
                    <a:pt x="6716" y="8669"/>
                    <a:pt x="8645" y="6716"/>
                    <a:pt x="8645" y="4335"/>
                  </a:cubicBezTo>
                  <a:cubicBezTo>
                    <a:pt x="8645" y="2073"/>
                    <a:pt x="6883" y="191"/>
                    <a:pt x="4644" y="1"/>
                  </a:cubicBezTo>
                  <a:lnTo>
                    <a:pt x="4644" y="1358"/>
                  </a:lnTo>
                  <a:cubicBezTo>
                    <a:pt x="6144" y="1501"/>
                    <a:pt x="7311" y="2739"/>
                    <a:pt x="7311" y="4287"/>
                  </a:cubicBezTo>
                  <a:cubicBezTo>
                    <a:pt x="7311" y="5931"/>
                    <a:pt x="5954" y="7264"/>
                    <a:pt x="4334" y="7264"/>
                  </a:cubicBezTo>
                  <a:cubicBezTo>
                    <a:pt x="2691" y="7264"/>
                    <a:pt x="1358" y="5931"/>
                    <a:pt x="1358" y="4287"/>
                  </a:cubicBezTo>
                  <a:cubicBezTo>
                    <a:pt x="1358" y="2739"/>
                    <a:pt x="2501" y="1501"/>
                    <a:pt x="4001" y="1358"/>
                  </a:cubicBezTo>
                  <a:lnTo>
                    <a:pt x="4001" y="1"/>
                  </a:ln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397" name="Google Shape;397;p35"/>
            <p:cNvSpPr/>
            <p:nvPr/>
          </p:nvSpPr>
          <p:spPr>
            <a:xfrm>
              <a:off x="7461536" y="4214794"/>
              <a:ext cx="162784" cy="161943"/>
            </a:xfrm>
            <a:custGeom>
              <a:avLst/>
              <a:gdLst/>
              <a:ahLst/>
              <a:cxnLst/>
              <a:rect l="l" t="t" r="r" b="b"/>
              <a:pathLst>
                <a:path w="4645" h="4621" extrusionOk="0">
                  <a:moveTo>
                    <a:pt x="2001" y="0"/>
                  </a:moveTo>
                  <a:cubicBezTo>
                    <a:pt x="858" y="143"/>
                    <a:pt x="1" y="1143"/>
                    <a:pt x="1" y="2286"/>
                  </a:cubicBezTo>
                  <a:cubicBezTo>
                    <a:pt x="1" y="3572"/>
                    <a:pt x="1048" y="4620"/>
                    <a:pt x="2311" y="4620"/>
                  </a:cubicBezTo>
                  <a:cubicBezTo>
                    <a:pt x="3597" y="4620"/>
                    <a:pt x="4644" y="3572"/>
                    <a:pt x="4644" y="2286"/>
                  </a:cubicBezTo>
                  <a:cubicBezTo>
                    <a:pt x="4644" y="1143"/>
                    <a:pt x="3787" y="143"/>
                    <a:pt x="2644" y="0"/>
                  </a:cubicBezTo>
                  <a:lnTo>
                    <a:pt x="2644" y="667"/>
                  </a:lnTo>
                  <a:cubicBezTo>
                    <a:pt x="3406" y="810"/>
                    <a:pt x="4001" y="1500"/>
                    <a:pt x="4001" y="2286"/>
                  </a:cubicBezTo>
                  <a:cubicBezTo>
                    <a:pt x="4001" y="3215"/>
                    <a:pt x="3239" y="3953"/>
                    <a:pt x="2334" y="3953"/>
                  </a:cubicBezTo>
                  <a:cubicBezTo>
                    <a:pt x="1406" y="3953"/>
                    <a:pt x="667" y="3215"/>
                    <a:pt x="667" y="2286"/>
                  </a:cubicBezTo>
                  <a:cubicBezTo>
                    <a:pt x="667" y="1500"/>
                    <a:pt x="1215" y="834"/>
                    <a:pt x="2001" y="667"/>
                  </a:cubicBezTo>
                  <a:lnTo>
                    <a:pt x="2001" y="0"/>
                  </a:ln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398" name="Google Shape;398;p35"/>
            <p:cNvSpPr/>
            <p:nvPr/>
          </p:nvSpPr>
          <p:spPr>
            <a:xfrm>
              <a:off x="7497422" y="4048715"/>
              <a:ext cx="91853" cy="95147"/>
            </a:xfrm>
            <a:custGeom>
              <a:avLst/>
              <a:gdLst/>
              <a:ahLst/>
              <a:cxnLst/>
              <a:rect l="l" t="t" r="r" b="b"/>
              <a:pathLst>
                <a:path w="2621" h="2715" extrusionOk="0">
                  <a:moveTo>
                    <a:pt x="1" y="0"/>
                  </a:moveTo>
                  <a:lnTo>
                    <a:pt x="1" y="2024"/>
                  </a:lnTo>
                  <a:lnTo>
                    <a:pt x="977" y="2548"/>
                  </a:lnTo>
                  <a:lnTo>
                    <a:pt x="977" y="2715"/>
                  </a:lnTo>
                  <a:lnTo>
                    <a:pt x="1620" y="2715"/>
                  </a:lnTo>
                  <a:lnTo>
                    <a:pt x="1620" y="2548"/>
                  </a:lnTo>
                  <a:lnTo>
                    <a:pt x="2620" y="2024"/>
                  </a:lnTo>
                  <a:lnTo>
                    <a:pt x="2620" y="0"/>
                  </a:lnTo>
                  <a:lnTo>
                    <a:pt x="1620" y="500"/>
                  </a:lnTo>
                  <a:lnTo>
                    <a:pt x="1620" y="0"/>
                  </a:lnTo>
                  <a:lnTo>
                    <a:pt x="977" y="0"/>
                  </a:lnTo>
                  <a:lnTo>
                    <a:pt x="977" y="500"/>
                  </a:lnTo>
                  <a:lnTo>
                    <a:pt x="1" y="0"/>
                  </a:ln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grpSp>
      <p:grpSp>
        <p:nvGrpSpPr>
          <p:cNvPr id="399" name="Google Shape;399;p35"/>
          <p:cNvGrpSpPr/>
          <p:nvPr/>
        </p:nvGrpSpPr>
        <p:grpSpPr>
          <a:xfrm>
            <a:off x="3445566" y="2341077"/>
            <a:ext cx="438903" cy="438927"/>
            <a:chOff x="3959630" y="2717566"/>
            <a:chExt cx="397305" cy="398952"/>
          </a:xfrm>
        </p:grpSpPr>
        <p:sp>
          <p:nvSpPr>
            <p:cNvPr id="400" name="Google Shape;400;p35"/>
            <p:cNvSpPr/>
            <p:nvPr/>
          </p:nvSpPr>
          <p:spPr>
            <a:xfrm>
              <a:off x="4064800" y="2717566"/>
              <a:ext cx="186159" cy="186965"/>
            </a:xfrm>
            <a:custGeom>
              <a:avLst/>
              <a:gdLst/>
              <a:ahLst/>
              <a:cxnLst/>
              <a:rect l="l" t="t" r="r" b="b"/>
              <a:pathLst>
                <a:path w="5312" h="5335" extrusionOk="0">
                  <a:moveTo>
                    <a:pt x="2977" y="1358"/>
                  </a:moveTo>
                  <a:lnTo>
                    <a:pt x="2977" y="2334"/>
                  </a:lnTo>
                  <a:lnTo>
                    <a:pt x="3954" y="2334"/>
                  </a:lnTo>
                  <a:lnTo>
                    <a:pt x="3954" y="3025"/>
                  </a:lnTo>
                  <a:lnTo>
                    <a:pt x="2334" y="3025"/>
                  </a:lnTo>
                  <a:lnTo>
                    <a:pt x="2334" y="1358"/>
                  </a:lnTo>
                  <a:close/>
                  <a:moveTo>
                    <a:pt x="2644" y="0"/>
                  </a:moveTo>
                  <a:cubicBezTo>
                    <a:pt x="1191" y="0"/>
                    <a:pt x="1" y="1239"/>
                    <a:pt x="1" y="2691"/>
                  </a:cubicBezTo>
                  <a:cubicBezTo>
                    <a:pt x="1" y="4144"/>
                    <a:pt x="1191" y="5335"/>
                    <a:pt x="2644" y="5335"/>
                  </a:cubicBezTo>
                  <a:cubicBezTo>
                    <a:pt x="4121" y="5335"/>
                    <a:pt x="5311" y="4144"/>
                    <a:pt x="5311" y="2691"/>
                  </a:cubicBezTo>
                  <a:cubicBezTo>
                    <a:pt x="5311" y="1239"/>
                    <a:pt x="4121" y="0"/>
                    <a:pt x="2644"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401" name="Google Shape;401;p35"/>
            <p:cNvSpPr/>
            <p:nvPr/>
          </p:nvSpPr>
          <p:spPr>
            <a:xfrm>
              <a:off x="3984687" y="2928712"/>
              <a:ext cx="68478" cy="68443"/>
            </a:xfrm>
            <a:custGeom>
              <a:avLst/>
              <a:gdLst/>
              <a:ahLst/>
              <a:cxnLst/>
              <a:rect l="l" t="t" r="r" b="b"/>
              <a:pathLst>
                <a:path w="1954" h="1953" extrusionOk="0">
                  <a:moveTo>
                    <a:pt x="977" y="0"/>
                  </a:moveTo>
                  <a:cubicBezTo>
                    <a:pt x="453" y="0"/>
                    <a:pt x="0" y="453"/>
                    <a:pt x="0" y="977"/>
                  </a:cubicBezTo>
                  <a:cubicBezTo>
                    <a:pt x="0" y="1524"/>
                    <a:pt x="453" y="1953"/>
                    <a:pt x="977" y="1953"/>
                  </a:cubicBezTo>
                  <a:cubicBezTo>
                    <a:pt x="1525" y="1953"/>
                    <a:pt x="1953" y="1524"/>
                    <a:pt x="1953" y="977"/>
                  </a:cubicBezTo>
                  <a:cubicBezTo>
                    <a:pt x="1953" y="453"/>
                    <a:pt x="1525" y="0"/>
                    <a:pt x="977"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402" name="Google Shape;402;p35"/>
            <p:cNvSpPr/>
            <p:nvPr/>
          </p:nvSpPr>
          <p:spPr>
            <a:xfrm>
              <a:off x="3959630" y="3009666"/>
              <a:ext cx="116910" cy="106852"/>
            </a:xfrm>
            <a:custGeom>
              <a:avLst/>
              <a:gdLst/>
              <a:ahLst/>
              <a:cxnLst/>
              <a:rect l="l" t="t" r="r" b="b"/>
              <a:pathLst>
                <a:path w="3336" h="3049" extrusionOk="0">
                  <a:moveTo>
                    <a:pt x="668" y="0"/>
                  </a:moveTo>
                  <a:cubicBezTo>
                    <a:pt x="263" y="310"/>
                    <a:pt x="1" y="786"/>
                    <a:pt x="1" y="1358"/>
                  </a:cubicBezTo>
                  <a:lnTo>
                    <a:pt x="1" y="3048"/>
                  </a:lnTo>
                  <a:lnTo>
                    <a:pt x="3335" y="3048"/>
                  </a:lnTo>
                  <a:lnTo>
                    <a:pt x="3335" y="1358"/>
                  </a:lnTo>
                  <a:cubicBezTo>
                    <a:pt x="3335" y="810"/>
                    <a:pt x="3073" y="334"/>
                    <a:pt x="2644" y="0"/>
                  </a:cubicBezTo>
                  <a:cubicBezTo>
                    <a:pt x="2382" y="215"/>
                    <a:pt x="2025" y="334"/>
                    <a:pt x="1668" y="334"/>
                  </a:cubicBezTo>
                  <a:cubicBezTo>
                    <a:pt x="1311" y="334"/>
                    <a:pt x="954" y="215"/>
                    <a:pt x="668"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403" name="Google Shape;403;p35"/>
            <p:cNvSpPr/>
            <p:nvPr/>
          </p:nvSpPr>
          <p:spPr>
            <a:xfrm>
              <a:off x="4124061" y="2928712"/>
              <a:ext cx="69319" cy="68443"/>
            </a:xfrm>
            <a:custGeom>
              <a:avLst/>
              <a:gdLst/>
              <a:ahLst/>
              <a:cxnLst/>
              <a:rect l="l" t="t" r="r" b="b"/>
              <a:pathLst>
                <a:path w="1978" h="1953" extrusionOk="0">
                  <a:moveTo>
                    <a:pt x="1001" y="0"/>
                  </a:moveTo>
                  <a:cubicBezTo>
                    <a:pt x="453" y="0"/>
                    <a:pt x="0" y="453"/>
                    <a:pt x="0" y="977"/>
                  </a:cubicBezTo>
                  <a:cubicBezTo>
                    <a:pt x="0" y="1524"/>
                    <a:pt x="453" y="1953"/>
                    <a:pt x="1001" y="1953"/>
                  </a:cubicBezTo>
                  <a:cubicBezTo>
                    <a:pt x="1525" y="1953"/>
                    <a:pt x="1977" y="1524"/>
                    <a:pt x="1977" y="977"/>
                  </a:cubicBezTo>
                  <a:cubicBezTo>
                    <a:pt x="1977" y="453"/>
                    <a:pt x="1525" y="0"/>
                    <a:pt x="1001"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404" name="Google Shape;404;p35"/>
            <p:cNvSpPr/>
            <p:nvPr/>
          </p:nvSpPr>
          <p:spPr>
            <a:xfrm>
              <a:off x="4099039" y="3009666"/>
              <a:ext cx="116875" cy="106852"/>
            </a:xfrm>
            <a:custGeom>
              <a:avLst/>
              <a:gdLst/>
              <a:ahLst/>
              <a:cxnLst/>
              <a:rect l="l" t="t" r="r" b="b"/>
              <a:pathLst>
                <a:path w="3335" h="3049" extrusionOk="0">
                  <a:moveTo>
                    <a:pt x="691" y="0"/>
                  </a:moveTo>
                  <a:cubicBezTo>
                    <a:pt x="286" y="310"/>
                    <a:pt x="0" y="786"/>
                    <a:pt x="0" y="1358"/>
                  </a:cubicBezTo>
                  <a:lnTo>
                    <a:pt x="0" y="3048"/>
                  </a:lnTo>
                  <a:lnTo>
                    <a:pt x="3334" y="3048"/>
                  </a:lnTo>
                  <a:lnTo>
                    <a:pt x="3334" y="1358"/>
                  </a:lnTo>
                  <a:cubicBezTo>
                    <a:pt x="3334" y="810"/>
                    <a:pt x="3072" y="334"/>
                    <a:pt x="2643" y="0"/>
                  </a:cubicBezTo>
                  <a:cubicBezTo>
                    <a:pt x="2381" y="215"/>
                    <a:pt x="2024" y="334"/>
                    <a:pt x="1667" y="334"/>
                  </a:cubicBezTo>
                  <a:cubicBezTo>
                    <a:pt x="1310" y="334"/>
                    <a:pt x="953" y="215"/>
                    <a:pt x="691"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405" name="Google Shape;405;p35"/>
            <p:cNvSpPr/>
            <p:nvPr/>
          </p:nvSpPr>
          <p:spPr>
            <a:xfrm>
              <a:off x="4264276" y="2928712"/>
              <a:ext cx="68478" cy="68443"/>
            </a:xfrm>
            <a:custGeom>
              <a:avLst/>
              <a:gdLst/>
              <a:ahLst/>
              <a:cxnLst/>
              <a:rect l="l" t="t" r="r" b="b"/>
              <a:pathLst>
                <a:path w="1954" h="1953" extrusionOk="0">
                  <a:moveTo>
                    <a:pt x="977" y="0"/>
                  </a:moveTo>
                  <a:cubicBezTo>
                    <a:pt x="453" y="0"/>
                    <a:pt x="0" y="453"/>
                    <a:pt x="0" y="977"/>
                  </a:cubicBezTo>
                  <a:cubicBezTo>
                    <a:pt x="0" y="1524"/>
                    <a:pt x="453" y="1953"/>
                    <a:pt x="977" y="1953"/>
                  </a:cubicBezTo>
                  <a:cubicBezTo>
                    <a:pt x="1524" y="1953"/>
                    <a:pt x="1953" y="1524"/>
                    <a:pt x="1953" y="977"/>
                  </a:cubicBezTo>
                  <a:cubicBezTo>
                    <a:pt x="1953" y="453"/>
                    <a:pt x="1524" y="0"/>
                    <a:pt x="977"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406" name="Google Shape;406;p35"/>
            <p:cNvSpPr/>
            <p:nvPr/>
          </p:nvSpPr>
          <p:spPr>
            <a:xfrm>
              <a:off x="4239219" y="3009666"/>
              <a:ext cx="117716" cy="106852"/>
            </a:xfrm>
            <a:custGeom>
              <a:avLst/>
              <a:gdLst/>
              <a:ahLst/>
              <a:cxnLst/>
              <a:rect l="l" t="t" r="r" b="b"/>
              <a:pathLst>
                <a:path w="3359" h="3049" extrusionOk="0">
                  <a:moveTo>
                    <a:pt x="691" y="0"/>
                  </a:moveTo>
                  <a:cubicBezTo>
                    <a:pt x="263" y="310"/>
                    <a:pt x="1" y="786"/>
                    <a:pt x="1" y="1358"/>
                  </a:cubicBezTo>
                  <a:lnTo>
                    <a:pt x="1" y="3048"/>
                  </a:lnTo>
                  <a:lnTo>
                    <a:pt x="3335" y="3048"/>
                  </a:lnTo>
                  <a:lnTo>
                    <a:pt x="3335" y="1358"/>
                  </a:lnTo>
                  <a:cubicBezTo>
                    <a:pt x="3359" y="786"/>
                    <a:pt x="3073" y="310"/>
                    <a:pt x="2644" y="0"/>
                  </a:cubicBezTo>
                  <a:cubicBezTo>
                    <a:pt x="2382" y="215"/>
                    <a:pt x="2025" y="334"/>
                    <a:pt x="1668" y="334"/>
                  </a:cubicBezTo>
                  <a:cubicBezTo>
                    <a:pt x="1311" y="334"/>
                    <a:pt x="953" y="215"/>
                    <a:pt x="691"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grpSp>
      <p:grpSp>
        <p:nvGrpSpPr>
          <p:cNvPr id="407" name="Google Shape;407;p35"/>
          <p:cNvGrpSpPr/>
          <p:nvPr/>
        </p:nvGrpSpPr>
        <p:grpSpPr>
          <a:xfrm>
            <a:off x="6063234" y="2344091"/>
            <a:ext cx="438916" cy="432899"/>
            <a:chOff x="7164425" y="1559995"/>
            <a:chExt cx="398146" cy="396464"/>
          </a:xfrm>
        </p:grpSpPr>
        <p:sp>
          <p:nvSpPr>
            <p:cNvPr id="408" name="Google Shape;408;p35"/>
            <p:cNvSpPr/>
            <p:nvPr/>
          </p:nvSpPr>
          <p:spPr>
            <a:xfrm>
              <a:off x="7260413" y="1653460"/>
              <a:ext cx="206170" cy="207011"/>
            </a:xfrm>
            <a:custGeom>
              <a:avLst/>
              <a:gdLst/>
              <a:ahLst/>
              <a:cxnLst/>
              <a:rect l="l" t="t" r="r" b="b"/>
              <a:pathLst>
                <a:path w="5883" h="5907" extrusionOk="0">
                  <a:moveTo>
                    <a:pt x="3263" y="1287"/>
                  </a:moveTo>
                  <a:lnTo>
                    <a:pt x="3263" y="2620"/>
                  </a:lnTo>
                  <a:lnTo>
                    <a:pt x="4620" y="2620"/>
                  </a:lnTo>
                  <a:lnTo>
                    <a:pt x="4620" y="3287"/>
                  </a:lnTo>
                  <a:lnTo>
                    <a:pt x="2620" y="3287"/>
                  </a:lnTo>
                  <a:lnTo>
                    <a:pt x="2620" y="1287"/>
                  </a:lnTo>
                  <a:close/>
                  <a:moveTo>
                    <a:pt x="2620" y="1"/>
                  </a:moveTo>
                  <a:cubicBezTo>
                    <a:pt x="2048" y="72"/>
                    <a:pt x="1501" y="310"/>
                    <a:pt x="1096" y="644"/>
                  </a:cubicBezTo>
                  <a:lnTo>
                    <a:pt x="1548" y="1073"/>
                  </a:lnTo>
                  <a:lnTo>
                    <a:pt x="1072" y="1549"/>
                  </a:lnTo>
                  <a:lnTo>
                    <a:pt x="619" y="1120"/>
                  </a:lnTo>
                  <a:cubicBezTo>
                    <a:pt x="262" y="1525"/>
                    <a:pt x="48" y="2073"/>
                    <a:pt x="0" y="2620"/>
                  </a:cubicBezTo>
                  <a:lnTo>
                    <a:pt x="619" y="2620"/>
                  </a:lnTo>
                  <a:lnTo>
                    <a:pt x="619" y="3287"/>
                  </a:lnTo>
                  <a:lnTo>
                    <a:pt x="0" y="3287"/>
                  </a:lnTo>
                  <a:cubicBezTo>
                    <a:pt x="48" y="3859"/>
                    <a:pt x="286" y="4383"/>
                    <a:pt x="619" y="4811"/>
                  </a:cubicBezTo>
                  <a:lnTo>
                    <a:pt x="1072" y="4359"/>
                  </a:lnTo>
                  <a:lnTo>
                    <a:pt x="1548" y="4835"/>
                  </a:lnTo>
                  <a:lnTo>
                    <a:pt x="1096" y="5288"/>
                  </a:lnTo>
                  <a:cubicBezTo>
                    <a:pt x="1501" y="5621"/>
                    <a:pt x="2048" y="5835"/>
                    <a:pt x="2620" y="5907"/>
                  </a:cubicBezTo>
                  <a:lnTo>
                    <a:pt x="2620" y="5288"/>
                  </a:lnTo>
                  <a:lnTo>
                    <a:pt x="3263" y="5288"/>
                  </a:lnTo>
                  <a:lnTo>
                    <a:pt x="3263" y="5907"/>
                  </a:lnTo>
                  <a:cubicBezTo>
                    <a:pt x="3834" y="5835"/>
                    <a:pt x="4382" y="5597"/>
                    <a:pt x="4787" y="5288"/>
                  </a:cubicBezTo>
                  <a:lnTo>
                    <a:pt x="4335" y="4835"/>
                  </a:lnTo>
                  <a:lnTo>
                    <a:pt x="4811" y="4359"/>
                  </a:lnTo>
                  <a:lnTo>
                    <a:pt x="5263" y="4811"/>
                  </a:lnTo>
                  <a:cubicBezTo>
                    <a:pt x="5620" y="4383"/>
                    <a:pt x="5835" y="3859"/>
                    <a:pt x="5882" y="3287"/>
                  </a:cubicBezTo>
                  <a:lnTo>
                    <a:pt x="5263" y="3287"/>
                  </a:lnTo>
                  <a:lnTo>
                    <a:pt x="5263" y="2620"/>
                  </a:lnTo>
                  <a:lnTo>
                    <a:pt x="5882" y="2620"/>
                  </a:lnTo>
                  <a:cubicBezTo>
                    <a:pt x="5835" y="2073"/>
                    <a:pt x="5597" y="1525"/>
                    <a:pt x="5263" y="1120"/>
                  </a:cubicBezTo>
                  <a:lnTo>
                    <a:pt x="4811" y="1549"/>
                  </a:lnTo>
                  <a:lnTo>
                    <a:pt x="4335" y="1073"/>
                  </a:lnTo>
                  <a:lnTo>
                    <a:pt x="4787" y="644"/>
                  </a:lnTo>
                  <a:cubicBezTo>
                    <a:pt x="4382" y="287"/>
                    <a:pt x="3834" y="72"/>
                    <a:pt x="3263" y="1"/>
                  </a:cubicBezTo>
                  <a:lnTo>
                    <a:pt x="3263" y="644"/>
                  </a:lnTo>
                  <a:lnTo>
                    <a:pt x="2620" y="644"/>
                  </a:lnTo>
                  <a:lnTo>
                    <a:pt x="2620" y="1"/>
                  </a:ln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409" name="Google Shape;409;p35"/>
            <p:cNvSpPr/>
            <p:nvPr/>
          </p:nvSpPr>
          <p:spPr>
            <a:xfrm>
              <a:off x="7374730" y="1582529"/>
              <a:ext cx="162784" cy="162784"/>
            </a:xfrm>
            <a:custGeom>
              <a:avLst/>
              <a:gdLst/>
              <a:ahLst/>
              <a:cxnLst/>
              <a:rect l="l" t="t" r="r" b="b"/>
              <a:pathLst>
                <a:path w="4645" h="4645" extrusionOk="0">
                  <a:moveTo>
                    <a:pt x="1" y="1"/>
                  </a:moveTo>
                  <a:lnTo>
                    <a:pt x="1" y="1358"/>
                  </a:lnTo>
                  <a:cubicBezTo>
                    <a:pt x="1763" y="1501"/>
                    <a:pt x="3168" y="2906"/>
                    <a:pt x="3311" y="4644"/>
                  </a:cubicBezTo>
                  <a:lnTo>
                    <a:pt x="4645" y="4644"/>
                  </a:lnTo>
                  <a:cubicBezTo>
                    <a:pt x="4478" y="2192"/>
                    <a:pt x="2501" y="191"/>
                    <a:pt x="1"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410" name="Google Shape;410;p35"/>
            <p:cNvSpPr/>
            <p:nvPr/>
          </p:nvSpPr>
          <p:spPr>
            <a:xfrm>
              <a:off x="7164425" y="1559995"/>
              <a:ext cx="398146" cy="396464"/>
            </a:xfrm>
            <a:custGeom>
              <a:avLst/>
              <a:gdLst/>
              <a:ahLst/>
              <a:cxnLst/>
              <a:rect l="l" t="t" r="r" b="b"/>
              <a:pathLst>
                <a:path w="11361" h="11313" extrusionOk="0">
                  <a:moveTo>
                    <a:pt x="5359" y="1"/>
                  </a:moveTo>
                  <a:cubicBezTo>
                    <a:pt x="2406" y="167"/>
                    <a:pt x="24" y="2668"/>
                    <a:pt x="24" y="5668"/>
                  </a:cubicBezTo>
                  <a:cubicBezTo>
                    <a:pt x="1" y="8741"/>
                    <a:pt x="2549" y="11312"/>
                    <a:pt x="5692" y="11312"/>
                  </a:cubicBezTo>
                  <a:cubicBezTo>
                    <a:pt x="8693" y="11312"/>
                    <a:pt x="11193" y="8931"/>
                    <a:pt x="11360" y="5978"/>
                  </a:cubicBezTo>
                  <a:lnTo>
                    <a:pt x="9312" y="5978"/>
                  </a:lnTo>
                  <a:cubicBezTo>
                    <a:pt x="9145" y="7836"/>
                    <a:pt x="7597" y="9312"/>
                    <a:pt x="5692" y="9312"/>
                  </a:cubicBezTo>
                  <a:cubicBezTo>
                    <a:pt x="3668" y="9312"/>
                    <a:pt x="2025" y="7669"/>
                    <a:pt x="2025" y="5645"/>
                  </a:cubicBezTo>
                  <a:cubicBezTo>
                    <a:pt x="2025" y="3740"/>
                    <a:pt x="3478" y="2168"/>
                    <a:pt x="5359" y="2025"/>
                  </a:cubicBezTo>
                  <a:lnTo>
                    <a:pt x="5359" y="1"/>
                  </a:ln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grpSp>
      <p:sp>
        <p:nvSpPr>
          <p:cNvPr id="411" name="Google Shape;411;p35"/>
          <p:cNvSpPr txBox="1">
            <a:spLocks noGrp="1"/>
          </p:cNvSpPr>
          <p:nvPr>
            <p:ph type="title"/>
          </p:nvPr>
        </p:nvSpPr>
        <p:spPr>
          <a:xfrm>
            <a:off x="720000" y="1302275"/>
            <a:ext cx="7704000" cy="572700"/>
          </a:xfrm>
          <a:prstGeom prst="rect">
            <a:avLst/>
          </a:prstGeom>
        </p:spPr>
        <p:txBody>
          <a:bodyPr spcFirstLastPara="1" wrap="square" lIns="91425" tIns="91425" rIns="91425" bIns="91425" anchor="t" anchorCtr="0">
            <a:noAutofit/>
          </a:bodyPr>
          <a:lstStyle/>
          <a:p>
            <a:r>
              <a:rPr lang="en" dirty="0"/>
              <a:t>METHODS</a:t>
            </a:r>
            <a:endParaRPr i="1" dirty="0"/>
          </a:p>
        </p:txBody>
      </p:sp>
      <p:sp>
        <p:nvSpPr>
          <p:cNvPr id="412" name="Google Shape;412;p35"/>
          <p:cNvSpPr txBox="1">
            <a:spLocks noGrp="1"/>
          </p:cNvSpPr>
          <p:nvPr>
            <p:ph type="subTitle" idx="4"/>
          </p:nvPr>
        </p:nvSpPr>
        <p:spPr>
          <a:xfrm>
            <a:off x="720000" y="2846611"/>
            <a:ext cx="2469000" cy="527700"/>
          </a:xfrm>
          <a:prstGeom prst="rect">
            <a:avLst/>
          </a:prstGeom>
        </p:spPr>
        <p:txBody>
          <a:bodyPr spcFirstLastPara="1" wrap="square" lIns="91425" tIns="91425" rIns="91425" bIns="91425" anchor="b" anchorCtr="0">
            <a:noAutofit/>
          </a:bodyPr>
          <a:lstStyle/>
          <a:p>
            <a:pPr marL="0" indent="0"/>
            <a:r>
              <a:rPr lang="en" dirty="0"/>
              <a:t>SAMPLE</a:t>
            </a:r>
            <a:endParaRPr dirty="0"/>
          </a:p>
        </p:txBody>
      </p:sp>
      <p:sp>
        <p:nvSpPr>
          <p:cNvPr id="413" name="Google Shape;413;p35"/>
          <p:cNvSpPr txBox="1">
            <a:spLocks noGrp="1"/>
          </p:cNvSpPr>
          <p:nvPr>
            <p:ph type="subTitle" idx="5"/>
          </p:nvPr>
        </p:nvSpPr>
        <p:spPr>
          <a:xfrm>
            <a:off x="3337500" y="2846612"/>
            <a:ext cx="2469000" cy="527700"/>
          </a:xfrm>
          <a:prstGeom prst="rect">
            <a:avLst/>
          </a:prstGeom>
        </p:spPr>
        <p:txBody>
          <a:bodyPr spcFirstLastPara="1" wrap="square" lIns="91425" tIns="91425" rIns="91425" bIns="91425" anchor="b" anchorCtr="0">
            <a:noAutofit/>
          </a:bodyPr>
          <a:lstStyle/>
          <a:p>
            <a:pPr marL="0" indent="0"/>
            <a:r>
              <a:rPr lang="en" dirty="0"/>
              <a:t>DATA COLECTION</a:t>
            </a:r>
            <a:endParaRPr dirty="0"/>
          </a:p>
        </p:txBody>
      </p:sp>
      <p:sp>
        <p:nvSpPr>
          <p:cNvPr id="414" name="Google Shape;414;p35"/>
          <p:cNvSpPr txBox="1">
            <a:spLocks noGrp="1"/>
          </p:cNvSpPr>
          <p:nvPr>
            <p:ph type="subTitle" idx="1"/>
          </p:nvPr>
        </p:nvSpPr>
        <p:spPr>
          <a:xfrm>
            <a:off x="720000" y="3238689"/>
            <a:ext cx="2473200" cy="1268100"/>
          </a:xfrm>
          <a:prstGeom prst="rect">
            <a:avLst/>
          </a:prstGeom>
        </p:spPr>
        <p:txBody>
          <a:bodyPr spcFirstLastPara="1" wrap="square" lIns="91425" tIns="91425" rIns="91425" bIns="91425" anchor="t" anchorCtr="0">
            <a:noAutofit/>
          </a:bodyPr>
          <a:lstStyle/>
          <a:p>
            <a:pPr marL="171450" indent="-171450">
              <a:buFont typeface="Arial" panose="020B0604020202020204" pitchFamily="34" charset="0"/>
              <a:buChar char="•"/>
            </a:pPr>
            <a:r>
              <a:rPr lang="en-US" dirty="0"/>
              <a:t>1,001 participants</a:t>
            </a:r>
          </a:p>
          <a:p>
            <a:pPr marL="171450" indent="-171450">
              <a:buFont typeface="Arial" panose="020B0604020202020204" pitchFamily="34" charset="0"/>
              <a:buChar char="•"/>
            </a:pPr>
            <a:r>
              <a:rPr lang="en-US" dirty="0"/>
              <a:t>Ages 2 to 48 months</a:t>
            </a:r>
          </a:p>
          <a:p>
            <a:pPr marL="171450" indent="-171450">
              <a:buFont typeface="Arial" panose="020B0604020202020204" pitchFamily="34" charset="0"/>
              <a:buChar char="•"/>
            </a:pPr>
            <a:r>
              <a:rPr lang="en-US" dirty="0"/>
              <a:t>Across 18 countries</a:t>
            </a:r>
          </a:p>
          <a:p>
            <a:pPr marL="171450" indent="-171450">
              <a:buFont typeface="Arial" panose="020B0604020202020204" pitchFamily="34" charset="0"/>
              <a:buChar char="•"/>
            </a:pPr>
            <a:r>
              <a:rPr lang="en-US" dirty="0"/>
              <a:t>10 primary languages</a:t>
            </a:r>
          </a:p>
          <a:p>
            <a:pPr marL="171450" indent="-171450">
              <a:buFont typeface="Arial" panose="020B0604020202020204" pitchFamily="34" charset="0"/>
              <a:buChar char="•"/>
            </a:pPr>
            <a:r>
              <a:rPr lang="en-US" dirty="0"/>
              <a:t>33 total languages</a:t>
            </a:r>
            <a:endParaRPr dirty="0"/>
          </a:p>
          <a:p>
            <a:pPr marL="0" indent="0"/>
            <a:endParaRPr dirty="0"/>
          </a:p>
        </p:txBody>
      </p:sp>
      <p:sp>
        <p:nvSpPr>
          <p:cNvPr id="415" name="Google Shape;415;p35"/>
          <p:cNvSpPr txBox="1">
            <a:spLocks noGrp="1"/>
          </p:cNvSpPr>
          <p:nvPr>
            <p:ph type="subTitle" idx="2"/>
          </p:nvPr>
        </p:nvSpPr>
        <p:spPr>
          <a:xfrm>
            <a:off x="3337500" y="3238689"/>
            <a:ext cx="2469000" cy="1268100"/>
          </a:xfrm>
          <a:prstGeom prst="rect">
            <a:avLst/>
          </a:prstGeom>
        </p:spPr>
        <p:txBody>
          <a:bodyPr spcFirstLastPara="1" wrap="square" lIns="91425" tIns="91425" rIns="91425" bIns="91425" anchor="t" anchorCtr="0">
            <a:noAutofit/>
          </a:bodyPr>
          <a:lstStyle/>
          <a:p>
            <a:pPr marL="171450" indent="-171450">
              <a:buFont typeface="Arial" panose="020B0604020202020204" pitchFamily="34" charset="0"/>
              <a:buChar char="•"/>
            </a:pPr>
            <a:r>
              <a:rPr lang="en-US" dirty="0"/>
              <a:t>Utilized wearable recorders</a:t>
            </a:r>
          </a:p>
          <a:p>
            <a:pPr marL="171450" indent="-171450">
              <a:buFont typeface="Arial" panose="020B0604020202020204" pitchFamily="34" charset="0"/>
              <a:buChar char="•"/>
            </a:pPr>
            <a:r>
              <a:rPr lang="en-US" dirty="0"/>
              <a:t>LENA system</a:t>
            </a:r>
          </a:p>
          <a:p>
            <a:pPr marL="171450" indent="-171450">
              <a:buFont typeface="Arial" panose="020B0604020202020204" pitchFamily="34" charset="0"/>
              <a:buChar char="•"/>
            </a:pPr>
            <a:r>
              <a:rPr lang="en-US" dirty="0"/>
              <a:t>&gt; 40,000 hours of audio across the span of &gt; 2,500 days</a:t>
            </a:r>
            <a:endParaRPr dirty="0"/>
          </a:p>
          <a:p>
            <a:pPr marL="0" indent="0"/>
            <a:endParaRPr dirty="0"/>
          </a:p>
        </p:txBody>
      </p:sp>
      <p:sp>
        <p:nvSpPr>
          <p:cNvPr id="416" name="Google Shape;416;p35"/>
          <p:cNvSpPr txBox="1">
            <a:spLocks noGrp="1"/>
          </p:cNvSpPr>
          <p:nvPr>
            <p:ph type="subTitle" idx="3"/>
          </p:nvPr>
        </p:nvSpPr>
        <p:spPr>
          <a:xfrm>
            <a:off x="5955000" y="3238689"/>
            <a:ext cx="2469000" cy="1803385"/>
          </a:xfrm>
          <a:prstGeom prst="rect">
            <a:avLst/>
          </a:prstGeom>
        </p:spPr>
        <p:txBody>
          <a:bodyPr spcFirstLastPara="1" wrap="square" lIns="91425" tIns="91425" rIns="91425" bIns="91425" anchor="t" anchorCtr="0">
            <a:noAutofit/>
          </a:bodyPr>
          <a:lstStyle/>
          <a:p>
            <a:pPr marL="0" indent="0"/>
            <a:r>
              <a:rPr lang="en-US" dirty="0"/>
              <a:t>Factors w/ “Undeniable Effects”</a:t>
            </a:r>
          </a:p>
          <a:p>
            <a:pPr marL="171450" indent="-171450">
              <a:buFont typeface="Arial" panose="020B0604020202020204" pitchFamily="34" charset="0"/>
              <a:buChar char="•"/>
            </a:pPr>
            <a:r>
              <a:rPr lang="en-US" dirty="0"/>
              <a:t>Age</a:t>
            </a:r>
          </a:p>
          <a:p>
            <a:pPr marL="171450" indent="-171450">
              <a:buFont typeface="Arial" panose="020B0604020202020204" pitchFamily="34" charset="0"/>
              <a:buChar char="•"/>
            </a:pPr>
            <a:r>
              <a:rPr lang="en-US" dirty="0"/>
              <a:t>Language-relevant clinical risks and diagnoses</a:t>
            </a:r>
          </a:p>
          <a:p>
            <a:pPr marL="0" indent="0"/>
            <a:r>
              <a:rPr lang="en-US" dirty="0"/>
              <a:t>Individual- &amp; Family-Level Factors</a:t>
            </a:r>
          </a:p>
          <a:p>
            <a:pPr marL="171450" indent="-171450">
              <a:buFont typeface="Arial" panose="020B0604020202020204" pitchFamily="34" charset="0"/>
              <a:buChar char="•"/>
            </a:pPr>
            <a:r>
              <a:rPr lang="en-US" dirty="0"/>
              <a:t>SES (i.e., maternal education)</a:t>
            </a:r>
          </a:p>
          <a:p>
            <a:pPr marL="171450" indent="-171450">
              <a:buFont typeface="Arial" panose="020B0604020202020204" pitchFamily="34" charset="0"/>
              <a:buChar char="•"/>
            </a:pPr>
            <a:r>
              <a:rPr lang="en-US" dirty="0"/>
              <a:t>Gender</a:t>
            </a:r>
          </a:p>
          <a:p>
            <a:pPr marL="171450" indent="-171450">
              <a:buFont typeface="Arial" panose="020B0604020202020204" pitchFamily="34" charset="0"/>
              <a:buChar char="•"/>
            </a:pPr>
            <a:r>
              <a:rPr lang="en-US" dirty="0"/>
              <a:t>Language input quantity</a:t>
            </a:r>
          </a:p>
          <a:p>
            <a:pPr marL="171450" indent="-171450">
              <a:buFont typeface="Arial" panose="020B0604020202020204" pitchFamily="34" charset="0"/>
              <a:buChar char="•"/>
            </a:pPr>
            <a:r>
              <a:rPr lang="en-US" dirty="0"/>
              <a:t>Multilingual background</a:t>
            </a:r>
            <a:endParaRPr dirty="0"/>
          </a:p>
          <a:p>
            <a:pPr marL="0" indent="0"/>
            <a:endParaRPr dirty="0"/>
          </a:p>
        </p:txBody>
      </p:sp>
      <p:sp>
        <p:nvSpPr>
          <p:cNvPr id="417" name="Google Shape;417;p35"/>
          <p:cNvSpPr txBox="1">
            <a:spLocks noGrp="1"/>
          </p:cNvSpPr>
          <p:nvPr>
            <p:ph type="subTitle" idx="6"/>
          </p:nvPr>
        </p:nvSpPr>
        <p:spPr>
          <a:xfrm>
            <a:off x="5955000" y="2846612"/>
            <a:ext cx="2469000" cy="527700"/>
          </a:xfrm>
          <a:prstGeom prst="rect">
            <a:avLst/>
          </a:prstGeom>
        </p:spPr>
        <p:txBody>
          <a:bodyPr spcFirstLastPara="1" wrap="square" lIns="91425" tIns="91425" rIns="91425" bIns="91425" anchor="b" anchorCtr="0">
            <a:noAutofit/>
          </a:bodyPr>
          <a:lstStyle/>
          <a:p>
            <a:pPr marL="0" indent="0"/>
            <a:r>
              <a:rPr lang="en" dirty="0"/>
              <a:t>FACTORS	</a:t>
            </a:r>
            <a:endParaRPr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521"/>
        <p:cNvGrpSpPr/>
        <p:nvPr/>
      </p:nvGrpSpPr>
      <p:grpSpPr>
        <a:xfrm>
          <a:off x="0" y="0"/>
          <a:ext cx="0" cy="0"/>
          <a:chOff x="0" y="0"/>
          <a:chExt cx="0" cy="0"/>
        </a:xfrm>
      </p:grpSpPr>
      <p:sp>
        <p:nvSpPr>
          <p:cNvPr id="522" name="Google Shape;522;p41"/>
          <p:cNvSpPr txBox="1">
            <a:spLocks noGrp="1"/>
          </p:cNvSpPr>
          <p:nvPr>
            <p:ph type="title"/>
          </p:nvPr>
        </p:nvSpPr>
        <p:spPr>
          <a:xfrm>
            <a:off x="514053" y="2366410"/>
            <a:ext cx="2117592" cy="2125181"/>
          </a:xfrm>
          <a:prstGeom prst="rect">
            <a:avLst/>
          </a:prstGeom>
        </p:spPr>
        <p:txBody>
          <a:bodyPr spcFirstLastPara="1" wrap="square" lIns="91425" tIns="91425" rIns="91425" bIns="91425" anchor="t" anchorCtr="0">
            <a:noAutofit/>
          </a:bodyPr>
          <a:lstStyle/>
          <a:p>
            <a:r>
              <a:rPr lang="en" sz="2000" dirty="0"/>
              <a:t>BOTH AGE AND NORMATIVE STATUS HAD EFFECTS ON CHILD SPEECH PRODUCTION</a:t>
            </a:r>
            <a:endParaRPr sz="2000" i="1" dirty="0"/>
          </a:p>
        </p:txBody>
      </p:sp>
      <p:pic>
        <p:nvPicPr>
          <p:cNvPr id="2" name="Picture 1" descr="A graph of normal and normal age&#10;&#10;Description automatically generated">
            <a:extLst>
              <a:ext uri="{FF2B5EF4-FFF2-40B4-BE49-F238E27FC236}">
                <a16:creationId xmlns:a16="http://schemas.microsoft.com/office/drawing/2014/main" id="{B331F72A-B8F6-3EA3-1A72-BBE5BB324AEF}"/>
              </a:ext>
            </a:extLst>
          </p:cNvPr>
          <p:cNvPicPr>
            <a:picLocks noChangeAspect="1"/>
          </p:cNvPicPr>
          <p:nvPr/>
        </p:nvPicPr>
        <p:blipFill>
          <a:blip r:embed="rId3"/>
          <a:stretch>
            <a:fillRect/>
          </a:stretch>
        </p:blipFill>
        <p:spPr>
          <a:xfrm>
            <a:off x="2746976" y="1425575"/>
            <a:ext cx="5511800" cy="4006850"/>
          </a:xfrm>
          <a:prstGeom prst="rect">
            <a:avLst/>
          </a:prstGeom>
        </p:spPr>
      </p:pic>
      <p:sp>
        <p:nvSpPr>
          <p:cNvPr id="3" name="Google Shape;380;p34">
            <a:extLst>
              <a:ext uri="{FF2B5EF4-FFF2-40B4-BE49-F238E27FC236}">
                <a16:creationId xmlns:a16="http://schemas.microsoft.com/office/drawing/2014/main" id="{3FDE742A-0000-34C9-C6D8-E3988FEEA149}"/>
              </a:ext>
            </a:extLst>
          </p:cNvPr>
          <p:cNvSpPr txBox="1">
            <a:spLocks/>
          </p:cNvSpPr>
          <p:nvPr/>
        </p:nvSpPr>
        <p:spPr>
          <a:xfrm>
            <a:off x="514054" y="4306017"/>
            <a:ext cx="1899633" cy="9420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eaLnBrk="1" fontAlgn="auto" hangingPunct="1"/>
            <a:r>
              <a:rPr lang="en-US" sz="1000" u="sng" kern="0" dirty="0"/>
              <a:t>Non-Normative</a:t>
            </a:r>
            <a:r>
              <a:rPr lang="en-US" sz="1000" kern="0" dirty="0"/>
              <a:t>: children with language delays or a diagnosis of a language disorder or are at high risk for them.</a:t>
            </a:r>
            <a:endParaRPr lang="en-US" sz="1000" u="sng" kern="0"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pic>
        <p:nvPicPr>
          <p:cNvPr id="21" name="Picture 20" descr="A graph of different colored numbers&#10;&#10;Description automatically generated with medium confidence">
            <a:extLst>
              <a:ext uri="{FF2B5EF4-FFF2-40B4-BE49-F238E27FC236}">
                <a16:creationId xmlns:a16="http://schemas.microsoft.com/office/drawing/2014/main" id="{362A30B9-B967-E9BC-9C91-9BB4DE358C8F}"/>
              </a:ext>
            </a:extLst>
          </p:cNvPr>
          <p:cNvPicPr>
            <a:picLocks noChangeAspect="1"/>
          </p:cNvPicPr>
          <p:nvPr/>
        </p:nvPicPr>
        <p:blipFill>
          <a:blip r:embed="rId3"/>
          <a:stretch>
            <a:fillRect/>
          </a:stretch>
        </p:blipFill>
        <p:spPr>
          <a:xfrm>
            <a:off x="1000666" y="2101009"/>
            <a:ext cx="7142666" cy="3135285"/>
          </a:xfrm>
          <a:prstGeom prst="rect">
            <a:avLst/>
          </a:prstGeom>
        </p:spPr>
      </p:pic>
      <p:sp>
        <p:nvSpPr>
          <p:cNvPr id="20" name="Google Shape;522;p41">
            <a:extLst>
              <a:ext uri="{FF2B5EF4-FFF2-40B4-BE49-F238E27FC236}">
                <a16:creationId xmlns:a16="http://schemas.microsoft.com/office/drawing/2014/main" id="{3FA0E1BE-8852-989A-89AB-AD4AE960CC3C}"/>
              </a:ext>
            </a:extLst>
          </p:cNvPr>
          <p:cNvSpPr txBox="1">
            <a:spLocks noGrp="1"/>
          </p:cNvSpPr>
          <p:nvPr>
            <p:ph type="title"/>
          </p:nvPr>
        </p:nvSpPr>
        <p:spPr>
          <a:xfrm>
            <a:off x="1163188" y="1493044"/>
            <a:ext cx="6817623" cy="855100"/>
          </a:xfrm>
          <a:prstGeom prst="rect">
            <a:avLst/>
          </a:prstGeom>
        </p:spPr>
        <p:txBody>
          <a:bodyPr spcFirstLastPara="1" wrap="square" lIns="91425" tIns="91425" rIns="91425" bIns="91425" anchor="t" anchorCtr="0">
            <a:noAutofit/>
          </a:bodyPr>
          <a:lstStyle/>
          <a:p>
            <a:r>
              <a:rPr lang="en" sz="1800" dirty="0"/>
              <a:t>ADULT SPEECH PRODUCTION WAS SIGNIFICANTLY POSITIVELY CORRELATED WITH CHILD SPEECH PRODUCTION PRODUCTION</a:t>
            </a:r>
            <a:endParaRPr sz="1800" i="1"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467"/>
        <p:cNvGrpSpPr/>
        <p:nvPr/>
      </p:nvGrpSpPr>
      <p:grpSpPr>
        <a:xfrm>
          <a:off x="0" y="0"/>
          <a:ext cx="0" cy="0"/>
          <a:chOff x="0" y="0"/>
          <a:chExt cx="0" cy="0"/>
        </a:xfrm>
      </p:grpSpPr>
      <p:sp>
        <p:nvSpPr>
          <p:cNvPr id="468" name="Google Shape;468;p37"/>
          <p:cNvSpPr txBox="1">
            <a:spLocks noGrp="1"/>
          </p:cNvSpPr>
          <p:nvPr>
            <p:ph type="title"/>
          </p:nvPr>
        </p:nvSpPr>
        <p:spPr>
          <a:xfrm>
            <a:off x="965443" y="2245250"/>
            <a:ext cx="2947125" cy="3136376"/>
          </a:xfrm>
          <a:prstGeom prst="rect">
            <a:avLst/>
          </a:prstGeom>
        </p:spPr>
        <p:txBody>
          <a:bodyPr spcFirstLastPara="1" wrap="square" lIns="91425" tIns="91425" rIns="91425" bIns="91425" anchor="t" anchorCtr="0">
            <a:noAutofit/>
          </a:bodyPr>
          <a:lstStyle/>
          <a:p>
            <a:pPr algn="l"/>
            <a:r>
              <a:rPr lang="en" sz="2400" dirty="0"/>
              <a:t>GENDER, SES, AND MONOLINGUAL STATUS DID NOT EXPLAIN SIGNIFICANT VARIATION IN CHILD SPEECH PRODUCTION</a:t>
            </a:r>
            <a:endParaRPr sz="2400" i="1" dirty="0"/>
          </a:p>
        </p:txBody>
      </p:sp>
      <p:pic>
        <p:nvPicPr>
          <p:cNvPr id="26" name="Picture 25" descr="A graph showing a number of children&#10;&#10;Description automatically generated with medium confidence">
            <a:extLst>
              <a:ext uri="{FF2B5EF4-FFF2-40B4-BE49-F238E27FC236}">
                <a16:creationId xmlns:a16="http://schemas.microsoft.com/office/drawing/2014/main" id="{32EC3663-0CCC-8D68-A0B0-12CA739599FF}"/>
              </a:ext>
            </a:extLst>
          </p:cNvPr>
          <p:cNvPicPr>
            <a:picLocks noChangeAspect="1"/>
          </p:cNvPicPr>
          <p:nvPr/>
        </p:nvPicPr>
        <p:blipFill>
          <a:blip r:embed="rId3"/>
          <a:stretch>
            <a:fillRect/>
          </a:stretch>
        </p:blipFill>
        <p:spPr>
          <a:xfrm>
            <a:off x="4118919" y="1550526"/>
            <a:ext cx="3829050" cy="2003299"/>
          </a:xfrm>
          <a:prstGeom prst="rect">
            <a:avLst/>
          </a:prstGeom>
        </p:spPr>
      </p:pic>
      <p:pic>
        <p:nvPicPr>
          <p:cNvPr id="27" name="Picture 26" descr="A diagram of a number of different types of ses&#10;&#10;Description automatically generated with medium confidence">
            <a:extLst>
              <a:ext uri="{FF2B5EF4-FFF2-40B4-BE49-F238E27FC236}">
                <a16:creationId xmlns:a16="http://schemas.microsoft.com/office/drawing/2014/main" id="{0E7D5F57-6362-6A89-3D5B-34ACF4BA709B}"/>
              </a:ext>
            </a:extLst>
          </p:cNvPr>
          <p:cNvPicPr>
            <a:picLocks noChangeAspect="1"/>
          </p:cNvPicPr>
          <p:nvPr/>
        </p:nvPicPr>
        <p:blipFill>
          <a:blip r:embed="rId4"/>
          <a:stretch>
            <a:fillRect/>
          </a:stretch>
        </p:blipFill>
        <p:spPr>
          <a:xfrm>
            <a:off x="4118920" y="3553824"/>
            <a:ext cx="4059639" cy="2147058"/>
          </a:xfrm>
          <a:prstGeom prst="rect">
            <a:avLst/>
          </a:prstGeom>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640"/>
        <p:cNvGrpSpPr/>
        <p:nvPr/>
      </p:nvGrpSpPr>
      <p:grpSpPr>
        <a:xfrm>
          <a:off x="0" y="0"/>
          <a:ext cx="0" cy="0"/>
          <a:chOff x="0" y="0"/>
          <a:chExt cx="0" cy="0"/>
        </a:xfrm>
      </p:grpSpPr>
      <p:sp>
        <p:nvSpPr>
          <p:cNvPr id="641" name="Google Shape;641;p45"/>
          <p:cNvSpPr txBox="1">
            <a:spLocks noGrp="1"/>
          </p:cNvSpPr>
          <p:nvPr>
            <p:ph type="title"/>
          </p:nvPr>
        </p:nvSpPr>
        <p:spPr>
          <a:xfrm>
            <a:off x="720000" y="1302275"/>
            <a:ext cx="7704000" cy="572700"/>
          </a:xfrm>
          <a:prstGeom prst="rect">
            <a:avLst/>
          </a:prstGeom>
        </p:spPr>
        <p:txBody>
          <a:bodyPr spcFirstLastPara="1" wrap="square" lIns="91425" tIns="91425" rIns="91425" bIns="91425" anchor="t" anchorCtr="0">
            <a:noAutofit/>
          </a:bodyPr>
          <a:lstStyle/>
          <a:p>
            <a:pPr algn="ctr"/>
            <a:r>
              <a:rPr lang="en" dirty="0"/>
              <a:t>FOLLOW-UP ANALYSES ON SES</a:t>
            </a:r>
            <a:endParaRPr i="1" dirty="0"/>
          </a:p>
        </p:txBody>
      </p:sp>
      <p:pic>
        <p:nvPicPr>
          <p:cNvPr id="6" name="Picture 5" descr="A graph of different colored lines&#10;&#10;Description automatically generated">
            <a:extLst>
              <a:ext uri="{FF2B5EF4-FFF2-40B4-BE49-F238E27FC236}">
                <a16:creationId xmlns:a16="http://schemas.microsoft.com/office/drawing/2014/main" id="{0B9DDFDC-AB93-1CAE-B343-D64A8749D8C6}"/>
              </a:ext>
            </a:extLst>
          </p:cNvPr>
          <p:cNvPicPr>
            <a:picLocks noChangeAspect="1"/>
          </p:cNvPicPr>
          <p:nvPr/>
        </p:nvPicPr>
        <p:blipFill>
          <a:blip r:embed="rId3"/>
          <a:stretch>
            <a:fillRect/>
          </a:stretch>
        </p:blipFill>
        <p:spPr>
          <a:xfrm>
            <a:off x="2709863" y="1992688"/>
            <a:ext cx="3724275" cy="3487362"/>
          </a:xfrm>
          <a:prstGeom prst="rect">
            <a:avLst/>
          </a:prstGeom>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sp>
        <p:nvSpPr>
          <p:cNvPr id="456" name="Google Shape;456;p36"/>
          <p:cNvSpPr txBox="1">
            <a:spLocks noGrp="1"/>
          </p:cNvSpPr>
          <p:nvPr>
            <p:ph type="title"/>
          </p:nvPr>
        </p:nvSpPr>
        <p:spPr>
          <a:xfrm>
            <a:off x="720000" y="1302275"/>
            <a:ext cx="7704000" cy="572700"/>
          </a:xfrm>
          <a:prstGeom prst="rect">
            <a:avLst/>
          </a:prstGeom>
        </p:spPr>
        <p:txBody>
          <a:bodyPr spcFirstLastPara="1" wrap="square" lIns="91425" tIns="91425" rIns="91425" bIns="91425" anchor="t" anchorCtr="0">
            <a:noAutofit/>
          </a:bodyPr>
          <a:lstStyle/>
          <a:p>
            <a:r>
              <a:rPr lang="en" dirty="0"/>
              <a:t>DISCUSSION QUESTIONS</a:t>
            </a:r>
            <a:endParaRPr dirty="0"/>
          </a:p>
        </p:txBody>
      </p:sp>
      <p:sp>
        <p:nvSpPr>
          <p:cNvPr id="457" name="Google Shape;457;p36"/>
          <p:cNvSpPr txBox="1">
            <a:spLocks noGrp="1"/>
          </p:cNvSpPr>
          <p:nvPr>
            <p:ph type="subTitle" idx="1"/>
          </p:nvPr>
        </p:nvSpPr>
        <p:spPr>
          <a:xfrm>
            <a:off x="1468428" y="2748985"/>
            <a:ext cx="2944500" cy="845650"/>
          </a:xfrm>
          <a:prstGeom prst="rect">
            <a:avLst/>
          </a:prstGeom>
        </p:spPr>
        <p:txBody>
          <a:bodyPr spcFirstLastPara="1" wrap="square" lIns="91425" tIns="91425" rIns="91425" bIns="91425" anchor="t" anchorCtr="0">
            <a:noAutofit/>
          </a:bodyPr>
          <a:lstStyle/>
          <a:p>
            <a:pPr marL="0" indent="0"/>
            <a:r>
              <a:rPr lang="en-US" dirty="0"/>
              <a:t>What</a:t>
            </a:r>
            <a:r>
              <a:rPr lang="en" dirty="0"/>
              <a:t> are your thoughts on the use of maternal education as a proxy for SES? Do you think it was appropriate? </a:t>
            </a:r>
            <a:endParaRPr dirty="0"/>
          </a:p>
        </p:txBody>
      </p:sp>
      <p:sp>
        <p:nvSpPr>
          <p:cNvPr id="458" name="Google Shape;458;p36"/>
          <p:cNvSpPr txBox="1">
            <a:spLocks noGrp="1"/>
          </p:cNvSpPr>
          <p:nvPr>
            <p:ph type="subTitle" idx="2"/>
          </p:nvPr>
        </p:nvSpPr>
        <p:spPr>
          <a:xfrm>
            <a:off x="4905831" y="2748985"/>
            <a:ext cx="2940600" cy="954900"/>
          </a:xfrm>
          <a:prstGeom prst="rect">
            <a:avLst/>
          </a:prstGeom>
        </p:spPr>
        <p:txBody>
          <a:bodyPr spcFirstLastPara="1" wrap="square" lIns="91425" tIns="91425" rIns="91425" bIns="91425" anchor="t" anchorCtr="0">
            <a:noAutofit/>
          </a:bodyPr>
          <a:lstStyle/>
          <a:p>
            <a:pPr marL="0" indent="0"/>
            <a:r>
              <a:rPr lang="en" dirty="0"/>
              <a:t>What are potential reasons that SES was not seen as a primary factor for speech language development across cultures?</a:t>
            </a:r>
            <a:endParaRPr dirty="0"/>
          </a:p>
        </p:txBody>
      </p:sp>
      <p:sp>
        <p:nvSpPr>
          <p:cNvPr id="459" name="Google Shape;459;p36"/>
          <p:cNvSpPr txBox="1">
            <a:spLocks noGrp="1"/>
          </p:cNvSpPr>
          <p:nvPr>
            <p:ph type="subTitle" idx="3"/>
          </p:nvPr>
        </p:nvSpPr>
        <p:spPr>
          <a:xfrm>
            <a:off x="1468428" y="3609975"/>
            <a:ext cx="2944500" cy="954900"/>
          </a:xfrm>
          <a:prstGeom prst="rect">
            <a:avLst/>
          </a:prstGeom>
        </p:spPr>
        <p:txBody>
          <a:bodyPr spcFirstLastPara="1" wrap="square" lIns="91425" tIns="91425" rIns="91425" bIns="91425" anchor="t" anchorCtr="0">
            <a:noAutofit/>
          </a:bodyPr>
          <a:lstStyle/>
          <a:p>
            <a:pPr marL="0" indent="0"/>
            <a:r>
              <a:rPr lang="en" dirty="0"/>
              <a:t>If the study were to look at the quality of linguistic development rather than the quantity, how do you think these findings would change?</a:t>
            </a:r>
            <a:endParaRPr dirty="0"/>
          </a:p>
        </p:txBody>
      </p:sp>
      <p:sp>
        <p:nvSpPr>
          <p:cNvPr id="460" name="Google Shape;460;p36"/>
          <p:cNvSpPr txBox="1">
            <a:spLocks noGrp="1"/>
          </p:cNvSpPr>
          <p:nvPr>
            <p:ph type="subTitle" idx="4"/>
          </p:nvPr>
        </p:nvSpPr>
        <p:spPr>
          <a:xfrm>
            <a:off x="4905803" y="3563910"/>
            <a:ext cx="2940600" cy="1132930"/>
          </a:xfrm>
          <a:prstGeom prst="rect">
            <a:avLst/>
          </a:prstGeom>
        </p:spPr>
        <p:txBody>
          <a:bodyPr spcFirstLastPara="1" wrap="square" lIns="91425" tIns="91425" rIns="91425" bIns="91425" anchor="t" anchorCtr="0">
            <a:noAutofit/>
          </a:bodyPr>
          <a:lstStyle/>
          <a:p>
            <a:pPr marL="0" indent="0"/>
            <a:r>
              <a:rPr lang="en" dirty="0"/>
              <a:t>Did this paper adequately define adult speech with respect to who was providing the speech (e.g., mom, dad, neighbor over the age of 18)? Does this matter? I</a:t>
            </a:r>
            <a:r>
              <a:rPr lang="en-US" dirty="0"/>
              <a:t>f so, how?</a:t>
            </a:r>
            <a:endParaRPr dirty="0"/>
          </a:p>
        </p:txBody>
      </p:sp>
      <p:sp>
        <p:nvSpPr>
          <p:cNvPr id="461" name="Google Shape;461;p36"/>
          <p:cNvSpPr txBox="1">
            <a:spLocks noGrp="1"/>
          </p:cNvSpPr>
          <p:nvPr>
            <p:ph type="subTitle" idx="5"/>
          </p:nvPr>
        </p:nvSpPr>
        <p:spPr>
          <a:xfrm>
            <a:off x="1468428" y="2379445"/>
            <a:ext cx="2944500" cy="377100"/>
          </a:xfrm>
          <a:prstGeom prst="rect">
            <a:avLst/>
          </a:prstGeom>
        </p:spPr>
        <p:txBody>
          <a:bodyPr spcFirstLastPara="1" wrap="square" lIns="91425" tIns="91425" rIns="91425" bIns="91425" anchor="b" anchorCtr="0">
            <a:noAutofit/>
          </a:bodyPr>
          <a:lstStyle/>
          <a:p>
            <a:pPr marL="0" indent="0"/>
            <a:r>
              <a:rPr lang="en" dirty="0"/>
              <a:t>LANG’S:</a:t>
            </a:r>
            <a:endParaRPr dirty="0"/>
          </a:p>
        </p:txBody>
      </p:sp>
      <p:sp>
        <p:nvSpPr>
          <p:cNvPr id="462" name="Google Shape;462;p36"/>
          <p:cNvSpPr txBox="1">
            <a:spLocks noGrp="1"/>
          </p:cNvSpPr>
          <p:nvPr>
            <p:ph type="subTitle" idx="7"/>
          </p:nvPr>
        </p:nvSpPr>
        <p:spPr>
          <a:xfrm>
            <a:off x="4905803" y="2379445"/>
            <a:ext cx="2940600" cy="377100"/>
          </a:xfrm>
          <a:prstGeom prst="rect">
            <a:avLst/>
          </a:prstGeom>
        </p:spPr>
        <p:txBody>
          <a:bodyPr spcFirstLastPara="1" wrap="square" lIns="91425" tIns="91425" rIns="91425" bIns="91425" anchor="b" anchorCtr="0">
            <a:noAutofit/>
          </a:bodyPr>
          <a:lstStyle/>
          <a:p>
            <a:pPr marL="0" indent="0"/>
            <a:r>
              <a:rPr lang="en" dirty="0"/>
              <a:t>DANIEL’S:</a:t>
            </a:r>
            <a:endParaRPr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884583" y="723900"/>
            <a:ext cx="7434470" cy="2705100"/>
          </a:xfrm>
        </p:spPr>
        <p:txBody>
          <a:bodyPr>
            <a:noAutofit/>
          </a:bodyPr>
          <a:lstStyle/>
          <a:p>
            <a:pPr algn="ctr"/>
            <a:r>
              <a:rPr lang="en-US" sz="4500" b="1" dirty="0"/>
              <a:t>Everyday language input and production in 1,001 children from six continents</a:t>
            </a:r>
          </a:p>
        </p:txBody>
      </p:sp>
      <p:sp>
        <p:nvSpPr>
          <p:cNvPr id="4" name="TextBox 3">
            <a:extLst>
              <a:ext uri="{FF2B5EF4-FFF2-40B4-BE49-F238E27FC236}">
                <a16:creationId xmlns:a16="http://schemas.microsoft.com/office/drawing/2014/main" id="{25E782C9-F602-2F53-6762-B82DA291572D}"/>
              </a:ext>
            </a:extLst>
          </p:cNvPr>
          <p:cNvSpPr txBox="1"/>
          <p:nvPr/>
        </p:nvSpPr>
        <p:spPr>
          <a:xfrm>
            <a:off x="5562600" y="4343400"/>
            <a:ext cx="3733800" cy="46166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err="1">
                <a:ln>
                  <a:noFill/>
                </a:ln>
                <a:solidFill>
                  <a:prstClr val="white"/>
                </a:solidFill>
                <a:effectLst/>
                <a:uLnTx/>
                <a:uFillTx/>
                <a:latin typeface="Arial" charset="0"/>
                <a:ea typeface="+mn-ea"/>
                <a:cs typeface="+mn-cs"/>
              </a:rPr>
              <a:t>Bergelson</a:t>
            </a:r>
            <a:r>
              <a:rPr kumimoji="0" lang="en-US" sz="2400" b="0" i="0" u="none" strike="noStrike" kern="1200" cap="none" spc="0" normalizeH="0" baseline="0" noProof="0" dirty="0">
                <a:ln>
                  <a:noFill/>
                </a:ln>
                <a:solidFill>
                  <a:prstClr val="white"/>
                </a:solidFill>
                <a:effectLst/>
                <a:uLnTx/>
                <a:uFillTx/>
                <a:latin typeface="Arial" charset="0"/>
                <a:ea typeface="+mn-ea"/>
                <a:cs typeface="+mn-cs"/>
              </a:rPr>
              <a:t> et al., 2023</a:t>
            </a:r>
          </a:p>
        </p:txBody>
      </p:sp>
    </p:spTree>
    <p:extLst>
      <p:ext uri="{BB962C8B-B14F-4D97-AF65-F5344CB8AC3E}">
        <p14:creationId xmlns:p14="http://schemas.microsoft.com/office/powerpoint/2010/main" val="211167036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Purpose &amp; Theoretical Foundation</a:t>
            </a:r>
          </a:p>
        </p:txBody>
      </p:sp>
      <p:sp>
        <p:nvSpPr>
          <p:cNvPr id="3" name="Content Placeholder 2"/>
          <p:cNvSpPr>
            <a:spLocks noGrp="1"/>
          </p:cNvSpPr>
          <p:nvPr>
            <p:ph idx="1"/>
          </p:nvPr>
        </p:nvSpPr>
        <p:spPr>
          <a:xfrm>
            <a:off x="0" y="1576251"/>
            <a:ext cx="9144000" cy="5257800"/>
          </a:xfrm>
        </p:spPr>
        <p:txBody>
          <a:bodyPr>
            <a:normAutofit/>
          </a:bodyPr>
          <a:lstStyle/>
          <a:p>
            <a:r>
              <a:rPr lang="en-US" sz="2400" dirty="0"/>
              <a:t>Purpose</a:t>
            </a:r>
          </a:p>
          <a:p>
            <a:pPr lvl="1"/>
            <a:r>
              <a:rPr lang="en-US" sz="2400" dirty="0"/>
              <a:t>How well do specific individual- and family-level factors predict variation in how much speech young children produce? </a:t>
            </a:r>
          </a:p>
          <a:p>
            <a:pPr lvl="1"/>
            <a:r>
              <a:rPr lang="en-US" sz="2400" dirty="0"/>
              <a:t>Do systematic differences in children’s lives have measurable links to their language production?</a:t>
            </a:r>
          </a:p>
          <a:p>
            <a:pPr lvl="2"/>
            <a:r>
              <a:rPr lang="en-US" dirty="0"/>
              <a:t>If so, what are the strengths of these relationships and how are they related to one another</a:t>
            </a:r>
          </a:p>
          <a:p>
            <a:pPr marL="118872" indent="0">
              <a:buNone/>
            </a:pPr>
            <a:endParaRPr lang="en-US" sz="2500" dirty="0">
              <a:sym typeface="Wingdings" panose="05000000000000000000" pitchFamily="2" charset="2"/>
            </a:endParaRPr>
          </a:p>
          <a:p>
            <a:r>
              <a:rPr lang="en-US" sz="2500" dirty="0"/>
              <a:t>Foundation </a:t>
            </a:r>
            <a:r>
              <a:rPr lang="en-US" sz="2000" dirty="0"/>
              <a:t>(results reinforced foundation)</a:t>
            </a:r>
          </a:p>
          <a:p>
            <a:pPr lvl="1"/>
            <a:r>
              <a:rPr lang="en-US" sz="2100" dirty="0"/>
              <a:t>“There are factors with undeniable effects on early language production, namely, child age and language-relevant clinical risks and diagnose</a:t>
            </a:r>
          </a:p>
        </p:txBody>
      </p:sp>
    </p:spTree>
    <p:extLst>
      <p:ext uri="{BB962C8B-B14F-4D97-AF65-F5344CB8AC3E}">
        <p14:creationId xmlns:p14="http://schemas.microsoft.com/office/powerpoint/2010/main" val="352548064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Study Overview</a:t>
            </a:r>
          </a:p>
        </p:txBody>
      </p:sp>
      <p:sp>
        <p:nvSpPr>
          <p:cNvPr id="3" name="Content Placeholder 2"/>
          <p:cNvSpPr>
            <a:spLocks noGrp="1"/>
          </p:cNvSpPr>
          <p:nvPr>
            <p:ph idx="1"/>
          </p:nvPr>
        </p:nvSpPr>
        <p:spPr>
          <a:xfrm>
            <a:off x="0" y="1576251"/>
            <a:ext cx="9144000" cy="5257800"/>
          </a:xfrm>
        </p:spPr>
        <p:txBody>
          <a:bodyPr>
            <a:normAutofit/>
          </a:bodyPr>
          <a:lstStyle/>
          <a:p>
            <a:r>
              <a:rPr lang="en-US" sz="2400" dirty="0"/>
              <a:t>Simultaneous study of individual variation and speech production over early development</a:t>
            </a:r>
          </a:p>
          <a:p>
            <a:endParaRPr lang="en-US" sz="2400" dirty="0"/>
          </a:p>
          <a:p>
            <a:r>
              <a:rPr lang="en-US" sz="2400" dirty="0"/>
              <a:t>Western Focused Research</a:t>
            </a:r>
          </a:p>
          <a:p>
            <a:pPr lvl="1"/>
            <a:r>
              <a:rPr lang="en-US" sz="2400" dirty="0"/>
              <a:t>Led to believe language development is uniform</a:t>
            </a:r>
          </a:p>
          <a:p>
            <a:pPr lvl="1"/>
            <a:r>
              <a:rPr lang="en-US" sz="2400" dirty="0"/>
              <a:t>Variation </a:t>
            </a:r>
            <a:r>
              <a:rPr lang="en-US" sz="2400" dirty="0">
                <a:sym typeface="Wingdings" panose="05000000000000000000" pitchFamily="2" charset="2"/>
              </a:rPr>
              <a:t>Sex, SES, Disadvantaged</a:t>
            </a:r>
          </a:p>
          <a:p>
            <a:pPr marL="457200" lvl="1" indent="0">
              <a:buNone/>
            </a:pPr>
            <a:endParaRPr lang="en-US" sz="2400" dirty="0">
              <a:sym typeface="Wingdings" panose="05000000000000000000" pitchFamily="2" charset="2"/>
            </a:endParaRPr>
          </a:p>
          <a:p>
            <a:r>
              <a:rPr lang="en-US" sz="2400" dirty="0"/>
              <a:t>Sample</a:t>
            </a:r>
          </a:p>
          <a:p>
            <a:pPr lvl="1"/>
            <a:r>
              <a:rPr lang="en-US" sz="2400" dirty="0"/>
              <a:t>1001 participants , (2 months – 48 months)	</a:t>
            </a:r>
          </a:p>
          <a:p>
            <a:pPr lvl="1"/>
            <a:r>
              <a:rPr lang="en-US" sz="2400" dirty="0"/>
              <a:t>18 countries; 10 “primary languages; 33 total languages</a:t>
            </a:r>
          </a:p>
          <a:p>
            <a:pPr lvl="1"/>
            <a:r>
              <a:rPr lang="en-US" sz="2400" dirty="0"/>
              <a:t>Over 40,000 hours of audio; over 2500 days</a:t>
            </a:r>
          </a:p>
          <a:p>
            <a:pPr lvl="1"/>
            <a:r>
              <a:rPr lang="en-US" sz="2400" dirty="0"/>
              <a:t>Data collection - Used Wearables – LENA system </a:t>
            </a:r>
          </a:p>
          <a:p>
            <a:pPr marL="457200" lvl="1" indent="0">
              <a:buNone/>
            </a:pPr>
            <a:endParaRPr lang="en-US" sz="2600" dirty="0"/>
          </a:p>
          <a:p>
            <a:pPr marL="118872" indent="0">
              <a:buNone/>
            </a:pPr>
            <a:endParaRPr lang="en-US" sz="2600" dirty="0">
              <a:sym typeface="Wingdings" panose="05000000000000000000" pitchFamily="2" charset="2"/>
            </a:endParaRPr>
          </a:p>
          <a:p>
            <a:endParaRPr lang="en-US" sz="2500" dirty="0"/>
          </a:p>
        </p:txBody>
      </p:sp>
    </p:spTree>
    <p:extLst>
      <p:ext uri="{BB962C8B-B14F-4D97-AF65-F5344CB8AC3E}">
        <p14:creationId xmlns:p14="http://schemas.microsoft.com/office/powerpoint/2010/main" val="218611847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Sample</a:t>
            </a:r>
          </a:p>
        </p:txBody>
      </p:sp>
      <p:sp>
        <p:nvSpPr>
          <p:cNvPr id="3" name="Content Placeholder 2"/>
          <p:cNvSpPr>
            <a:spLocks noGrp="1"/>
          </p:cNvSpPr>
          <p:nvPr>
            <p:ph idx="1"/>
          </p:nvPr>
        </p:nvSpPr>
        <p:spPr>
          <a:xfrm>
            <a:off x="0" y="1576251"/>
            <a:ext cx="9144000" cy="5257800"/>
          </a:xfrm>
        </p:spPr>
        <p:txBody>
          <a:bodyPr>
            <a:normAutofit/>
          </a:bodyPr>
          <a:lstStyle/>
          <a:p>
            <a:r>
              <a:rPr lang="en-US" sz="2600" dirty="0"/>
              <a:t>1001 participants , (2 months – 48 months)</a:t>
            </a:r>
          </a:p>
          <a:p>
            <a:r>
              <a:rPr lang="en-US" sz="2600" dirty="0"/>
              <a:t>18 countries; 10 “primary languages; 33 total languages</a:t>
            </a:r>
          </a:p>
          <a:p>
            <a:endParaRPr lang="en-US" sz="2600" dirty="0"/>
          </a:p>
          <a:p>
            <a:pPr marL="118872" indent="0">
              <a:buNone/>
            </a:pPr>
            <a:r>
              <a:rPr lang="en-US" sz="2600" dirty="0"/>
              <a:t>Over 40,000 hours of audio; over 2500 days</a:t>
            </a:r>
          </a:p>
          <a:p>
            <a:endParaRPr lang="en-US" sz="2600" dirty="0"/>
          </a:p>
          <a:p>
            <a:pPr marL="118872" indent="0">
              <a:buNone/>
            </a:pPr>
            <a:endParaRPr lang="en-US" sz="2500" dirty="0">
              <a:sym typeface="Wingdings" panose="05000000000000000000" pitchFamily="2" charset="2"/>
            </a:endParaRPr>
          </a:p>
          <a:p>
            <a:endParaRPr lang="en-US" sz="2500" dirty="0"/>
          </a:p>
        </p:txBody>
      </p:sp>
    </p:spTree>
    <p:extLst>
      <p:ext uri="{BB962C8B-B14F-4D97-AF65-F5344CB8AC3E}">
        <p14:creationId xmlns:p14="http://schemas.microsoft.com/office/powerpoint/2010/main" val="29011139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Meaningful Findings</a:t>
            </a:r>
          </a:p>
        </p:txBody>
      </p:sp>
      <p:sp>
        <p:nvSpPr>
          <p:cNvPr id="3" name="Content Placeholder 2"/>
          <p:cNvSpPr>
            <a:spLocks noGrp="1"/>
          </p:cNvSpPr>
          <p:nvPr>
            <p:ph idx="1"/>
          </p:nvPr>
        </p:nvSpPr>
        <p:spPr>
          <a:xfrm>
            <a:off x="0" y="1576251"/>
            <a:ext cx="9144000" cy="5257800"/>
          </a:xfrm>
        </p:spPr>
        <p:txBody>
          <a:bodyPr>
            <a:normAutofit/>
          </a:bodyPr>
          <a:lstStyle/>
          <a:p>
            <a:r>
              <a:rPr lang="en-US" sz="2500" dirty="0"/>
              <a:t>No monolithic language development process</a:t>
            </a:r>
          </a:p>
          <a:p>
            <a:endParaRPr lang="en-US" sz="2500" dirty="0"/>
          </a:p>
          <a:p>
            <a:r>
              <a:rPr lang="en-US" sz="2500" dirty="0"/>
              <a:t>“</a:t>
            </a:r>
            <a:r>
              <a:rPr lang="en-US" sz="2500" dirty="0" err="1"/>
              <a:t>SES”is</a:t>
            </a:r>
            <a:r>
              <a:rPr lang="en-US" sz="2500" dirty="0"/>
              <a:t> not a primary factor</a:t>
            </a:r>
          </a:p>
          <a:p>
            <a:endParaRPr lang="en-US" sz="2500" dirty="0"/>
          </a:p>
          <a:p>
            <a:r>
              <a:rPr lang="en-US" sz="2500" dirty="0"/>
              <a:t>Adult Talk, Age, Normative Development = sole significant predictors</a:t>
            </a:r>
          </a:p>
          <a:p>
            <a:endParaRPr lang="en-US" sz="2500" dirty="0"/>
          </a:p>
          <a:p>
            <a:r>
              <a:rPr lang="en-US" sz="2500" dirty="0"/>
              <a:t>Gender &amp; Multilingual </a:t>
            </a:r>
          </a:p>
          <a:p>
            <a:pPr lvl="1"/>
            <a:r>
              <a:rPr lang="en-US" sz="2500" dirty="0"/>
              <a:t>Did not explain how often children vocalized</a:t>
            </a:r>
          </a:p>
          <a:p>
            <a:pPr lvl="1"/>
            <a:r>
              <a:rPr lang="en-US" sz="2500" dirty="0"/>
              <a:t>Did not show differences in adult talk between cultures</a:t>
            </a:r>
          </a:p>
          <a:p>
            <a:pPr marL="118872" indent="0">
              <a:buNone/>
            </a:pPr>
            <a:endParaRPr lang="en-US" sz="2500" dirty="0">
              <a:sym typeface="Wingdings" panose="05000000000000000000" pitchFamily="2" charset="2"/>
            </a:endParaRPr>
          </a:p>
          <a:p>
            <a:endParaRPr lang="en-US" sz="2500" dirty="0"/>
          </a:p>
        </p:txBody>
      </p:sp>
    </p:spTree>
    <p:extLst>
      <p:ext uri="{BB962C8B-B14F-4D97-AF65-F5344CB8AC3E}">
        <p14:creationId xmlns:p14="http://schemas.microsoft.com/office/powerpoint/2010/main" val="421768401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Adult Talk</a:t>
            </a:r>
          </a:p>
        </p:txBody>
      </p:sp>
      <p:sp>
        <p:nvSpPr>
          <p:cNvPr id="3" name="Content Placeholder 2"/>
          <p:cNvSpPr>
            <a:spLocks noGrp="1"/>
          </p:cNvSpPr>
          <p:nvPr>
            <p:ph idx="1"/>
          </p:nvPr>
        </p:nvSpPr>
        <p:spPr>
          <a:xfrm>
            <a:off x="0" y="1576251"/>
            <a:ext cx="9144000" cy="5257800"/>
          </a:xfrm>
        </p:spPr>
        <p:txBody>
          <a:bodyPr>
            <a:normAutofit/>
          </a:bodyPr>
          <a:lstStyle/>
          <a:p>
            <a:r>
              <a:rPr lang="en-US" sz="2600" dirty="0"/>
              <a:t>Increasing Adult Talk significantly increases child vocalization</a:t>
            </a:r>
          </a:p>
          <a:p>
            <a:endParaRPr lang="en-US" sz="2600" dirty="0"/>
          </a:p>
          <a:p>
            <a:pPr marL="118872" indent="0">
              <a:buNone/>
            </a:pPr>
            <a:endParaRPr lang="en-US" sz="2500" dirty="0">
              <a:sym typeface="Wingdings" panose="05000000000000000000" pitchFamily="2" charset="2"/>
            </a:endParaRPr>
          </a:p>
          <a:p>
            <a:endParaRPr lang="en-US" sz="2500" dirty="0"/>
          </a:p>
        </p:txBody>
      </p:sp>
      <p:pic>
        <p:nvPicPr>
          <p:cNvPr id="5" name="Picture 4">
            <a:extLst>
              <a:ext uri="{FF2B5EF4-FFF2-40B4-BE49-F238E27FC236}">
                <a16:creationId xmlns:a16="http://schemas.microsoft.com/office/drawing/2014/main" id="{CC2EE031-D7C2-5E16-7539-9D77010C6779}"/>
              </a:ext>
            </a:extLst>
          </p:cNvPr>
          <p:cNvPicPr>
            <a:picLocks noChangeAspect="1"/>
          </p:cNvPicPr>
          <p:nvPr/>
        </p:nvPicPr>
        <p:blipFill>
          <a:blip r:embed="rId3"/>
          <a:stretch>
            <a:fillRect/>
          </a:stretch>
        </p:blipFill>
        <p:spPr>
          <a:xfrm>
            <a:off x="182880" y="2209800"/>
            <a:ext cx="8938260" cy="4257675"/>
          </a:xfrm>
          <a:prstGeom prst="rect">
            <a:avLst/>
          </a:prstGeom>
        </p:spPr>
      </p:pic>
    </p:spTree>
    <p:extLst>
      <p:ext uri="{BB962C8B-B14F-4D97-AF65-F5344CB8AC3E}">
        <p14:creationId xmlns:p14="http://schemas.microsoft.com/office/powerpoint/2010/main" val="117347911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Normative vs Non-Normative</a:t>
            </a:r>
          </a:p>
        </p:txBody>
      </p:sp>
      <p:sp>
        <p:nvSpPr>
          <p:cNvPr id="3" name="Content Placeholder 2"/>
          <p:cNvSpPr>
            <a:spLocks noGrp="1"/>
          </p:cNvSpPr>
          <p:nvPr>
            <p:ph idx="1"/>
          </p:nvPr>
        </p:nvSpPr>
        <p:spPr>
          <a:xfrm>
            <a:off x="0" y="1576251"/>
            <a:ext cx="3505200" cy="5257800"/>
          </a:xfrm>
        </p:spPr>
        <p:txBody>
          <a:bodyPr>
            <a:normAutofit fontScale="92500"/>
          </a:bodyPr>
          <a:lstStyle/>
          <a:p>
            <a:pPr marL="118872" indent="0">
              <a:buNone/>
            </a:pPr>
            <a:r>
              <a:rPr lang="en-US" sz="2600" u="sng" dirty="0"/>
              <a:t>Non-Normative </a:t>
            </a:r>
            <a:r>
              <a:rPr lang="en-US" sz="2200" u="sng" dirty="0"/>
              <a:t>(definition)</a:t>
            </a:r>
          </a:p>
          <a:p>
            <a:pPr marL="118872" indent="0">
              <a:buNone/>
            </a:pPr>
            <a:r>
              <a:rPr lang="en-US" sz="2600" dirty="0"/>
              <a:t>Children with various diagnoses of language delays and disorders, as well as those at high risks for them</a:t>
            </a:r>
          </a:p>
          <a:p>
            <a:pPr marL="118872" indent="0">
              <a:buNone/>
            </a:pPr>
            <a:endParaRPr lang="en-US" sz="2600" dirty="0"/>
          </a:p>
          <a:p>
            <a:pPr marL="118872" indent="0">
              <a:buNone/>
            </a:pPr>
            <a:r>
              <a:rPr lang="en-US" sz="2600" b="1" dirty="0"/>
              <a:t>Children with nonnormative development produced significantly less speech than normative development</a:t>
            </a:r>
          </a:p>
          <a:p>
            <a:pPr marL="118872" indent="0">
              <a:buNone/>
            </a:pPr>
            <a:endParaRPr lang="en-US" sz="2500" dirty="0">
              <a:sym typeface="Wingdings" panose="05000000000000000000" pitchFamily="2" charset="2"/>
            </a:endParaRPr>
          </a:p>
          <a:p>
            <a:endParaRPr lang="en-US" sz="2500" dirty="0"/>
          </a:p>
        </p:txBody>
      </p:sp>
      <p:pic>
        <p:nvPicPr>
          <p:cNvPr id="6" name="Picture 5">
            <a:extLst>
              <a:ext uri="{FF2B5EF4-FFF2-40B4-BE49-F238E27FC236}">
                <a16:creationId xmlns:a16="http://schemas.microsoft.com/office/drawing/2014/main" id="{21DFA185-7982-03DE-A5A8-946D7B0FD303}"/>
              </a:ext>
            </a:extLst>
          </p:cNvPr>
          <p:cNvPicPr>
            <a:picLocks noChangeAspect="1"/>
          </p:cNvPicPr>
          <p:nvPr/>
        </p:nvPicPr>
        <p:blipFill>
          <a:blip r:embed="rId3"/>
          <a:stretch>
            <a:fillRect/>
          </a:stretch>
        </p:blipFill>
        <p:spPr>
          <a:xfrm>
            <a:off x="3505200" y="1752600"/>
            <a:ext cx="5638800" cy="4495800"/>
          </a:xfrm>
          <a:prstGeom prst="rect">
            <a:avLst/>
          </a:prstGeom>
        </p:spPr>
      </p:pic>
    </p:spTree>
    <p:extLst>
      <p:ext uri="{BB962C8B-B14F-4D97-AF65-F5344CB8AC3E}">
        <p14:creationId xmlns:p14="http://schemas.microsoft.com/office/powerpoint/2010/main" val="304468633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Gender &amp; SES as Null Predictors</a:t>
            </a:r>
          </a:p>
        </p:txBody>
      </p:sp>
      <p:sp>
        <p:nvSpPr>
          <p:cNvPr id="3" name="Content Placeholder 2"/>
          <p:cNvSpPr>
            <a:spLocks noGrp="1"/>
          </p:cNvSpPr>
          <p:nvPr>
            <p:ph idx="1"/>
          </p:nvPr>
        </p:nvSpPr>
        <p:spPr>
          <a:xfrm>
            <a:off x="0" y="1576251"/>
            <a:ext cx="9144000" cy="5257800"/>
          </a:xfrm>
        </p:spPr>
        <p:txBody>
          <a:bodyPr>
            <a:normAutofit/>
          </a:bodyPr>
          <a:lstStyle/>
          <a:p>
            <a:r>
              <a:rPr lang="en-US" sz="2500" dirty="0"/>
              <a:t>Null effects of Child Gender &amp; SES</a:t>
            </a:r>
          </a:p>
          <a:p>
            <a:r>
              <a:rPr lang="en-US" sz="2500" dirty="0"/>
              <a:t>SES may indicate directionality (appears to be non-significant increase moving from parents with less than high school degrees to those with post secondary study. </a:t>
            </a:r>
          </a:p>
          <a:p>
            <a:endParaRPr lang="en-US" sz="2600" dirty="0"/>
          </a:p>
          <a:p>
            <a:pPr marL="118872" indent="0">
              <a:buNone/>
            </a:pPr>
            <a:endParaRPr lang="en-US" sz="2500" dirty="0">
              <a:sym typeface="Wingdings" panose="05000000000000000000" pitchFamily="2" charset="2"/>
            </a:endParaRPr>
          </a:p>
          <a:p>
            <a:endParaRPr lang="en-US" sz="2500" dirty="0"/>
          </a:p>
        </p:txBody>
      </p:sp>
      <p:pic>
        <p:nvPicPr>
          <p:cNvPr id="5" name="Picture 4">
            <a:extLst>
              <a:ext uri="{FF2B5EF4-FFF2-40B4-BE49-F238E27FC236}">
                <a16:creationId xmlns:a16="http://schemas.microsoft.com/office/drawing/2014/main" id="{66D07806-ABBC-8105-76F1-9EFC5A8CB12C}"/>
              </a:ext>
            </a:extLst>
          </p:cNvPr>
          <p:cNvPicPr>
            <a:picLocks noChangeAspect="1"/>
          </p:cNvPicPr>
          <p:nvPr/>
        </p:nvPicPr>
        <p:blipFill>
          <a:blip r:embed="rId3"/>
          <a:stretch>
            <a:fillRect/>
          </a:stretch>
        </p:blipFill>
        <p:spPr>
          <a:xfrm>
            <a:off x="152400" y="3505200"/>
            <a:ext cx="8895274" cy="3197352"/>
          </a:xfrm>
          <a:prstGeom prst="rect">
            <a:avLst/>
          </a:prstGeom>
        </p:spPr>
      </p:pic>
    </p:spTree>
    <p:extLst>
      <p:ext uri="{BB962C8B-B14F-4D97-AF65-F5344CB8AC3E}">
        <p14:creationId xmlns:p14="http://schemas.microsoft.com/office/powerpoint/2010/main" val="273365936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SES Within Corpora</a:t>
            </a:r>
          </a:p>
        </p:txBody>
      </p:sp>
      <p:sp>
        <p:nvSpPr>
          <p:cNvPr id="3" name="Content Placeholder 2"/>
          <p:cNvSpPr>
            <a:spLocks noGrp="1"/>
          </p:cNvSpPr>
          <p:nvPr>
            <p:ph idx="1"/>
          </p:nvPr>
        </p:nvSpPr>
        <p:spPr>
          <a:xfrm>
            <a:off x="0" y="1576251"/>
            <a:ext cx="9144000" cy="5257800"/>
          </a:xfrm>
        </p:spPr>
        <p:txBody>
          <a:bodyPr>
            <a:normAutofit/>
          </a:bodyPr>
          <a:lstStyle/>
          <a:p>
            <a:r>
              <a:rPr lang="en-US" sz="2600" dirty="0"/>
              <a:t>Increasing Adult Talk significantly increases child vocalization</a:t>
            </a:r>
          </a:p>
          <a:p>
            <a:endParaRPr lang="en-US" sz="2600" dirty="0"/>
          </a:p>
          <a:p>
            <a:pPr marL="118872" indent="0">
              <a:buNone/>
            </a:pPr>
            <a:endParaRPr lang="en-US" sz="2500" dirty="0">
              <a:sym typeface="Wingdings" panose="05000000000000000000" pitchFamily="2" charset="2"/>
            </a:endParaRPr>
          </a:p>
          <a:p>
            <a:endParaRPr lang="en-US" sz="2500" dirty="0"/>
          </a:p>
        </p:txBody>
      </p:sp>
      <p:pic>
        <p:nvPicPr>
          <p:cNvPr id="5" name="Picture 4">
            <a:extLst>
              <a:ext uri="{FF2B5EF4-FFF2-40B4-BE49-F238E27FC236}">
                <a16:creationId xmlns:a16="http://schemas.microsoft.com/office/drawing/2014/main" id="{CC2EE031-D7C2-5E16-7539-9D77010C6779}"/>
              </a:ext>
            </a:extLst>
          </p:cNvPr>
          <p:cNvPicPr>
            <a:picLocks noChangeAspect="1"/>
          </p:cNvPicPr>
          <p:nvPr/>
        </p:nvPicPr>
        <p:blipFill>
          <a:blip r:embed="rId3"/>
          <a:stretch>
            <a:fillRect/>
          </a:stretch>
        </p:blipFill>
        <p:spPr>
          <a:xfrm>
            <a:off x="182880" y="2209800"/>
            <a:ext cx="8938260" cy="4257675"/>
          </a:xfrm>
          <a:prstGeom prst="rect">
            <a:avLst/>
          </a:prstGeom>
        </p:spPr>
      </p:pic>
    </p:spTree>
    <p:extLst>
      <p:ext uri="{BB962C8B-B14F-4D97-AF65-F5344CB8AC3E}">
        <p14:creationId xmlns:p14="http://schemas.microsoft.com/office/powerpoint/2010/main" val="250855160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resentation for daniel.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1327727" y="-715803"/>
            <a:ext cx="6371315" cy="8245231"/>
          </a:xfrm>
          <a:prstGeom prst="rect">
            <a:avLst/>
          </a:prstGeom>
        </p:spPr>
      </p:pic>
      <p:sp>
        <p:nvSpPr>
          <p:cNvPr id="6" name="TextBox 5"/>
          <p:cNvSpPr txBox="1"/>
          <p:nvPr/>
        </p:nvSpPr>
        <p:spPr>
          <a:xfrm>
            <a:off x="390769" y="6351899"/>
            <a:ext cx="1288784" cy="369332"/>
          </a:xfrm>
          <a:prstGeom prst="rect">
            <a:avLst/>
          </a:prstGeom>
          <a:noFill/>
        </p:spPr>
        <p:txBody>
          <a:bodyPr wrap="none" rtlCol="0">
            <a:spAutoFit/>
          </a:bodyPr>
          <a:lstStyle/>
          <a:p>
            <a:r>
              <a:rPr lang="en-US" dirty="0" err="1">
                <a:solidFill>
                  <a:srgbClr val="7F7F7F"/>
                </a:solidFill>
              </a:rPr>
              <a:t>Westwright</a:t>
            </a:r>
            <a:endParaRPr lang="en-US" dirty="0">
              <a:solidFill>
                <a:srgbClr val="7F7F7F"/>
              </a:solidFill>
            </a:endParaRPr>
          </a:p>
        </p:txBody>
      </p:sp>
    </p:spTree>
    <p:extLst>
      <p:ext uri="{BB962C8B-B14F-4D97-AF65-F5344CB8AC3E}">
        <p14:creationId xmlns:p14="http://schemas.microsoft.com/office/powerpoint/2010/main" val="76991276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Background</a:t>
            </a:r>
          </a:p>
        </p:txBody>
      </p:sp>
      <p:sp>
        <p:nvSpPr>
          <p:cNvPr id="4" name="Content Placeholder 3"/>
          <p:cNvSpPr>
            <a:spLocks noGrp="1"/>
          </p:cNvSpPr>
          <p:nvPr>
            <p:ph idx="1"/>
          </p:nvPr>
        </p:nvSpPr>
        <p:spPr>
          <a:xfrm>
            <a:off x="254000" y="1677501"/>
            <a:ext cx="4613206" cy="5043732"/>
          </a:xfrm>
        </p:spPr>
        <p:txBody>
          <a:bodyPr>
            <a:normAutofit fontScale="85000" lnSpcReduction="10000"/>
          </a:bodyPr>
          <a:lstStyle/>
          <a:p>
            <a:r>
              <a:rPr lang="en-US" dirty="0"/>
              <a:t>Children who hear more rich and varied speech from caregivers have better language outcomes </a:t>
            </a:r>
          </a:p>
          <a:p>
            <a:pPr marL="118872" indent="0">
              <a:buNone/>
            </a:pPr>
            <a:endParaRPr lang="en-US" dirty="0"/>
          </a:p>
          <a:p>
            <a:r>
              <a:rPr lang="en-US" dirty="0"/>
              <a:t>Most research conducted in Western countries</a:t>
            </a:r>
          </a:p>
          <a:p>
            <a:pPr marL="118872" indent="0">
              <a:buNone/>
            </a:pPr>
            <a:endParaRPr lang="en-US" dirty="0"/>
          </a:p>
          <a:p>
            <a:r>
              <a:rPr lang="en-US" dirty="0"/>
              <a:t>In many non-Western, low-income, subsistence cultures, talking to babies is less common and in some cases discouraged</a:t>
            </a:r>
          </a:p>
          <a:p>
            <a:pPr marL="118872" indent="0">
              <a:buNone/>
            </a:pPr>
            <a:endParaRPr lang="en-US" dirty="0"/>
          </a:p>
          <a:p>
            <a:endParaRPr lang="en-US" dirty="0"/>
          </a:p>
          <a:p>
            <a:endParaRPr lang="en-US" dirty="0"/>
          </a:p>
        </p:txBody>
      </p:sp>
      <p:pic>
        <p:nvPicPr>
          <p:cNvPr id="5" name="Picture 4" descr="RPP.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67206" y="2600021"/>
            <a:ext cx="4105586" cy="2714437"/>
          </a:xfrm>
          <a:prstGeom prst="rect">
            <a:avLst/>
          </a:prstGeom>
        </p:spPr>
      </p:pic>
      <p:sp>
        <p:nvSpPr>
          <p:cNvPr id="6" name="TextBox 5"/>
          <p:cNvSpPr txBox="1"/>
          <p:nvPr/>
        </p:nvSpPr>
        <p:spPr>
          <a:xfrm>
            <a:off x="7684008" y="6351899"/>
            <a:ext cx="1288784" cy="369332"/>
          </a:xfrm>
          <a:prstGeom prst="rect">
            <a:avLst/>
          </a:prstGeom>
          <a:noFill/>
        </p:spPr>
        <p:txBody>
          <a:bodyPr wrap="none" rtlCol="0">
            <a:spAutoFit/>
          </a:bodyPr>
          <a:lstStyle/>
          <a:p>
            <a:r>
              <a:rPr lang="en-US" dirty="0" err="1">
                <a:solidFill>
                  <a:srgbClr val="7F7F7F"/>
                </a:solidFill>
              </a:rPr>
              <a:t>Westwright</a:t>
            </a:r>
            <a:endParaRPr lang="en-US" dirty="0">
              <a:solidFill>
                <a:srgbClr val="7F7F7F"/>
              </a:solidFill>
            </a:endParaRPr>
          </a:p>
        </p:txBody>
      </p:sp>
    </p:spTree>
    <p:extLst>
      <p:ext uri="{BB962C8B-B14F-4D97-AF65-F5344CB8AC3E}">
        <p14:creationId xmlns:p14="http://schemas.microsoft.com/office/powerpoint/2010/main" val="236747294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Intervention and Hypotheses</a:t>
            </a:r>
          </a:p>
        </p:txBody>
      </p:sp>
      <p:sp>
        <p:nvSpPr>
          <p:cNvPr id="3" name="Content Placeholder 2"/>
          <p:cNvSpPr>
            <a:spLocks noGrp="1"/>
          </p:cNvSpPr>
          <p:nvPr>
            <p:ph idx="1"/>
          </p:nvPr>
        </p:nvSpPr>
        <p:spPr>
          <a:xfrm>
            <a:off x="214923" y="1775191"/>
            <a:ext cx="8675077" cy="4828809"/>
          </a:xfrm>
        </p:spPr>
        <p:txBody>
          <a:bodyPr>
            <a:normAutofit fontScale="92500" lnSpcReduction="20000"/>
          </a:bodyPr>
          <a:lstStyle/>
          <a:p>
            <a:r>
              <a:rPr lang="en-US" dirty="0"/>
              <a:t>Intervention designed by a NGO (</a:t>
            </a:r>
            <a:r>
              <a:rPr lang="en-US" dirty="0" err="1"/>
              <a:t>Tostan</a:t>
            </a:r>
            <a:r>
              <a:rPr lang="en-US" dirty="0"/>
              <a:t>) in rural Senegal and evaluated by independent researchers</a:t>
            </a:r>
          </a:p>
          <a:p>
            <a:pPr marL="118872" indent="0">
              <a:buNone/>
            </a:pPr>
            <a:endParaRPr lang="en-US" dirty="0"/>
          </a:p>
          <a:p>
            <a:r>
              <a:rPr lang="en-US" dirty="0"/>
              <a:t>Primary aim: Increase caregiver’s verbal engagement with their children</a:t>
            </a:r>
          </a:p>
          <a:p>
            <a:pPr marL="118872" indent="0">
              <a:buNone/>
            </a:pPr>
            <a:endParaRPr lang="en-US" dirty="0"/>
          </a:p>
          <a:p>
            <a:r>
              <a:rPr lang="en-US" dirty="0"/>
              <a:t>Hypotheses:</a:t>
            </a:r>
          </a:p>
          <a:p>
            <a:pPr marL="971550" lvl="1" indent="-514350">
              <a:buFont typeface="+mj-lt"/>
              <a:buAutoNum type="arabicPeriod"/>
            </a:pPr>
            <a:r>
              <a:rPr lang="en-US" dirty="0"/>
              <a:t>Caregivers who participated in the program would have improvements in verbal engagement and knowledge of child development</a:t>
            </a:r>
          </a:p>
          <a:p>
            <a:pPr marL="971550" lvl="1" indent="-514350">
              <a:buFont typeface="+mj-lt"/>
              <a:buAutoNum type="arabicPeriod"/>
            </a:pPr>
            <a:r>
              <a:rPr lang="en-US" dirty="0"/>
              <a:t>Children of program participants would show greater language improvements relative to children who did not receive the program</a:t>
            </a:r>
          </a:p>
          <a:p>
            <a:pPr lvl="1"/>
            <a:endParaRPr lang="en-US" dirty="0"/>
          </a:p>
          <a:p>
            <a:pPr lvl="1"/>
            <a:endParaRPr lang="en-US" dirty="0"/>
          </a:p>
          <a:p>
            <a:endParaRPr lang="en-US" dirty="0"/>
          </a:p>
          <a:p>
            <a:pPr lvl="1"/>
            <a:endParaRPr lang="en-US" dirty="0"/>
          </a:p>
          <a:p>
            <a:pPr lvl="1"/>
            <a:endParaRPr lang="en-US" dirty="0"/>
          </a:p>
          <a:p>
            <a:pPr lvl="1"/>
            <a:endParaRPr lang="en-US" dirty="0"/>
          </a:p>
          <a:p>
            <a:pPr lvl="1"/>
            <a:endParaRPr lang="is-IS" dirty="0"/>
          </a:p>
          <a:p>
            <a:pPr lvl="1"/>
            <a:endParaRPr lang="en-US" dirty="0"/>
          </a:p>
        </p:txBody>
      </p:sp>
      <p:sp>
        <p:nvSpPr>
          <p:cNvPr id="4" name="TextBox 3"/>
          <p:cNvSpPr txBox="1"/>
          <p:nvPr/>
        </p:nvSpPr>
        <p:spPr>
          <a:xfrm>
            <a:off x="7601216" y="6360720"/>
            <a:ext cx="1288784" cy="369332"/>
          </a:xfrm>
          <a:prstGeom prst="rect">
            <a:avLst/>
          </a:prstGeom>
          <a:noFill/>
        </p:spPr>
        <p:txBody>
          <a:bodyPr wrap="none" rtlCol="0">
            <a:spAutoFit/>
          </a:bodyPr>
          <a:lstStyle/>
          <a:p>
            <a:r>
              <a:rPr lang="en-US" dirty="0" err="1">
                <a:solidFill>
                  <a:srgbClr val="7F7F7F"/>
                </a:solidFill>
              </a:rPr>
              <a:t>Westwright</a:t>
            </a:r>
            <a:endParaRPr lang="en-US" dirty="0">
              <a:solidFill>
                <a:srgbClr val="7F7F7F"/>
              </a:solidFill>
            </a:endParaRPr>
          </a:p>
        </p:txBody>
      </p:sp>
      <p:pic>
        <p:nvPicPr>
          <p:cNvPr id="5" name="Picture 4" descr="download.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83386" y="3380616"/>
            <a:ext cx="3028462" cy="956356"/>
          </a:xfrm>
          <a:prstGeom prst="rect">
            <a:avLst/>
          </a:prstGeom>
        </p:spPr>
      </p:pic>
    </p:spTree>
    <p:extLst>
      <p:ext uri="{BB962C8B-B14F-4D97-AF65-F5344CB8AC3E}">
        <p14:creationId xmlns:p14="http://schemas.microsoft.com/office/powerpoint/2010/main" val="229079017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Participants and Setting</a:t>
            </a:r>
          </a:p>
        </p:txBody>
      </p:sp>
      <p:sp>
        <p:nvSpPr>
          <p:cNvPr id="3" name="Content Placeholder 2"/>
          <p:cNvSpPr>
            <a:spLocks noGrp="1"/>
          </p:cNvSpPr>
          <p:nvPr>
            <p:ph idx="1"/>
          </p:nvPr>
        </p:nvSpPr>
        <p:spPr>
          <a:xfrm>
            <a:off x="293077" y="1621691"/>
            <a:ext cx="8393723" cy="4865077"/>
          </a:xfrm>
        </p:spPr>
        <p:txBody>
          <a:bodyPr>
            <a:normAutofit fontScale="77500" lnSpcReduction="20000"/>
          </a:bodyPr>
          <a:lstStyle/>
          <a:p>
            <a:r>
              <a:rPr lang="en-US" dirty="0"/>
              <a:t>43 group sessions and bimonthly home visits over 9-10 months for children age 0-6</a:t>
            </a:r>
          </a:p>
          <a:p>
            <a:endParaRPr lang="en-US" dirty="0"/>
          </a:p>
          <a:p>
            <a:r>
              <a:rPr lang="en-US" dirty="0"/>
              <a:t>12 program and 12 comparison (wait list) Wolof-speaking villages</a:t>
            </a:r>
          </a:p>
          <a:p>
            <a:pPr lvl="1"/>
            <a:endParaRPr lang="en-US" dirty="0"/>
          </a:p>
          <a:p>
            <a:r>
              <a:rPr lang="en-US" dirty="0"/>
              <a:t>Content included infant brain development, role of parenting practices, discussion of traditional parenting practices</a:t>
            </a:r>
          </a:p>
          <a:p>
            <a:pPr marL="118872" indent="0">
              <a:buNone/>
            </a:pPr>
            <a:endParaRPr lang="en-US" dirty="0"/>
          </a:p>
          <a:p>
            <a:r>
              <a:rPr lang="en-US" dirty="0"/>
              <a:t>Measures: </a:t>
            </a:r>
          </a:p>
          <a:p>
            <a:pPr lvl="1"/>
            <a:r>
              <a:rPr lang="en-US" dirty="0"/>
              <a:t>Structured play session videos</a:t>
            </a:r>
          </a:p>
          <a:p>
            <a:pPr lvl="1"/>
            <a:r>
              <a:rPr lang="en-US" dirty="0"/>
              <a:t>All-day audio recording of speech</a:t>
            </a:r>
          </a:p>
          <a:p>
            <a:pPr lvl="1"/>
            <a:r>
              <a:rPr lang="en-US" dirty="0"/>
              <a:t>Parent knowledge questionnaires </a:t>
            </a:r>
          </a:p>
        </p:txBody>
      </p:sp>
      <p:pic>
        <p:nvPicPr>
          <p:cNvPr id="4" name="Picture 3" descr="201109260711440076.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89166" y="4533353"/>
            <a:ext cx="3378988" cy="2243905"/>
          </a:xfrm>
          <a:prstGeom prst="rect">
            <a:avLst/>
          </a:prstGeom>
        </p:spPr>
      </p:pic>
      <p:sp>
        <p:nvSpPr>
          <p:cNvPr id="5" name="TextBox 4"/>
          <p:cNvSpPr txBox="1"/>
          <p:nvPr/>
        </p:nvSpPr>
        <p:spPr>
          <a:xfrm>
            <a:off x="285262" y="6388389"/>
            <a:ext cx="1288784" cy="369332"/>
          </a:xfrm>
          <a:prstGeom prst="rect">
            <a:avLst/>
          </a:prstGeom>
          <a:noFill/>
        </p:spPr>
        <p:txBody>
          <a:bodyPr wrap="none" rtlCol="0">
            <a:spAutoFit/>
          </a:bodyPr>
          <a:lstStyle/>
          <a:p>
            <a:r>
              <a:rPr lang="en-US" dirty="0" err="1">
                <a:solidFill>
                  <a:srgbClr val="7F7F7F"/>
                </a:solidFill>
              </a:rPr>
              <a:t>Westwright</a:t>
            </a:r>
            <a:endParaRPr lang="en-US" dirty="0">
              <a:solidFill>
                <a:srgbClr val="7F7F7F"/>
              </a:solidFill>
            </a:endParaRPr>
          </a:p>
        </p:txBody>
      </p:sp>
    </p:spTree>
    <p:extLst>
      <p:ext uri="{BB962C8B-B14F-4D97-AF65-F5344CB8AC3E}">
        <p14:creationId xmlns:p14="http://schemas.microsoft.com/office/powerpoint/2010/main" val="345599329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Caregiver Outcomes</a:t>
            </a:r>
          </a:p>
        </p:txBody>
      </p:sp>
      <p:sp>
        <p:nvSpPr>
          <p:cNvPr id="3" name="Content Placeholder 2"/>
          <p:cNvSpPr>
            <a:spLocks noGrp="1"/>
          </p:cNvSpPr>
          <p:nvPr>
            <p:ph idx="1"/>
          </p:nvPr>
        </p:nvSpPr>
        <p:spPr>
          <a:xfrm>
            <a:off x="328247" y="1752844"/>
            <a:ext cx="4167553" cy="4946040"/>
          </a:xfrm>
        </p:spPr>
        <p:txBody>
          <a:bodyPr>
            <a:normAutofit fontScale="77500" lnSpcReduction="20000"/>
          </a:bodyPr>
          <a:lstStyle/>
          <a:p>
            <a:r>
              <a:rPr lang="en-US" dirty="0"/>
              <a:t>Program and comparison villages comparable at baseline</a:t>
            </a:r>
          </a:p>
          <a:p>
            <a:pPr marL="118872" indent="0">
              <a:buNone/>
            </a:pPr>
            <a:endParaRPr lang="en-US" dirty="0"/>
          </a:p>
          <a:p>
            <a:r>
              <a:rPr lang="en-US" i="1" dirty="0"/>
              <a:t>Program caregivers increased speech to their child by 78% (no change in comparison caregiver speech)</a:t>
            </a:r>
          </a:p>
          <a:p>
            <a:pPr marL="118872" indent="0">
              <a:buNone/>
            </a:pPr>
            <a:endParaRPr lang="en-US" dirty="0"/>
          </a:p>
          <a:p>
            <a:pPr lvl="1"/>
            <a:r>
              <a:rPr lang="en-US" dirty="0"/>
              <a:t>Program caregivers had greater improvements in knowledge of child development relative to comparison caregivers</a:t>
            </a:r>
          </a:p>
        </p:txBody>
      </p:sp>
      <p:sp>
        <p:nvSpPr>
          <p:cNvPr id="4" name="TextBox 3"/>
          <p:cNvSpPr txBox="1"/>
          <p:nvPr/>
        </p:nvSpPr>
        <p:spPr>
          <a:xfrm>
            <a:off x="7684008" y="6351899"/>
            <a:ext cx="1288784" cy="369332"/>
          </a:xfrm>
          <a:prstGeom prst="rect">
            <a:avLst/>
          </a:prstGeom>
          <a:noFill/>
        </p:spPr>
        <p:txBody>
          <a:bodyPr wrap="none" rtlCol="0">
            <a:spAutoFit/>
          </a:bodyPr>
          <a:lstStyle/>
          <a:p>
            <a:r>
              <a:rPr lang="en-US" dirty="0" err="1">
                <a:solidFill>
                  <a:srgbClr val="7F7F7F"/>
                </a:solidFill>
              </a:rPr>
              <a:t>Westwright</a:t>
            </a:r>
            <a:endParaRPr lang="en-US" dirty="0">
              <a:solidFill>
                <a:srgbClr val="7F7F7F"/>
              </a:solidFill>
            </a:endParaRPr>
          </a:p>
        </p:txBody>
      </p:sp>
      <p:pic>
        <p:nvPicPr>
          <p:cNvPr id="5" name="Picture 4" descr="Screen Shot 2018-09-03 at 9.34.43 PM.png"/>
          <p:cNvPicPr>
            <a:picLocks noChangeAspect="1"/>
          </p:cNvPicPr>
          <p:nvPr/>
        </p:nvPicPr>
        <p:blipFill rotWithShape="1">
          <a:blip r:embed="rId3">
            <a:extLst>
              <a:ext uri="{28A0092B-C50C-407E-A947-70E740481C1C}">
                <a14:useLocalDpi xmlns:a14="http://schemas.microsoft.com/office/drawing/2010/main" val="0"/>
              </a:ext>
            </a:extLst>
          </a:blip>
          <a:srcRect l="6091" r="10051"/>
          <a:stretch/>
        </p:blipFill>
        <p:spPr>
          <a:xfrm>
            <a:off x="4724400" y="1828800"/>
            <a:ext cx="3962400" cy="4375148"/>
          </a:xfrm>
          <a:prstGeom prst="rect">
            <a:avLst/>
          </a:prstGeom>
        </p:spPr>
      </p:pic>
    </p:spTree>
    <p:extLst>
      <p:ext uri="{BB962C8B-B14F-4D97-AF65-F5344CB8AC3E}">
        <p14:creationId xmlns:p14="http://schemas.microsoft.com/office/powerpoint/2010/main" val="290167932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 – Child Outcomes</a:t>
            </a:r>
          </a:p>
        </p:txBody>
      </p:sp>
      <p:sp>
        <p:nvSpPr>
          <p:cNvPr id="3" name="Content Placeholder 2"/>
          <p:cNvSpPr>
            <a:spLocks noGrp="1"/>
          </p:cNvSpPr>
          <p:nvPr>
            <p:ph idx="1"/>
          </p:nvPr>
        </p:nvSpPr>
        <p:spPr>
          <a:xfrm>
            <a:off x="195385" y="1602154"/>
            <a:ext cx="5096635" cy="5255846"/>
          </a:xfrm>
        </p:spPr>
        <p:txBody>
          <a:bodyPr>
            <a:normAutofit fontScale="70000" lnSpcReduction="20000"/>
          </a:bodyPr>
          <a:lstStyle/>
          <a:p>
            <a:r>
              <a:rPr lang="en-US" dirty="0"/>
              <a:t>32% increase in utterances relative to control</a:t>
            </a:r>
          </a:p>
          <a:p>
            <a:pPr marL="118872" indent="0">
              <a:buNone/>
            </a:pPr>
            <a:endParaRPr lang="en-US" dirty="0"/>
          </a:p>
          <a:p>
            <a:r>
              <a:rPr lang="en-US" dirty="0"/>
              <a:t>Greater gains in language milestones and expressive vocabulary</a:t>
            </a:r>
          </a:p>
          <a:p>
            <a:pPr marL="118872" indent="0">
              <a:buNone/>
            </a:pPr>
            <a:endParaRPr lang="en-US" dirty="0"/>
          </a:p>
          <a:p>
            <a:r>
              <a:rPr lang="en-US" dirty="0"/>
              <a:t>Small, non-significant improvement in child vocalizations/conversation turns in all-day audio recordings</a:t>
            </a:r>
          </a:p>
          <a:p>
            <a:pPr marL="457200" lvl="1" indent="0">
              <a:buNone/>
            </a:pPr>
            <a:endParaRPr lang="en-US" dirty="0"/>
          </a:p>
          <a:p>
            <a:r>
              <a:rPr lang="en-US" dirty="0"/>
              <a:t>Quantity of caregiver speech during play session and caregiver knowledge of child development mediated changes</a:t>
            </a:r>
          </a:p>
          <a:p>
            <a:pPr marL="118872" indent="0">
              <a:buNone/>
            </a:pPr>
            <a:endParaRPr lang="en-US" dirty="0"/>
          </a:p>
          <a:p>
            <a:r>
              <a:rPr lang="en-US" dirty="0"/>
              <a:t>Some evidence for dose effect</a:t>
            </a:r>
          </a:p>
          <a:p>
            <a:pPr marL="457200" lvl="1" indent="0">
              <a:buNone/>
            </a:pPr>
            <a:endParaRPr lang="en-US" dirty="0"/>
          </a:p>
          <a:p>
            <a:endParaRPr lang="en-US" dirty="0"/>
          </a:p>
        </p:txBody>
      </p:sp>
      <p:sp>
        <p:nvSpPr>
          <p:cNvPr id="4" name="TextBox 3"/>
          <p:cNvSpPr txBox="1"/>
          <p:nvPr/>
        </p:nvSpPr>
        <p:spPr>
          <a:xfrm>
            <a:off x="7684008" y="6351899"/>
            <a:ext cx="1288784" cy="369332"/>
          </a:xfrm>
          <a:prstGeom prst="rect">
            <a:avLst/>
          </a:prstGeom>
          <a:noFill/>
        </p:spPr>
        <p:txBody>
          <a:bodyPr wrap="none" rtlCol="0">
            <a:spAutoFit/>
          </a:bodyPr>
          <a:lstStyle/>
          <a:p>
            <a:r>
              <a:rPr lang="en-US" dirty="0" err="1">
                <a:solidFill>
                  <a:srgbClr val="7F7F7F"/>
                </a:solidFill>
              </a:rPr>
              <a:t>Westwright</a:t>
            </a:r>
            <a:endParaRPr lang="en-US" dirty="0">
              <a:solidFill>
                <a:srgbClr val="7F7F7F"/>
              </a:solidFill>
            </a:endParaRPr>
          </a:p>
        </p:txBody>
      </p:sp>
      <p:pic>
        <p:nvPicPr>
          <p:cNvPr id="5" name="Picture 4" descr="Screen Shot 2018-09-03 at 9.35.05 PM.png"/>
          <p:cNvPicPr>
            <a:picLocks noChangeAspect="1"/>
          </p:cNvPicPr>
          <p:nvPr/>
        </p:nvPicPr>
        <p:blipFill rotWithShape="1">
          <a:blip r:embed="rId2">
            <a:extLst>
              <a:ext uri="{28A0092B-C50C-407E-A947-70E740481C1C}">
                <a14:useLocalDpi xmlns:a14="http://schemas.microsoft.com/office/drawing/2010/main" val="0"/>
              </a:ext>
            </a:extLst>
          </a:blip>
          <a:srcRect l="1153" t="-661" r="10070" b="661"/>
          <a:stretch/>
        </p:blipFill>
        <p:spPr>
          <a:xfrm>
            <a:off x="5225580" y="1981200"/>
            <a:ext cx="3667646" cy="3665416"/>
          </a:xfrm>
          <a:prstGeom prst="rect">
            <a:avLst/>
          </a:prstGeom>
        </p:spPr>
      </p:pic>
    </p:spTree>
    <p:extLst>
      <p:ext uri="{BB962C8B-B14F-4D97-AF65-F5344CB8AC3E}">
        <p14:creationId xmlns:p14="http://schemas.microsoft.com/office/powerpoint/2010/main" val="414877587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Key Contributions and Limitations</a:t>
            </a:r>
          </a:p>
        </p:txBody>
      </p:sp>
      <p:sp>
        <p:nvSpPr>
          <p:cNvPr id="3" name="Content Placeholder 2"/>
          <p:cNvSpPr>
            <a:spLocks noGrp="1"/>
          </p:cNvSpPr>
          <p:nvPr>
            <p:ph idx="1"/>
          </p:nvPr>
        </p:nvSpPr>
        <p:spPr>
          <a:xfrm>
            <a:off x="254000" y="1775191"/>
            <a:ext cx="8616462" cy="4809271"/>
          </a:xfrm>
        </p:spPr>
        <p:txBody>
          <a:bodyPr>
            <a:normAutofit fontScale="77500" lnSpcReduction="20000"/>
          </a:bodyPr>
          <a:lstStyle/>
          <a:p>
            <a:r>
              <a:rPr lang="en-US" dirty="0"/>
              <a:t>Showed efficacy of a program to improve parenting practices in a rural African community, despite cultural barriers</a:t>
            </a:r>
          </a:p>
          <a:p>
            <a:pPr marL="118872" indent="0">
              <a:buNone/>
            </a:pPr>
            <a:endParaRPr lang="en-US" dirty="0"/>
          </a:p>
          <a:p>
            <a:r>
              <a:rPr lang="en-US" dirty="0"/>
              <a:t>Cross-cultural evidence for the effect of child-directed speech on children’s language development</a:t>
            </a:r>
          </a:p>
          <a:p>
            <a:pPr marL="118872" indent="0">
              <a:buNone/>
            </a:pPr>
            <a:endParaRPr lang="en-US" dirty="0"/>
          </a:p>
          <a:p>
            <a:r>
              <a:rPr lang="en-US" dirty="0"/>
              <a:t>Study lacked random assignment, was limited to a subset of villages, and limited to one of the three intervention languages</a:t>
            </a:r>
          </a:p>
          <a:p>
            <a:pPr marL="118872" indent="0">
              <a:buNone/>
            </a:pPr>
            <a:endParaRPr lang="en-US" dirty="0"/>
          </a:p>
          <a:p>
            <a:r>
              <a:rPr lang="en-US" dirty="0"/>
              <a:t>Despite program encouragement to share knowledge, effects seem limited to primary caregivers</a:t>
            </a:r>
          </a:p>
          <a:p>
            <a:pPr lvl="1"/>
            <a:r>
              <a:rPr lang="en-US" dirty="0"/>
              <a:t>Culturally common for parent to spend less time with young children as they become more independent </a:t>
            </a:r>
          </a:p>
        </p:txBody>
      </p:sp>
      <p:sp>
        <p:nvSpPr>
          <p:cNvPr id="4" name="TextBox 3"/>
          <p:cNvSpPr txBox="1"/>
          <p:nvPr/>
        </p:nvSpPr>
        <p:spPr>
          <a:xfrm>
            <a:off x="7684008" y="6351899"/>
            <a:ext cx="1288784" cy="369332"/>
          </a:xfrm>
          <a:prstGeom prst="rect">
            <a:avLst/>
          </a:prstGeom>
          <a:noFill/>
        </p:spPr>
        <p:txBody>
          <a:bodyPr wrap="none" rtlCol="0">
            <a:spAutoFit/>
          </a:bodyPr>
          <a:lstStyle/>
          <a:p>
            <a:r>
              <a:rPr lang="en-US" dirty="0" err="1">
                <a:solidFill>
                  <a:srgbClr val="7F7F7F"/>
                </a:solidFill>
              </a:rPr>
              <a:t>Westwright</a:t>
            </a:r>
            <a:endParaRPr lang="en-US" dirty="0">
              <a:solidFill>
                <a:srgbClr val="7F7F7F"/>
              </a:solidFill>
            </a:endParaRPr>
          </a:p>
        </p:txBody>
      </p:sp>
    </p:spTree>
    <p:extLst>
      <p:ext uri="{BB962C8B-B14F-4D97-AF65-F5344CB8AC3E}">
        <p14:creationId xmlns:p14="http://schemas.microsoft.com/office/powerpoint/2010/main" val="222089406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 Question</a:t>
            </a:r>
          </a:p>
        </p:txBody>
      </p:sp>
      <p:sp>
        <p:nvSpPr>
          <p:cNvPr id="3" name="Content Placeholder 2"/>
          <p:cNvSpPr>
            <a:spLocks noGrp="1"/>
          </p:cNvSpPr>
          <p:nvPr>
            <p:ph idx="1"/>
          </p:nvPr>
        </p:nvSpPr>
        <p:spPr/>
        <p:txBody>
          <a:bodyPr>
            <a:normAutofit/>
          </a:bodyPr>
          <a:lstStyle/>
          <a:p>
            <a:r>
              <a:rPr lang="en-US" dirty="0"/>
              <a:t>Weber et al. assess an intervention aimed at increasing child-directed speech. What were its effects? Design a follow-up intervention and assessment designed to assess the impact of child-directed speech in Rural Senegal. Incorporate and discuss culturally relevant measures of optimal and non-optimal outcome that be impacted by </a:t>
            </a:r>
            <a:r>
              <a:rPr lang="en-US"/>
              <a:t>the intervention (h/t Liz C.).</a:t>
            </a:r>
            <a:endParaRPr lang="en-US" dirty="0"/>
          </a:p>
        </p:txBody>
      </p:sp>
    </p:spTree>
    <p:extLst>
      <p:ext uri="{BB962C8B-B14F-4D97-AF65-F5344CB8AC3E}">
        <p14:creationId xmlns:p14="http://schemas.microsoft.com/office/powerpoint/2010/main" val="323937992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Infants’ Social Experiences in Three African Sociocultural Contexts. </a:t>
            </a:r>
            <a:r>
              <a:rPr lang="en-US" sz="2800" dirty="0">
                <a:solidFill>
                  <a:schemeClr val="bg1"/>
                </a:solidFill>
              </a:rPr>
              <a:t>Otto et al., 2016</a:t>
            </a:r>
          </a:p>
        </p:txBody>
      </p:sp>
      <p:sp>
        <p:nvSpPr>
          <p:cNvPr id="3" name="Content Placeholder 2"/>
          <p:cNvSpPr>
            <a:spLocks noGrp="1"/>
          </p:cNvSpPr>
          <p:nvPr>
            <p:ph idx="1"/>
          </p:nvPr>
        </p:nvSpPr>
        <p:spPr>
          <a:xfrm>
            <a:off x="152400" y="1524000"/>
            <a:ext cx="8991600" cy="4625609"/>
          </a:xfrm>
        </p:spPr>
        <p:txBody>
          <a:bodyPr>
            <a:normAutofit/>
          </a:bodyPr>
          <a:lstStyle/>
          <a:p>
            <a:r>
              <a:rPr lang="en-US" sz="2400" dirty="0"/>
              <a:t>Explore social experiences of infants (3 month old) in </a:t>
            </a:r>
            <a:r>
              <a:rPr lang="en-US" sz="2400" dirty="0" err="1"/>
              <a:t>peri</a:t>
            </a:r>
            <a:r>
              <a:rPr lang="en-US" sz="2400" dirty="0"/>
              <a:t>-urban context of poverty and adversity in Africa</a:t>
            </a:r>
          </a:p>
          <a:p>
            <a:r>
              <a:rPr lang="en-US" sz="2400" dirty="0"/>
              <a:t>Focus on three sociocultural contexts in Africa (</a:t>
            </a:r>
            <a:r>
              <a:rPr lang="en-US" sz="2400" i="1" dirty="0"/>
              <a:t>N</a:t>
            </a:r>
            <a:r>
              <a:rPr lang="en-US" sz="2400" dirty="0"/>
              <a:t> = 76)</a:t>
            </a:r>
          </a:p>
          <a:p>
            <a:pPr lvl="1"/>
            <a:r>
              <a:rPr lang="en-US" sz="2000" dirty="0"/>
              <a:t>Prototypical urban middle-class sample- 25 mothers</a:t>
            </a:r>
          </a:p>
          <a:p>
            <a:pPr lvl="1"/>
            <a:r>
              <a:rPr lang="en-US" sz="2000" dirty="0"/>
              <a:t>Prototypical rural traditional subsistence-based sample- 22 mothers</a:t>
            </a:r>
          </a:p>
          <a:p>
            <a:pPr lvl="1"/>
            <a:r>
              <a:rPr lang="en-US" sz="2000" dirty="0" err="1"/>
              <a:t>Peri</a:t>
            </a:r>
            <a:r>
              <a:rPr lang="en-US" sz="2000" dirty="0"/>
              <a:t>-urban context (rural-urban transition zone)- high levels of poverty and adversity- 29 mothers</a:t>
            </a:r>
          </a:p>
        </p:txBody>
      </p:sp>
      <p:pic>
        <p:nvPicPr>
          <p:cNvPr id="4" name="Picture 3">
            <a:extLst>
              <a:ext uri="{FF2B5EF4-FFF2-40B4-BE49-F238E27FC236}">
                <a16:creationId xmlns:a16="http://schemas.microsoft.com/office/drawing/2014/main" id="{333A2E5F-464E-43D1-ABD2-8AA0F5CBAD69}"/>
              </a:ext>
            </a:extLst>
          </p:cNvPr>
          <p:cNvPicPr>
            <a:picLocks noChangeAspect="1"/>
          </p:cNvPicPr>
          <p:nvPr/>
        </p:nvPicPr>
        <p:blipFill>
          <a:blip r:embed="rId2"/>
          <a:stretch>
            <a:fillRect/>
          </a:stretch>
        </p:blipFill>
        <p:spPr>
          <a:xfrm>
            <a:off x="4487487" y="3906894"/>
            <a:ext cx="4648200" cy="2951106"/>
          </a:xfrm>
          <a:prstGeom prst="rect">
            <a:avLst/>
          </a:prstGeom>
        </p:spPr>
      </p:pic>
    </p:spTree>
    <p:extLst>
      <p:ext uri="{BB962C8B-B14F-4D97-AF65-F5344CB8AC3E}">
        <p14:creationId xmlns:p14="http://schemas.microsoft.com/office/powerpoint/2010/main" val="423023225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08843" y="685800"/>
            <a:ext cx="8272212" cy="760350"/>
          </a:xfrm>
        </p:spPr>
        <p:txBody>
          <a:bodyPr>
            <a:normAutofit fontScale="90000"/>
          </a:bodyPr>
          <a:lstStyle/>
          <a:p>
            <a:r>
              <a:rPr lang="en-US" dirty="0"/>
              <a:t>Spot observations </a:t>
            </a:r>
          </a:p>
        </p:txBody>
      </p:sp>
      <p:pic>
        <p:nvPicPr>
          <p:cNvPr id="4" name="Content Placeholder 3"/>
          <p:cNvPicPr>
            <a:picLocks noGrp="1" noChangeAspect="1"/>
          </p:cNvPicPr>
          <p:nvPr>
            <p:ph idx="1"/>
          </p:nvPr>
        </p:nvPicPr>
        <p:blipFill rotWithShape="1">
          <a:blip r:embed="rId3"/>
          <a:srcRect l="24248" t="25006" r="26879" b="28878"/>
          <a:stretch/>
        </p:blipFill>
        <p:spPr>
          <a:xfrm>
            <a:off x="76201" y="1671751"/>
            <a:ext cx="9057826" cy="4805249"/>
          </a:xfrm>
          <a:prstGeom prst="rect">
            <a:avLst/>
          </a:prstGeom>
        </p:spPr>
      </p:pic>
      <p:sp>
        <p:nvSpPr>
          <p:cNvPr id="14" name="TextBox 13"/>
          <p:cNvSpPr txBox="1"/>
          <p:nvPr/>
        </p:nvSpPr>
        <p:spPr>
          <a:xfrm>
            <a:off x="7086600" y="6292334"/>
            <a:ext cx="1495064" cy="369332"/>
          </a:xfrm>
          <a:prstGeom prst="rect">
            <a:avLst/>
          </a:prstGeom>
          <a:noFill/>
        </p:spPr>
        <p:txBody>
          <a:bodyPr wrap="square" rtlCol="0">
            <a:spAutoFit/>
          </a:bodyPr>
          <a:lstStyle/>
          <a:p>
            <a:r>
              <a:rPr lang="en-US" dirty="0"/>
              <a:t>NOWLAN</a:t>
            </a:r>
          </a:p>
        </p:txBody>
      </p:sp>
    </p:spTree>
    <p:extLst>
      <p:ext uri="{BB962C8B-B14F-4D97-AF65-F5344CB8AC3E}">
        <p14:creationId xmlns:p14="http://schemas.microsoft.com/office/powerpoint/2010/main" val="407918428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Who is present? Other care is high in non-urban settings</a:t>
            </a:r>
          </a:p>
        </p:txBody>
      </p:sp>
      <p:pic>
        <p:nvPicPr>
          <p:cNvPr id="5" name="Content Placeholder 4"/>
          <p:cNvPicPr>
            <a:picLocks noGrp="1" noChangeAspect="1"/>
          </p:cNvPicPr>
          <p:nvPr>
            <p:ph idx="1"/>
          </p:nvPr>
        </p:nvPicPr>
        <p:blipFill rotWithShape="1">
          <a:blip r:embed="rId3"/>
          <a:srcRect l="26075" t="42300" r="25426" b="11944"/>
          <a:stretch/>
        </p:blipFill>
        <p:spPr>
          <a:xfrm>
            <a:off x="152399" y="1524000"/>
            <a:ext cx="8839201" cy="4688638"/>
          </a:xfrm>
          <a:prstGeom prst="rect">
            <a:avLst/>
          </a:prstGeom>
        </p:spPr>
      </p:pic>
      <p:sp>
        <p:nvSpPr>
          <p:cNvPr id="3" name="Frame 2"/>
          <p:cNvSpPr/>
          <p:nvPr/>
        </p:nvSpPr>
        <p:spPr>
          <a:xfrm>
            <a:off x="1981200" y="4191000"/>
            <a:ext cx="6752822" cy="1073091"/>
          </a:xfrm>
          <a:prstGeom prst="frame">
            <a:avLst/>
          </a:prstGeom>
          <a:solidFill>
            <a:srgbClr val="C00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eaLnBrk="1" fontAlgn="auto" hangingPunct="1">
              <a:spcBef>
                <a:spcPts val="0"/>
              </a:spcBef>
              <a:spcAft>
                <a:spcPts val="0"/>
              </a:spcAft>
            </a:pPr>
            <a:endParaRPr lang="en-US">
              <a:solidFill>
                <a:prstClr val="black"/>
              </a:solidFill>
            </a:endParaRPr>
          </a:p>
        </p:txBody>
      </p:sp>
    </p:spTree>
    <p:extLst>
      <p:ext uri="{BB962C8B-B14F-4D97-AF65-F5344CB8AC3E}">
        <p14:creationId xmlns:p14="http://schemas.microsoft.com/office/powerpoint/2010/main" val="383549764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What is happening when awake?</a:t>
            </a:r>
          </a:p>
        </p:txBody>
      </p:sp>
      <p:pic>
        <p:nvPicPr>
          <p:cNvPr id="5" name="Picture 4"/>
          <p:cNvPicPr>
            <a:picLocks noChangeAspect="1"/>
          </p:cNvPicPr>
          <p:nvPr/>
        </p:nvPicPr>
        <p:blipFill>
          <a:blip r:embed="rId3"/>
          <a:stretch>
            <a:fillRect/>
          </a:stretch>
        </p:blipFill>
        <p:spPr>
          <a:xfrm>
            <a:off x="152400" y="2971800"/>
            <a:ext cx="8915400" cy="3810000"/>
          </a:xfrm>
          <a:prstGeom prst="rect">
            <a:avLst/>
          </a:prstGeom>
        </p:spPr>
      </p:pic>
      <p:sp>
        <p:nvSpPr>
          <p:cNvPr id="6" name="Frame 5"/>
          <p:cNvSpPr/>
          <p:nvPr/>
        </p:nvSpPr>
        <p:spPr>
          <a:xfrm>
            <a:off x="5222070" y="7924800"/>
            <a:ext cx="3433516" cy="1669082"/>
          </a:xfrm>
          <a:prstGeom prst="frame">
            <a:avLst/>
          </a:prstGeom>
          <a:solidFill>
            <a:srgbClr val="C00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eaLnBrk="1" fontAlgn="auto" hangingPunct="1">
              <a:spcBef>
                <a:spcPts val="0"/>
              </a:spcBef>
              <a:spcAft>
                <a:spcPts val="0"/>
              </a:spcAft>
            </a:pPr>
            <a:endParaRPr lang="en-US">
              <a:solidFill>
                <a:prstClr val="black"/>
              </a:solidFill>
            </a:endParaRPr>
          </a:p>
        </p:txBody>
      </p:sp>
      <p:sp>
        <p:nvSpPr>
          <p:cNvPr id="3" name="Rectangle 2"/>
          <p:cNvSpPr/>
          <p:nvPr/>
        </p:nvSpPr>
        <p:spPr>
          <a:xfrm>
            <a:off x="431800" y="1905685"/>
            <a:ext cx="9702800" cy="954107"/>
          </a:xfrm>
          <a:prstGeom prst="rect">
            <a:avLst/>
          </a:prstGeom>
        </p:spPr>
        <p:txBody>
          <a:bodyPr wrap="square">
            <a:spAutoFit/>
          </a:bodyPr>
          <a:lstStyle/>
          <a:p>
            <a:r>
              <a:rPr lang="en-US" sz="2800" b="1" dirty="0"/>
              <a:t>Face-to-face high in urban setting;</a:t>
            </a:r>
            <a:br>
              <a:rPr lang="en-US" sz="2800" b="1" dirty="0"/>
            </a:br>
            <a:r>
              <a:rPr lang="en-US" sz="2800" dirty="0"/>
              <a:t>other care body contact non-urban</a:t>
            </a:r>
            <a:endParaRPr lang="en-US" sz="2800" b="1" dirty="0"/>
          </a:p>
        </p:txBody>
      </p:sp>
      <p:sp>
        <p:nvSpPr>
          <p:cNvPr id="7" name="Frame 6">
            <a:extLst>
              <a:ext uri="{FF2B5EF4-FFF2-40B4-BE49-F238E27FC236}">
                <a16:creationId xmlns:a16="http://schemas.microsoft.com/office/drawing/2014/main" id="{02578B40-59B8-4513-B993-22845EF10EDC}"/>
              </a:ext>
            </a:extLst>
          </p:cNvPr>
          <p:cNvSpPr/>
          <p:nvPr/>
        </p:nvSpPr>
        <p:spPr>
          <a:xfrm>
            <a:off x="1233688" y="4953000"/>
            <a:ext cx="7224511" cy="304800"/>
          </a:xfrm>
          <a:prstGeom prst="frame">
            <a:avLst/>
          </a:prstGeom>
          <a:solidFill>
            <a:srgbClr val="C00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eaLnBrk="1" fontAlgn="auto" hangingPunct="1">
              <a:spcBef>
                <a:spcPts val="0"/>
              </a:spcBef>
              <a:spcAft>
                <a:spcPts val="0"/>
              </a:spcAft>
            </a:pPr>
            <a:endParaRPr lang="en-US">
              <a:solidFill>
                <a:prstClr val="black"/>
              </a:solidFill>
            </a:endParaRPr>
          </a:p>
        </p:txBody>
      </p:sp>
      <p:sp>
        <p:nvSpPr>
          <p:cNvPr id="8" name="Frame 7">
            <a:extLst>
              <a:ext uri="{FF2B5EF4-FFF2-40B4-BE49-F238E27FC236}">
                <a16:creationId xmlns:a16="http://schemas.microsoft.com/office/drawing/2014/main" id="{54402B0A-94D7-45F6-BF55-3F8C5D060357}"/>
              </a:ext>
            </a:extLst>
          </p:cNvPr>
          <p:cNvSpPr/>
          <p:nvPr/>
        </p:nvSpPr>
        <p:spPr>
          <a:xfrm>
            <a:off x="1233688" y="5524500"/>
            <a:ext cx="7224511" cy="304800"/>
          </a:xfrm>
          <a:prstGeom prst="frame">
            <a:avLst/>
          </a:prstGeom>
          <a:solidFill>
            <a:srgbClr val="C00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eaLnBrk="1" fontAlgn="auto" hangingPunct="1">
              <a:spcBef>
                <a:spcPts val="0"/>
              </a:spcBef>
              <a:spcAft>
                <a:spcPts val="0"/>
              </a:spcAft>
            </a:pPr>
            <a:endParaRPr lang="en-US">
              <a:solidFill>
                <a:prstClr val="black"/>
              </a:solidFill>
            </a:endParaRPr>
          </a:p>
        </p:txBody>
      </p:sp>
    </p:spTree>
    <p:extLst>
      <p:ext uri="{BB962C8B-B14F-4D97-AF65-F5344CB8AC3E}">
        <p14:creationId xmlns:p14="http://schemas.microsoft.com/office/powerpoint/2010/main" val="398040206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is happening when infants are crying?</a:t>
            </a:r>
            <a:endParaRPr lang="en-US" b="1" dirty="0"/>
          </a:p>
        </p:txBody>
      </p:sp>
      <p:pic>
        <p:nvPicPr>
          <p:cNvPr id="4" name="Picture 3"/>
          <p:cNvPicPr>
            <a:picLocks noChangeAspect="1"/>
          </p:cNvPicPr>
          <p:nvPr/>
        </p:nvPicPr>
        <p:blipFill>
          <a:blip r:embed="rId3"/>
          <a:stretch>
            <a:fillRect/>
          </a:stretch>
        </p:blipFill>
        <p:spPr>
          <a:xfrm>
            <a:off x="628650" y="2125266"/>
            <a:ext cx="7766914" cy="2737927"/>
          </a:xfrm>
          <a:prstGeom prst="rect">
            <a:avLst/>
          </a:prstGeom>
        </p:spPr>
      </p:pic>
      <p:sp>
        <p:nvSpPr>
          <p:cNvPr id="5" name="Frame 4"/>
          <p:cNvSpPr/>
          <p:nvPr/>
        </p:nvSpPr>
        <p:spPr>
          <a:xfrm>
            <a:off x="5378117" y="3323724"/>
            <a:ext cx="3017447" cy="1130969"/>
          </a:xfrm>
          <a:prstGeom prst="frame">
            <a:avLst/>
          </a:prstGeom>
          <a:solidFill>
            <a:srgbClr val="C00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eaLnBrk="1" fontAlgn="auto" hangingPunct="1">
              <a:spcBef>
                <a:spcPts val="0"/>
              </a:spcBef>
              <a:spcAft>
                <a:spcPts val="0"/>
              </a:spcAft>
            </a:pPr>
            <a:endParaRPr lang="en-US">
              <a:solidFill>
                <a:prstClr val="black"/>
              </a:solidFill>
            </a:endParaRPr>
          </a:p>
        </p:txBody>
      </p:sp>
    </p:spTree>
    <p:extLst>
      <p:ext uri="{BB962C8B-B14F-4D97-AF65-F5344CB8AC3E}">
        <p14:creationId xmlns:p14="http://schemas.microsoft.com/office/powerpoint/2010/main" val="281870384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Optimal blend of embedded and comparative description?</a:t>
            </a:r>
          </a:p>
        </p:txBody>
      </p:sp>
      <p:sp>
        <p:nvSpPr>
          <p:cNvPr id="3" name="Content Placeholder 2"/>
          <p:cNvSpPr>
            <a:spLocks noGrp="1"/>
          </p:cNvSpPr>
          <p:nvPr>
            <p:ph idx="1"/>
          </p:nvPr>
        </p:nvSpPr>
        <p:spPr>
          <a:xfrm>
            <a:off x="628651" y="2125266"/>
            <a:ext cx="3246992" cy="3608784"/>
          </a:xfrm>
        </p:spPr>
        <p:txBody>
          <a:bodyPr>
            <a:normAutofit fontScale="62500" lnSpcReduction="20000"/>
          </a:bodyPr>
          <a:lstStyle/>
          <a:p>
            <a:r>
              <a:rPr lang="en-US" i="1" dirty="0"/>
              <a:t>Context impacts development through caregiving</a:t>
            </a:r>
          </a:p>
          <a:p>
            <a:r>
              <a:rPr lang="en-US" dirty="0"/>
              <a:t>Urban and rural contexts follow prototypical child care models </a:t>
            </a:r>
          </a:p>
          <a:p>
            <a:r>
              <a:rPr lang="en-US" dirty="0"/>
              <a:t>Infants in </a:t>
            </a:r>
            <a:r>
              <a:rPr lang="en-US" dirty="0" err="1"/>
              <a:t>peri</a:t>
            </a:r>
            <a:r>
              <a:rPr lang="en-US" dirty="0"/>
              <a:t>-urban settings have different socioemotional experiences </a:t>
            </a:r>
          </a:p>
          <a:p>
            <a:pPr lvl="1"/>
            <a:r>
              <a:rPr lang="en-US" dirty="0"/>
              <a:t>minimal caretaking style, not prototypical</a:t>
            </a:r>
          </a:p>
          <a:p>
            <a:endParaRPr lang="en-US" dirty="0"/>
          </a:p>
        </p:txBody>
      </p:sp>
      <p:pic>
        <p:nvPicPr>
          <p:cNvPr id="4" name="Picture 3"/>
          <p:cNvPicPr>
            <a:picLocks noChangeAspect="1"/>
          </p:cNvPicPr>
          <p:nvPr/>
        </p:nvPicPr>
        <p:blipFill>
          <a:blip r:embed="rId2"/>
          <a:stretch>
            <a:fillRect/>
          </a:stretch>
        </p:blipFill>
        <p:spPr>
          <a:xfrm>
            <a:off x="3875642" y="2094970"/>
            <a:ext cx="5295900" cy="3362325"/>
          </a:xfrm>
          <a:prstGeom prst="rect">
            <a:avLst/>
          </a:prstGeom>
        </p:spPr>
      </p:pic>
    </p:spTree>
    <p:extLst>
      <p:ext uri="{BB962C8B-B14F-4D97-AF65-F5344CB8AC3E}">
        <p14:creationId xmlns:p14="http://schemas.microsoft.com/office/powerpoint/2010/main" val="216527183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314" name="Title 3"/>
          <p:cNvSpPr>
            <a:spLocks noGrp="1"/>
          </p:cNvSpPr>
          <p:nvPr>
            <p:ph type="title"/>
          </p:nvPr>
        </p:nvSpPr>
        <p:spPr/>
        <p:txBody>
          <a:bodyPr/>
          <a:lstStyle/>
          <a:p>
            <a:r>
              <a:rPr lang="en-US" altLang="en-US">
                <a:ea typeface="ＭＳ Ｐゴシック" panose="020B0600070205080204" pitchFamily="34" charset="-128"/>
              </a:rPr>
              <a:t>Background</a:t>
            </a:r>
          </a:p>
        </p:txBody>
      </p:sp>
      <p:sp>
        <p:nvSpPr>
          <p:cNvPr id="13315" name="Content Placeholder 4"/>
          <p:cNvSpPr>
            <a:spLocks noGrp="1"/>
          </p:cNvSpPr>
          <p:nvPr>
            <p:ph idx="1"/>
          </p:nvPr>
        </p:nvSpPr>
        <p:spPr>
          <a:xfrm>
            <a:off x="328613" y="1941513"/>
            <a:ext cx="8208962" cy="4078287"/>
          </a:xfrm>
        </p:spPr>
        <p:txBody>
          <a:bodyPr>
            <a:normAutofit lnSpcReduction="10000"/>
          </a:bodyPr>
          <a:lstStyle/>
          <a:p>
            <a:r>
              <a:rPr lang="en-US" altLang="en-US">
                <a:ea typeface="ＭＳ Ｐゴシック" panose="020B0600070205080204" pitchFamily="34" charset="-128"/>
              </a:rPr>
              <a:t>Social smile first sign of socio-emotional development</a:t>
            </a:r>
          </a:p>
          <a:p>
            <a:r>
              <a:rPr lang="en-US" altLang="en-US">
                <a:ea typeface="ＭＳ Ｐゴシック" panose="020B0600070205080204" pitchFamily="34" charset="-128"/>
              </a:rPr>
              <a:t>Emerges around second month of life</a:t>
            </a:r>
          </a:p>
          <a:p>
            <a:r>
              <a:rPr lang="en-US" altLang="en-US">
                <a:ea typeface="ＭＳ Ｐゴシック" panose="020B0600070205080204" pitchFamily="34" charset="-128"/>
              </a:rPr>
              <a:t>Maternal emotional behavior acts as a mechanism </a:t>
            </a:r>
          </a:p>
          <a:p>
            <a:r>
              <a:rPr lang="en-US" altLang="en-US">
                <a:ea typeface="ＭＳ Ｐゴシック" panose="020B0600070205080204" pitchFamily="34" charset="-128"/>
              </a:rPr>
              <a:t>Differs based on culture </a:t>
            </a:r>
          </a:p>
          <a:p>
            <a:pPr lvl="1"/>
            <a:r>
              <a:rPr lang="en-US" altLang="en-US">
                <a:ea typeface="ＭＳ Ｐゴシック" panose="020B0600070205080204" pitchFamily="34" charset="-128"/>
              </a:rPr>
              <a:t>Independent</a:t>
            </a:r>
          </a:p>
          <a:p>
            <a:pPr lvl="1"/>
            <a:r>
              <a:rPr lang="en-US" altLang="en-US">
                <a:ea typeface="ＭＳ Ｐゴシック" panose="020B0600070205080204" pitchFamily="34" charset="-128"/>
              </a:rPr>
              <a:t>Interdependent </a:t>
            </a:r>
          </a:p>
        </p:txBody>
      </p:sp>
    </p:spTree>
    <p:extLst>
      <p:ext uri="{BB962C8B-B14F-4D97-AF65-F5344CB8AC3E}">
        <p14:creationId xmlns:p14="http://schemas.microsoft.com/office/powerpoint/2010/main" val="221277149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362" name="Title 3"/>
          <p:cNvSpPr>
            <a:spLocks noGrp="1"/>
          </p:cNvSpPr>
          <p:nvPr>
            <p:ph type="title"/>
          </p:nvPr>
        </p:nvSpPr>
        <p:spPr/>
        <p:txBody>
          <a:bodyPr/>
          <a:lstStyle/>
          <a:p>
            <a:r>
              <a:rPr lang="en-US" altLang="en-US">
                <a:ea typeface="ＭＳ Ｐゴシック" panose="020B0600070205080204" pitchFamily="34" charset="-128"/>
              </a:rPr>
              <a:t>Method </a:t>
            </a:r>
          </a:p>
        </p:txBody>
      </p:sp>
      <p:sp>
        <p:nvSpPr>
          <p:cNvPr id="15363" name="Content Placeholder 4"/>
          <p:cNvSpPr>
            <a:spLocks noGrp="1"/>
          </p:cNvSpPr>
          <p:nvPr>
            <p:ph idx="1"/>
          </p:nvPr>
        </p:nvSpPr>
        <p:spPr/>
        <p:txBody>
          <a:bodyPr/>
          <a:lstStyle/>
          <a:p>
            <a:r>
              <a:rPr lang="en-US" altLang="en-US" sz="2800">
                <a:ea typeface="ＭＳ Ｐゴシック" panose="020B0600070205080204" pitchFamily="34" charset="-128"/>
              </a:rPr>
              <a:t>Purpose: Understand the mechanisms underlying social smiling across sociocultural contexts at 6, 8, 10, and 12 weeks  </a:t>
            </a:r>
          </a:p>
          <a:p>
            <a:r>
              <a:rPr lang="en-US" altLang="en-US" sz="2800">
                <a:ea typeface="ＭＳ Ｐゴシック" panose="020B0600070205080204" pitchFamily="34" charset="-128"/>
              </a:rPr>
              <a:t>N=24 mother-infant pairs from the Nso group</a:t>
            </a:r>
          </a:p>
          <a:p>
            <a:r>
              <a:rPr lang="en-US" altLang="en-US" sz="2800">
                <a:ea typeface="ＭＳ Ｐゴシック" panose="020B0600070205080204" pitchFamily="34" charset="-128"/>
              </a:rPr>
              <a:t>N=20 mother-infant pairs from the Munster group </a:t>
            </a:r>
          </a:p>
          <a:p>
            <a:r>
              <a:rPr lang="en-US" altLang="en-US" sz="2800">
                <a:ea typeface="ＭＳ Ｐゴシック" panose="020B0600070205080204" pitchFamily="34" charset="-128"/>
              </a:rPr>
              <a:t>Mothers interacted freely with infants for 10 minutes and videotaped</a:t>
            </a:r>
          </a:p>
          <a:p>
            <a:endParaRPr lang="en-US" altLang="en-US">
              <a:ea typeface="ＭＳ Ｐゴシック" panose="020B0600070205080204" pitchFamily="34" charset="-128"/>
            </a:endParaRPr>
          </a:p>
          <a:p>
            <a:endParaRPr lang="en-US" altLang="en-US">
              <a:ea typeface="ＭＳ Ｐゴシック" panose="020B0600070205080204" pitchFamily="34" charset="-128"/>
            </a:endParaRPr>
          </a:p>
        </p:txBody>
      </p:sp>
    </p:spTree>
    <p:extLst>
      <p:ext uri="{BB962C8B-B14F-4D97-AF65-F5344CB8AC3E}">
        <p14:creationId xmlns:p14="http://schemas.microsoft.com/office/powerpoint/2010/main" val="426586558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314" name="Title 3"/>
          <p:cNvSpPr>
            <a:spLocks noGrp="1"/>
          </p:cNvSpPr>
          <p:nvPr>
            <p:ph type="title"/>
          </p:nvPr>
        </p:nvSpPr>
        <p:spPr/>
        <p:txBody>
          <a:bodyPr/>
          <a:lstStyle/>
          <a:p>
            <a:r>
              <a:rPr lang="en-US" altLang="en-US">
                <a:ea typeface="ＭＳ Ｐゴシック" panose="020B0600070205080204" pitchFamily="34" charset="-128"/>
              </a:rPr>
              <a:t>Background</a:t>
            </a:r>
          </a:p>
        </p:txBody>
      </p:sp>
      <p:sp>
        <p:nvSpPr>
          <p:cNvPr id="13315" name="Content Placeholder 4"/>
          <p:cNvSpPr>
            <a:spLocks noGrp="1"/>
          </p:cNvSpPr>
          <p:nvPr>
            <p:ph idx="1"/>
          </p:nvPr>
        </p:nvSpPr>
        <p:spPr>
          <a:xfrm>
            <a:off x="328613" y="1941513"/>
            <a:ext cx="8208962" cy="4078287"/>
          </a:xfrm>
        </p:spPr>
        <p:txBody>
          <a:bodyPr>
            <a:normAutofit lnSpcReduction="10000"/>
          </a:bodyPr>
          <a:lstStyle/>
          <a:p>
            <a:r>
              <a:rPr lang="en-US" altLang="en-US">
                <a:ea typeface="ＭＳ Ｐゴシック" panose="020B0600070205080204" pitchFamily="34" charset="-128"/>
              </a:rPr>
              <a:t>Social smile first sign of socio-emotional development</a:t>
            </a:r>
          </a:p>
          <a:p>
            <a:r>
              <a:rPr lang="en-US" altLang="en-US">
                <a:ea typeface="ＭＳ Ｐゴシック" panose="020B0600070205080204" pitchFamily="34" charset="-128"/>
              </a:rPr>
              <a:t>Emerges around second month of life</a:t>
            </a:r>
          </a:p>
          <a:p>
            <a:r>
              <a:rPr lang="en-US" altLang="en-US">
                <a:ea typeface="ＭＳ Ｐゴシック" panose="020B0600070205080204" pitchFamily="34" charset="-128"/>
              </a:rPr>
              <a:t>Maternal emotional behavior acts as a mechanism </a:t>
            </a:r>
          </a:p>
          <a:p>
            <a:r>
              <a:rPr lang="en-US" altLang="en-US">
                <a:ea typeface="ＭＳ Ｐゴシック" panose="020B0600070205080204" pitchFamily="34" charset="-128"/>
              </a:rPr>
              <a:t>Differs based on culture </a:t>
            </a:r>
          </a:p>
          <a:p>
            <a:pPr lvl="1"/>
            <a:r>
              <a:rPr lang="en-US" altLang="en-US">
                <a:ea typeface="ＭＳ Ｐゴシック" panose="020B0600070205080204" pitchFamily="34" charset="-128"/>
              </a:rPr>
              <a:t>Independent</a:t>
            </a:r>
          </a:p>
          <a:p>
            <a:pPr lvl="1"/>
            <a:r>
              <a:rPr lang="en-US" altLang="en-US">
                <a:ea typeface="ＭＳ Ｐゴシック" panose="020B0600070205080204" pitchFamily="34" charset="-128"/>
              </a:rPr>
              <a:t>Interdependent </a:t>
            </a:r>
          </a:p>
        </p:txBody>
      </p:sp>
      <p:sp>
        <p:nvSpPr>
          <p:cNvPr id="2" name="Footer Placeholder 1"/>
          <p:cNvSpPr>
            <a:spLocks noGrp="1"/>
          </p:cNvSpPr>
          <p:nvPr>
            <p:ph type="ftr" sz="quarter" idx="11"/>
          </p:nvPr>
        </p:nvSpPr>
        <p:spPr/>
        <p:txBody>
          <a:bodyPr/>
          <a:lstStyle/>
          <a:p>
            <a:r>
              <a:rPr lang="en-US"/>
              <a:t>Messinger</a:t>
            </a:r>
          </a:p>
        </p:txBody>
      </p:sp>
    </p:spTree>
    <p:extLst>
      <p:ext uri="{BB962C8B-B14F-4D97-AF65-F5344CB8AC3E}">
        <p14:creationId xmlns:p14="http://schemas.microsoft.com/office/powerpoint/2010/main" val="240370826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362" name="Title 3"/>
          <p:cNvSpPr>
            <a:spLocks noGrp="1"/>
          </p:cNvSpPr>
          <p:nvPr>
            <p:ph type="title"/>
          </p:nvPr>
        </p:nvSpPr>
        <p:spPr/>
        <p:txBody>
          <a:bodyPr/>
          <a:lstStyle/>
          <a:p>
            <a:r>
              <a:rPr lang="en-US" altLang="en-US">
                <a:ea typeface="ＭＳ Ｐゴシック" panose="020B0600070205080204" pitchFamily="34" charset="-128"/>
              </a:rPr>
              <a:t>Method </a:t>
            </a:r>
          </a:p>
        </p:txBody>
      </p:sp>
      <p:sp>
        <p:nvSpPr>
          <p:cNvPr id="15363" name="Content Placeholder 4"/>
          <p:cNvSpPr>
            <a:spLocks noGrp="1"/>
          </p:cNvSpPr>
          <p:nvPr>
            <p:ph idx="1"/>
          </p:nvPr>
        </p:nvSpPr>
        <p:spPr/>
        <p:txBody>
          <a:bodyPr/>
          <a:lstStyle/>
          <a:p>
            <a:r>
              <a:rPr lang="en-US" altLang="en-US" sz="2800">
                <a:ea typeface="ＭＳ Ｐゴシック" panose="020B0600070205080204" pitchFamily="34" charset="-128"/>
              </a:rPr>
              <a:t>Purpose: Understand the mechanisms underlying social smiling across sociocultural contexts at 6, 8, 10, and 12 weeks  </a:t>
            </a:r>
          </a:p>
          <a:p>
            <a:r>
              <a:rPr lang="en-US" altLang="en-US" sz="2800">
                <a:ea typeface="ＭＳ Ｐゴシック" panose="020B0600070205080204" pitchFamily="34" charset="-128"/>
              </a:rPr>
              <a:t>N=24 mother-infant pairs from the Nso group</a:t>
            </a:r>
          </a:p>
          <a:p>
            <a:r>
              <a:rPr lang="en-US" altLang="en-US" sz="2800">
                <a:ea typeface="ＭＳ Ｐゴシック" panose="020B0600070205080204" pitchFamily="34" charset="-128"/>
              </a:rPr>
              <a:t>N=20 mother-infant pairs from the Munster group </a:t>
            </a:r>
          </a:p>
          <a:p>
            <a:r>
              <a:rPr lang="en-US" altLang="en-US" sz="2800">
                <a:ea typeface="ＭＳ Ｐゴシック" panose="020B0600070205080204" pitchFamily="34" charset="-128"/>
              </a:rPr>
              <a:t>Mothers interacted freely with infants for 10 minutes and videotaped</a:t>
            </a:r>
          </a:p>
          <a:p>
            <a:endParaRPr lang="en-US" altLang="en-US">
              <a:ea typeface="ＭＳ Ｐゴシック" panose="020B0600070205080204" pitchFamily="34" charset="-128"/>
            </a:endParaRPr>
          </a:p>
          <a:p>
            <a:endParaRPr lang="en-US" altLang="en-US">
              <a:ea typeface="ＭＳ Ｐゴシック" panose="020B0600070205080204" pitchFamily="34" charset="-128"/>
            </a:endParaRPr>
          </a:p>
        </p:txBody>
      </p:sp>
      <p:sp>
        <p:nvSpPr>
          <p:cNvPr id="2" name="Footer Placeholder 1"/>
          <p:cNvSpPr>
            <a:spLocks noGrp="1"/>
          </p:cNvSpPr>
          <p:nvPr>
            <p:ph type="ftr" sz="quarter" idx="11"/>
          </p:nvPr>
        </p:nvSpPr>
        <p:spPr/>
        <p:txBody>
          <a:bodyPr/>
          <a:lstStyle/>
          <a:p>
            <a:r>
              <a:rPr lang="en-US"/>
              <a:t>Messinger</a:t>
            </a:r>
          </a:p>
        </p:txBody>
      </p:sp>
    </p:spTree>
    <p:extLst>
      <p:ext uri="{BB962C8B-B14F-4D97-AF65-F5344CB8AC3E}">
        <p14:creationId xmlns:p14="http://schemas.microsoft.com/office/powerpoint/2010/main" val="119941328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800" dirty="0" err="1"/>
              <a:t>Nso</a:t>
            </a:r>
            <a:r>
              <a:rPr lang="en-US" sz="4800" dirty="0"/>
              <a:t> Village (Cameroon)  vs. Munster, Germany</a:t>
            </a:r>
          </a:p>
        </p:txBody>
      </p:sp>
      <p:sp>
        <p:nvSpPr>
          <p:cNvPr id="4" name="Content Placeholder 3"/>
          <p:cNvSpPr>
            <a:spLocks noGrp="1"/>
          </p:cNvSpPr>
          <p:nvPr>
            <p:ph idx="1"/>
          </p:nvPr>
        </p:nvSpPr>
        <p:spPr>
          <a:xfrm>
            <a:off x="8721969" y="4552014"/>
            <a:ext cx="9334645" cy="2313801"/>
          </a:xfrm>
        </p:spPr>
        <p:txBody>
          <a:bodyPr>
            <a:noAutofit/>
          </a:bodyPr>
          <a:lstStyle/>
          <a:p>
            <a:pPr lvl="2"/>
            <a:r>
              <a:rPr lang="en-US" sz="1800" b="1" dirty="0"/>
              <a:t>Hypothesis 1:</a:t>
            </a:r>
            <a:r>
              <a:rPr lang="en-US" sz="1800" dirty="0"/>
              <a:t> During 6</a:t>
            </a:r>
            <a:r>
              <a:rPr lang="en-US" sz="1800" baseline="30000" dirty="0"/>
              <a:t>th</a:t>
            </a:r>
            <a:r>
              <a:rPr lang="en-US" sz="1800" dirty="0"/>
              <a:t> week of infant’s life- the relationship: </a:t>
            </a:r>
          </a:p>
          <a:p>
            <a:pPr lvl="3"/>
            <a:r>
              <a:rPr lang="en-US" sz="1800" dirty="0"/>
              <a:t>Mutual Gaze-&gt;Duration of Social Smile is MODERATED by Maternal Smiling during this gaze </a:t>
            </a:r>
          </a:p>
          <a:p>
            <a:pPr lvl="2"/>
            <a:r>
              <a:rPr lang="en-US" sz="1800" b="1" dirty="0"/>
              <a:t>Hypothesis 2</a:t>
            </a:r>
            <a:r>
              <a:rPr lang="en-US" sz="1800" dirty="0"/>
              <a:t>: During weeks 8,10,12 of an infant’s life- the relationship: </a:t>
            </a:r>
          </a:p>
          <a:p>
            <a:pPr lvl="3"/>
            <a:r>
              <a:rPr lang="en-US" sz="1800" dirty="0"/>
              <a:t>Infant imitation of mom smile -&gt; duration of infant smile is MODERATED by mom imitating the child’s smile</a:t>
            </a:r>
          </a:p>
          <a:p>
            <a:pPr lvl="4"/>
            <a:r>
              <a:rPr lang="en-US" sz="1800" dirty="0">
                <a:solidFill>
                  <a:srgbClr val="FF0000"/>
                </a:solidFill>
              </a:rPr>
              <a:t>But moderation expected only in one culture (</a:t>
            </a:r>
            <a:r>
              <a:rPr lang="en-US" sz="1800" dirty="0" err="1">
                <a:solidFill>
                  <a:srgbClr val="FF0000"/>
                </a:solidFill>
              </a:rPr>
              <a:t>Nso</a:t>
            </a:r>
            <a:r>
              <a:rPr lang="en-US" sz="1800" dirty="0">
                <a:solidFill>
                  <a:srgbClr val="FF0000"/>
                </a:solidFill>
              </a:rPr>
              <a:t> or Munster) Ideas? </a:t>
            </a:r>
          </a:p>
          <a:p>
            <a:endParaRPr lang="en-US" sz="1800" dirty="0"/>
          </a:p>
        </p:txBody>
      </p:sp>
      <p:sp>
        <p:nvSpPr>
          <p:cNvPr id="5" name="TextBox 4"/>
          <p:cNvSpPr txBox="1"/>
          <p:nvPr/>
        </p:nvSpPr>
        <p:spPr>
          <a:xfrm>
            <a:off x="8077448" y="6581001"/>
            <a:ext cx="1066551" cy="276999"/>
          </a:xfrm>
          <a:prstGeom prst="rect">
            <a:avLst/>
          </a:prstGeom>
          <a:noFill/>
        </p:spPr>
        <p:txBody>
          <a:bodyPr wrap="square" rtlCol="0">
            <a:spAutoFit/>
          </a:bodyPr>
          <a:lstStyle/>
          <a:p>
            <a:r>
              <a:rPr lang="en-US" sz="1200" dirty="0"/>
              <a:t>MK Clennan</a:t>
            </a:r>
          </a:p>
        </p:txBody>
      </p:sp>
      <p:sp>
        <p:nvSpPr>
          <p:cNvPr id="10" name="Rectangle 9"/>
          <p:cNvSpPr/>
          <p:nvPr/>
        </p:nvSpPr>
        <p:spPr>
          <a:xfrm>
            <a:off x="-1066801" y="1864846"/>
            <a:ext cx="9215115" cy="2800767"/>
          </a:xfrm>
          <a:prstGeom prst="rect">
            <a:avLst/>
          </a:prstGeom>
        </p:spPr>
        <p:txBody>
          <a:bodyPr wrap="square">
            <a:spAutoFit/>
          </a:bodyPr>
          <a:lstStyle/>
          <a:p>
            <a:pPr marL="1657350" lvl="3" indent="-285750">
              <a:buFont typeface="Arial"/>
              <a:buChar char="•"/>
            </a:pPr>
            <a:r>
              <a:rPr lang="en-US" sz="1600" dirty="0"/>
              <a:t>Caregivers from </a:t>
            </a:r>
            <a:r>
              <a:rPr lang="en-US" sz="1600" b="1" dirty="0"/>
              <a:t>INDEPENDENT</a:t>
            </a:r>
            <a:r>
              <a:rPr lang="en-US" sz="1600" dirty="0"/>
              <a:t> cultures (North America and Europe) socialize their infants toward independence, self-actualizing, and emotional expression. </a:t>
            </a:r>
          </a:p>
          <a:p>
            <a:pPr marL="2114550" lvl="4" indent="-285750">
              <a:buFont typeface="Arial"/>
              <a:buChar char="•"/>
            </a:pPr>
            <a:r>
              <a:rPr lang="en-US" sz="1600" dirty="0"/>
              <a:t>Mothers establish a lot of face-to-face interactions – mutual gazing and use imitation of infant smile to promote and maintain happy expression and emotion</a:t>
            </a:r>
            <a:r>
              <a:rPr lang="en-US" sz="1600" dirty="0">
                <a:effectLst/>
              </a:rPr>
              <a:t> </a:t>
            </a:r>
          </a:p>
          <a:p>
            <a:pPr marL="1657350" lvl="3" indent="-285750">
              <a:buFont typeface="Arial"/>
              <a:buChar char="•"/>
            </a:pPr>
            <a:r>
              <a:rPr lang="en-US" sz="1600" dirty="0"/>
              <a:t>Caregivers from </a:t>
            </a:r>
            <a:r>
              <a:rPr lang="en-US" sz="1600" b="1" dirty="0"/>
              <a:t>INTERDEPENDENT</a:t>
            </a:r>
            <a:r>
              <a:rPr lang="en-US" sz="1600" dirty="0"/>
              <a:t> cultures (rural Africa, India, Palestine) socialize their infants towards relatedness (i.e. obey parents, share, social harmony), thus they: </a:t>
            </a:r>
          </a:p>
          <a:p>
            <a:pPr marL="2114550" lvl="4" indent="-285750">
              <a:buFont typeface="Arial"/>
              <a:buChar char="•"/>
            </a:pPr>
            <a:r>
              <a:rPr lang="en-US" sz="1600" dirty="0"/>
              <a:t>Attempt to minimize negative emotions (do not necessarily promote positive emotions); foster a “calm” infant</a:t>
            </a:r>
          </a:p>
          <a:p>
            <a:pPr marL="1657350" lvl="3" indent="-285750">
              <a:buFont typeface="Arial"/>
              <a:buChar char="•"/>
            </a:pPr>
            <a:endParaRPr lang="en-US" sz="1600" dirty="0"/>
          </a:p>
        </p:txBody>
      </p:sp>
      <p:pic>
        <p:nvPicPr>
          <p:cNvPr id="15" name="Picture 14"/>
          <p:cNvPicPr>
            <a:picLocks noChangeAspect="1"/>
          </p:cNvPicPr>
          <p:nvPr/>
        </p:nvPicPr>
        <p:blipFill>
          <a:blip r:embed="rId2"/>
          <a:stretch>
            <a:fillRect/>
          </a:stretch>
        </p:blipFill>
        <p:spPr>
          <a:xfrm>
            <a:off x="7355931" y="0"/>
            <a:ext cx="1788069" cy="1796455"/>
          </a:xfrm>
          <a:prstGeom prst="rect">
            <a:avLst/>
          </a:prstGeom>
        </p:spPr>
      </p:pic>
      <p:sp>
        <p:nvSpPr>
          <p:cNvPr id="3" name="Footer Placeholder 2"/>
          <p:cNvSpPr>
            <a:spLocks noGrp="1"/>
          </p:cNvSpPr>
          <p:nvPr>
            <p:ph type="ftr" sz="quarter" idx="11"/>
          </p:nvPr>
        </p:nvSpPr>
        <p:spPr/>
        <p:txBody>
          <a:bodyPr/>
          <a:lstStyle/>
          <a:p>
            <a:r>
              <a:rPr lang="en-US"/>
              <a:t>Messinger</a:t>
            </a:r>
          </a:p>
        </p:txBody>
      </p:sp>
    </p:spTree>
    <p:extLst>
      <p:ext uri="{BB962C8B-B14F-4D97-AF65-F5344CB8AC3E}">
        <p14:creationId xmlns:p14="http://schemas.microsoft.com/office/powerpoint/2010/main" val="73331354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development of mothers’ contingencies</a:t>
            </a:r>
          </a:p>
        </p:txBody>
      </p:sp>
      <p:pic>
        <p:nvPicPr>
          <p:cNvPr id="5" name="Content Placeholder 4"/>
          <p:cNvPicPr>
            <a:picLocks noGrp="1" noChangeAspect="1"/>
          </p:cNvPicPr>
          <p:nvPr>
            <p:ph idx="1"/>
          </p:nvPr>
        </p:nvPicPr>
        <p:blipFill>
          <a:blip r:embed="rId2"/>
          <a:stretch>
            <a:fillRect/>
          </a:stretch>
        </p:blipFill>
        <p:spPr>
          <a:xfrm>
            <a:off x="457200" y="3124869"/>
            <a:ext cx="8229600" cy="1925886"/>
          </a:xfrm>
          <a:prstGeom prst="rect">
            <a:avLst/>
          </a:prstGeom>
        </p:spPr>
      </p:pic>
      <p:pic>
        <p:nvPicPr>
          <p:cNvPr id="4" name="Picture 3"/>
          <p:cNvPicPr>
            <a:picLocks noChangeAspect="1"/>
          </p:cNvPicPr>
          <p:nvPr/>
        </p:nvPicPr>
        <p:blipFill rotWithShape="1">
          <a:blip r:embed="rId3"/>
          <a:srcRect l="18107" t="11480" r="7030" b="11447"/>
          <a:stretch/>
        </p:blipFill>
        <p:spPr>
          <a:xfrm>
            <a:off x="457200" y="2514600"/>
            <a:ext cx="8659238" cy="3733800"/>
          </a:xfrm>
          <a:prstGeom prst="rect">
            <a:avLst/>
          </a:prstGeom>
        </p:spPr>
      </p:pic>
      <p:pic>
        <p:nvPicPr>
          <p:cNvPr id="6" name="Picture 5"/>
          <p:cNvPicPr>
            <a:picLocks noChangeAspect="1"/>
          </p:cNvPicPr>
          <p:nvPr/>
        </p:nvPicPr>
        <p:blipFill>
          <a:blip r:embed="rId2"/>
          <a:stretch>
            <a:fillRect/>
          </a:stretch>
        </p:blipFill>
        <p:spPr>
          <a:xfrm>
            <a:off x="4672013" y="771459"/>
            <a:ext cx="4243387" cy="993035"/>
          </a:xfrm>
          <a:prstGeom prst="rect">
            <a:avLst/>
          </a:prstGeom>
        </p:spPr>
      </p:pic>
    </p:spTree>
    <p:extLst>
      <p:ext uri="{BB962C8B-B14F-4D97-AF65-F5344CB8AC3E}">
        <p14:creationId xmlns:p14="http://schemas.microsoft.com/office/powerpoint/2010/main" val="398995206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184150" y="38100"/>
            <a:ext cx="8770938" cy="1446213"/>
          </a:xfrm>
        </p:spPr>
        <p:txBody>
          <a:bodyPr>
            <a:noAutofit/>
          </a:bodyPr>
          <a:lstStyle/>
          <a:p>
            <a:pPr algn="ctr"/>
            <a:r>
              <a:rPr lang="en-US" altLang="en-US" sz="3200" b="0" dirty="0"/>
              <a:t>Smile imitation differs by 6 weeks </a:t>
            </a:r>
            <a:br>
              <a:rPr lang="en-US" altLang="en-US" sz="3200" b="0" dirty="0"/>
            </a:br>
            <a:r>
              <a:rPr lang="en-US" altLang="en-US" sz="3200" b="0" dirty="0"/>
              <a:t>and diverges through 12 weeks</a:t>
            </a:r>
            <a:br>
              <a:rPr lang="en-US" altLang="en-US" sz="3200" b="0" dirty="0"/>
            </a:br>
            <a:r>
              <a:rPr lang="en-US" altLang="en-US" sz="3200" b="0" dirty="0"/>
              <a:t>(Germany and Cameroon)</a:t>
            </a:r>
          </a:p>
        </p:txBody>
      </p:sp>
      <p:sp>
        <p:nvSpPr>
          <p:cNvPr id="7173" name="Rectangle 3"/>
          <p:cNvSpPr>
            <a:spLocks noChangeArrowheads="1"/>
          </p:cNvSpPr>
          <p:nvPr/>
        </p:nvSpPr>
        <p:spPr bwMode="auto">
          <a:xfrm>
            <a:off x="2695575" y="5555793"/>
            <a:ext cx="422275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200" dirty="0" err="1"/>
              <a:t>Wörmann</a:t>
            </a:r>
            <a:r>
              <a:rPr lang="en-US" altLang="en-US" sz="1200" dirty="0"/>
              <a:t>, V., Holodynski, M., </a:t>
            </a:r>
            <a:r>
              <a:rPr lang="en-US" altLang="en-US" sz="1200" dirty="0" err="1"/>
              <a:t>Kärtner</a:t>
            </a:r>
            <a:r>
              <a:rPr lang="en-US" altLang="en-US" sz="1200" dirty="0"/>
              <a:t>, J., &amp; Keller, H. (2012). A cross-cultural comparison of the development of the social smile: A longitudinal study of maternal and infant imitation in 6- and 12-week-old infants. </a:t>
            </a:r>
            <a:r>
              <a:rPr lang="en-US" altLang="en-US" sz="1200" i="1" dirty="0"/>
              <a:t>Infant Behavior and Development, 35(3), 335-347. </a:t>
            </a:r>
            <a:r>
              <a:rPr lang="en-US" altLang="en-US" sz="1200" i="1" dirty="0" err="1"/>
              <a:t>doi</a:t>
            </a:r>
            <a:r>
              <a:rPr lang="en-US" altLang="en-US" sz="1200" i="1" dirty="0"/>
              <a:t>: 10.1016/j.infbeh.2012.03.002</a:t>
            </a:r>
          </a:p>
        </p:txBody>
      </p:sp>
      <p:grpSp>
        <p:nvGrpSpPr>
          <p:cNvPr id="2" name="Group 1"/>
          <p:cNvGrpSpPr/>
          <p:nvPr/>
        </p:nvGrpSpPr>
        <p:grpSpPr>
          <a:xfrm>
            <a:off x="-1" y="2286000"/>
            <a:ext cx="9153526" cy="3048000"/>
            <a:chOff x="-1" y="1981200"/>
            <a:chExt cx="9153526" cy="3048000"/>
          </a:xfrm>
        </p:grpSpPr>
        <p:pic>
          <p:nvPicPr>
            <p:cNvPr id="717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58491"/>
            <a:stretch/>
          </p:blipFill>
          <p:spPr bwMode="auto">
            <a:xfrm>
              <a:off x="0" y="1981200"/>
              <a:ext cx="9153525"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44792" b="45774"/>
            <a:stretch/>
          </p:blipFill>
          <p:spPr bwMode="auto">
            <a:xfrm>
              <a:off x="0" y="3657600"/>
              <a:ext cx="9153525"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58491" b="28302"/>
            <a:stretch/>
          </p:blipFill>
          <p:spPr bwMode="auto">
            <a:xfrm>
              <a:off x="-1" y="4154487"/>
              <a:ext cx="9153525"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73997" b="16570"/>
            <a:stretch/>
          </p:blipFill>
          <p:spPr bwMode="auto">
            <a:xfrm>
              <a:off x="0" y="4648200"/>
              <a:ext cx="9153525"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6" name="Picture 2" descr="http://indianapublicmedia.org/amomentofscience/files/2014/12/amos_babytalk-940x626.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882634" y="14186385"/>
            <a:ext cx="2062419" cy="137348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social smiling baby ,mom"/>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86600" y="5482554"/>
            <a:ext cx="2066924" cy="137544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social smiling baby ,mom"/>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525" y="5425496"/>
            <a:ext cx="2143125" cy="14261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948417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64565" y="155448"/>
            <a:ext cx="8439598" cy="1252728"/>
          </a:xfrm>
        </p:spPr>
        <p:txBody>
          <a:bodyPr>
            <a:normAutofit fontScale="90000"/>
          </a:bodyPr>
          <a:lstStyle/>
          <a:p>
            <a:r>
              <a:rPr lang="en-US" dirty="0" err="1"/>
              <a:t>Wormann</a:t>
            </a:r>
            <a:r>
              <a:rPr lang="en-US" dirty="0"/>
              <a:t> et al- Social Smiling Cross- Culturally </a:t>
            </a:r>
          </a:p>
        </p:txBody>
      </p:sp>
      <p:pic>
        <p:nvPicPr>
          <p:cNvPr id="4" name="Picture 3"/>
          <p:cNvPicPr/>
          <p:nvPr/>
        </p:nvPicPr>
        <p:blipFill rotWithShape="1">
          <a:blip r:embed="rId2">
            <a:extLst>
              <a:ext uri="{28A0092B-C50C-407E-A947-70E740481C1C}">
                <a14:useLocalDpi xmlns:a14="http://schemas.microsoft.com/office/drawing/2010/main" val="0"/>
              </a:ext>
            </a:extLst>
          </a:blip>
          <a:srcRect l="4621" t="11884" r="36635" b="43763"/>
          <a:stretch/>
        </p:blipFill>
        <p:spPr bwMode="auto">
          <a:xfrm>
            <a:off x="1" y="1408177"/>
            <a:ext cx="5844656" cy="2239908"/>
          </a:xfrm>
          <a:prstGeom prst="rect">
            <a:avLst/>
          </a:prstGeom>
          <a:ln>
            <a:noFill/>
          </a:ln>
          <a:extLst>
            <a:ext uri="{53640926-AAD7-44d8-BBD7-CCE9431645EC}">
              <a14:shadowObscured xmlns="" xmlns:a14="http://schemas.microsoft.com/office/drawing/2010/main"/>
            </a:ext>
          </a:extLst>
        </p:spPr>
      </p:pic>
      <p:sp>
        <p:nvSpPr>
          <p:cNvPr id="6" name="Rectangle 5"/>
          <p:cNvSpPr/>
          <p:nvPr/>
        </p:nvSpPr>
        <p:spPr>
          <a:xfrm>
            <a:off x="-634955" y="6150114"/>
            <a:ext cx="9538277" cy="707886"/>
          </a:xfrm>
          <a:prstGeom prst="rect">
            <a:avLst/>
          </a:prstGeom>
        </p:spPr>
        <p:txBody>
          <a:bodyPr wrap="square">
            <a:spAutoFit/>
          </a:bodyPr>
          <a:lstStyle/>
          <a:p>
            <a:pPr lvl="2"/>
            <a:r>
              <a:rPr lang="en-US" sz="2000" b="1" dirty="0"/>
              <a:t>Purpose of the Study:</a:t>
            </a:r>
            <a:r>
              <a:rPr lang="en-US" sz="2000" dirty="0"/>
              <a:t> Examine what mechanisms contribute to infant social smiles in 6,8,10,12 weeks infants </a:t>
            </a:r>
            <a:r>
              <a:rPr lang="en-US" sz="2000" b="1" dirty="0"/>
              <a:t>cross culturally</a:t>
            </a:r>
          </a:p>
        </p:txBody>
      </p:sp>
      <p:pic>
        <p:nvPicPr>
          <p:cNvPr id="7" name="Picture 6"/>
          <p:cNvPicPr>
            <a:picLocks noChangeAspect="1"/>
          </p:cNvPicPr>
          <p:nvPr/>
        </p:nvPicPr>
        <p:blipFill>
          <a:blip r:embed="rId3"/>
          <a:stretch>
            <a:fillRect/>
          </a:stretch>
        </p:blipFill>
        <p:spPr>
          <a:xfrm>
            <a:off x="5844657" y="1408177"/>
            <a:ext cx="3299343" cy="2251316"/>
          </a:xfrm>
          <a:prstGeom prst="rect">
            <a:avLst/>
          </a:prstGeom>
        </p:spPr>
      </p:pic>
      <p:sp>
        <p:nvSpPr>
          <p:cNvPr id="9" name="Rectangle 8"/>
          <p:cNvSpPr/>
          <p:nvPr/>
        </p:nvSpPr>
        <p:spPr>
          <a:xfrm>
            <a:off x="-1297431" y="4571415"/>
            <a:ext cx="10260598" cy="1477328"/>
          </a:xfrm>
          <a:prstGeom prst="rect">
            <a:avLst/>
          </a:prstGeom>
        </p:spPr>
        <p:txBody>
          <a:bodyPr wrap="square">
            <a:spAutoFit/>
          </a:bodyPr>
          <a:lstStyle/>
          <a:p>
            <a:pPr marL="1657350" lvl="3" indent="-285750">
              <a:buFont typeface="Arial"/>
              <a:buChar char="•"/>
            </a:pPr>
            <a:r>
              <a:rPr lang="en-US" dirty="0"/>
              <a:t>Studies also  show that infants </a:t>
            </a:r>
            <a:r>
              <a:rPr lang="en-US" b="1" dirty="0"/>
              <a:t>8-12 weeks </a:t>
            </a:r>
            <a:r>
              <a:rPr lang="en-US" dirty="0"/>
              <a:t>are able to discriminate different emotional expressions and respond with their own imitations </a:t>
            </a:r>
          </a:p>
          <a:p>
            <a:pPr marL="1657350" lvl="3" indent="-285750">
              <a:buFont typeface="Arial"/>
              <a:buChar char="•"/>
            </a:pPr>
            <a:r>
              <a:rPr lang="en-US" dirty="0"/>
              <a:t>Therefore the </a:t>
            </a:r>
            <a:r>
              <a:rPr lang="en-US" b="1" dirty="0"/>
              <a:t>FIRST MECHANISM</a:t>
            </a:r>
            <a:r>
              <a:rPr lang="en-US" dirty="0"/>
              <a:t> of infant social smiling linked up with infant smile is: infants imitation of mom smile</a:t>
            </a:r>
          </a:p>
          <a:p>
            <a:pPr marL="1657350" lvl="3" indent="-285750">
              <a:buFont typeface="Arial"/>
              <a:buChar char="•"/>
            </a:pPr>
            <a:r>
              <a:rPr lang="en-US" dirty="0"/>
              <a:t>And, the </a:t>
            </a:r>
            <a:r>
              <a:rPr lang="en-US" b="1" dirty="0"/>
              <a:t>SECOND MECHANISM</a:t>
            </a:r>
            <a:r>
              <a:rPr lang="en-US" dirty="0"/>
              <a:t> is: mother imitation of smiling</a:t>
            </a:r>
          </a:p>
        </p:txBody>
      </p:sp>
      <p:sp>
        <p:nvSpPr>
          <p:cNvPr id="10" name="Rectangle 9"/>
          <p:cNvSpPr/>
          <p:nvPr/>
        </p:nvSpPr>
        <p:spPr>
          <a:xfrm>
            <a:off x="132758" y="3648085"/>
            <a:ext cx="9011241" cy="923330"/>
          </a:xfrm>
          <a:prstGeom prst="rect">
            <a:avLst/>
          </a:prstGeom>
        </p:spPr>
        <p:txBody>
          <a:bodyPr wrap="square">
            <a:spAutoFit/>
          </a:bodyPr>
          <a:lstStyle/>
          <a:p>
            <a:r>
              <a:rPr lang="en-US" dirty="0"/>
              <a:t>Research shows that, in infants as young as </a:t>
            </a:r>
            <a:r>
              <a:rPr lang="en-US" b="1" dirty="0"/>
              <a:t>6 weeks: </a:t>
            </a:r>
            <a:r>
              <a:rPr lang="en-US" dirty="0"/>
              <a:t>1. Mutual gazing is predecessor  for infant smiling and 2. Mother’s smile during mutual gaze is the second predecessor for infant smiling</a:t>
            </a:r>
          </a:p>
        </p:txBody>
      </p:sp>
      <p:sp>
        <p:nvSpPr>
          <p:cNvPr id="11" name="TextBox 10"/>
          <p:cNvSpPr txBox="1"/>
          <p:nvPr/>
        </p:nvSpPr>
        <p:spPr>
          <a:xfrm>
            <a:off x="8077448" y="6581001"/>
            <a:ext cx="1066551" cy="276999"/>
          </a:xfrm>
          <a:prstGeom prst="rect">
            <a:avLst/>
          </a:prstGeom>
          <a:noFill/>
        </p:spPr>
        <p:txBody>
          <a:bodyPr wrap="square" rtlCol="0">
            <a:spAutoFit/>
          </a:bodyPr>
          <a:lstStyle/>
          <a:p>
            <a:r>
              <a:rPr lang="en-US" sz="1200" dirty="0"/>
              <a:t>MK Clennan</a:t>
            </a:r>
          </a:p>
        </p:txBody>
      </p:sp>
    </p:spTree>
    <p:extLst>
      <p:ext uri="{BB962C8B-B14F-4D97-AF65-F5344CB8AC3E}">
        <p14:creationId xmlns:p14="http://schemas.microsoft.com/office/powerpoint/2010/main" val="410774295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906" y="155448"/>
            <a:ext cx="8229600" cy="1252728"/>
          </a:xfrm>
        </p:spPr>
        <p:txBody>
          <a:bodyPr>
            <a:normAutofit/>
          </a:bodyPr>
          <a:lstStyle/>
          <a:p>
            <a:r>
              <a:rPr lang="en-US" dirty="0"/>
              <a:t>Social Smiling Cross- Culturally</a:t>
            </a:r>
          </a:p>
        </p:txBody>
      </p:sp>
      <p:pic>
        <p:nvPicPr>
          <p:cNvPr id="6" name="Picture 5"/>
          <p:cNvPicPr/>
          <p:nvPr/>
        </p:nvPicPr>
        <p:blipFill rotWithShape="1">
          <a:blip r:embed="rId3">
            <a:extLst>
              <a:ext uri="{28A0092B-C50C-407E-A947-70E740481C1C}">
                <a14:useLocalDpi xmlns:a14="http://schemas.microsoft.com/office/drawing/2010/main" val="0"/>
              </a:ext>
            </a:extLst>
          </a:blip>
          <a:srcRect l="9571" t="23234" r="23757" b="23164"/>
          <a:stretch/>
        </p:blipFill>
        <p:spPr bwMode="auto">
          <a:xfrm>
            <a:off x="0" y="1408176"/>
            <a:ext cx="9220200" cy="4241025"/>
          </a:xfrm>
          <a:prstGeom prst="rect">
            <a:avLst/>
          </a:prstGeom>
          <a:ln>
            <a:noFill/>
          </a:ln>
          <a:extLst>
            <a:ext uri="{53640926-AAD7-44d8-BBD7-CCE9431645EC}">
              <a14:shadowObscured xmlns="" xmlns:a14="http://schemas.microsoft.com/office/drawing/2010/main"/>
            </a:ext>
          </a:extLst>
        </p:spPr>
      </p:pic>
      <p:sp>
        <p:nvSpPr>
          <p:cNvPr id="7" name="Rectangle 6"/>
          <p:cNvSpPr/>
          <p:nvPr/>
        </p:nvSpPr>
        <p:spPr>
          <a:xfrm>
            <a:off x="-606112" y="5649201"/>
            <a:ext cx="9445312" cy="1200329"/>
          </a:xfrm>
          <a:prstGeom prst="rect">
            <a:avLst/>
          </a:prstGeom>
        </p:spPr>
        <p:txBody>
          <a:bodyPr wrap="square">
            <a:spAutoFit/>
          </a:bodyPr>
          <a:lstStyle/>
          <a:p>
            <a:pPr marL="1200150" lvl="2" indent="-285750">
              <a:buFont typeface="Arial" panose="020B0604020202020204" pitchFamily="34" charset="0"/>
              <a:buChar char="•"/>
            </a:pPr>
            <a:r>
              <a:rPr lang="en-US" dirty="0"/>
              <a:t>At 6 weeks, mutual gazing </a:t>
            </a:r>
            <a:r>
              <a:rPr lang="en-US" dirty="0">
                <a:sym typeface="Wingdings" panose="05000000000000000000" pitchFamily="2" charset="2"/>
              </a:rPr>
              <a:t> </a:t>
            </a:r>
            <a:r>
              <a:rPr lang="en-US" dirty="0"/>
              <a:t>duration of infant smile enhanced by maternal smiling in both cultures</a:t>
            </a:r>
          </a:p>
          <a:p>
            <a:pPr marL="1200150" lvl="2" indent="-285750">
              <a:buFont typeface="Arial" panose="020B0604020202020204" pitchFamily="34" charset="0"/>
              <a:buChar char="•"/>
            </a:pPr>
            <a:r>
              <a:rPr lang="en-US" dirty="0"/>
              <a:t>Later, infant imitation of mom smile </a:t>
            </a:r>
            <a:r>
              <a:rPr lang="en-US" dirty="0">
                <a:sym typeface="Wingdings" panose="05000000000000000000" pitchFamily="2" charset="2"/>
              </a:rPr>
              <a:t></a:t>
            </a:r>
            <a:r>
              <a:rPr lang="en-US" dirty="0"/>
              <a:t> duration of infant smile is enhanced (moderated) by mother smile imitation in German before Cameroon sample</a:t>
            </a:r>
            <a:endParaRPr lang="en-US" dirty="0">
              <a:solidFill>
                <a:srgbClr val="FF0000"/>
              </a:solidFill>
            </a:endParaRPr>
          </a:p>
        </p:txBody>
      </p:sp>
      <p:sp>
        <p:nvSpPr>
          <p:cNvPr id="3" name="Rectangle 2"/>
          <p:cNvSpPr/>
          <p:nvPr/>
        </p:nvSpPr>
        <p:spPr>
          <a:xfrm>
            <a:off x="1821101" y="-1011754"/>
            <a:ext cx="2527295" cy="369332"/>
          </a:xfrm>
          <a:prstGeom prst="rect">
            <a:avLst/>
          </a:prstGeom>
        </p:spPr>
        <p:txBody>
          <a:bodyPr wrap="none">
            <a:spAutoFit/>
          </a:bodyPr>
          <a:lstStyle/>
          <a:p>
            <a:r>
              <a:rPr lang="en-US" dirty="0" err="1"/>
              <a:t>Wormann</a:t>
            </a:r>
            <a:r>
              <a:rPr lang="en-US" dirty="0"/>
              <a:t> et al., 2014- </a:t>
            </a:r>
          </a:p>
        </p:txBody>
      </p:sp>
      <p:sp>
        <p:nvSpPr>
          <p:cNvPr id="4" name="TextBox 3"/>
          <p:cNvSpPr txBox="1"/>
          <p:nvPr/>
        </p:nvSpPr>
        <p:spPr>
          <a:xfrm>
            <a:off x="7987477" y="5236830"/>
            <a:ext cx="1066551" cy="276999"/>
          </a:xfrm>
          <a:prstGeom prst="rect">
            <a:avLst/>
          </a:prstGeom>
          <a:noFill/>
        </p:spPr>
        <p:txBody>
          <a:bodyPr wrap="square" rtlCol="0">
            <a:spAutoFit/>
          </a:bodyPr>
          <a:lstStyle/>
          <a:p>
            <a:r>
              <a:rPr lang="en-US" sz="1200" dirty="0"/>
              <a:t>MK Clennan</a:t>
            </a:r>
          </a:p>
        </p:txBody>
      </p:sp>
    </p:spTree>
    <p:extLst>
      <p:ext uri="{BB962C8B-B14F-4D97-AF65-F5344CB8AC3E}">
        <p14:creationId xmlns:p14="http://schemas.microsoft.com/office/powerpoint/2010/main" val="35036390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94235" y="146543"/>
            <a:ext cx="8492565" cy="1252728"/>
          </a:xfrm>
        </p:spPr>
        <p:txBody>
          <a:bodyPr>
            <a:normAutofit fontScale="90000"/>
          </a:bodyPr>
          <a:lstStyle/>
          <a:p>
            <a:r>
              <a:rPr lang="en-US" dirty="0" err="1"/>
              <a:t>Wormann</a:t>
            </a:r>
            <a:r>
              <a:rPr lang="en-US" dirty="0"/>
              <a:t> et al- Social Smiling Cross- Culturally: Discussion/Limitations </a:t>
            </a:r>
          </a:p>
        </p:txBody>
      </p:sp>
      <p:sp>
        <p:nvSpPr>
          <p:cNvPr id="3" name="Content Placeholder 2"/>
          <p:cNvSpPr>
            <a:spLocks noGrp="1"/>
          </p:cNvSpPr>
          <p:nvPr>
            <p:ph idx="1"/>
          </p:nvPr>
        </p:nvSpPr>
        <p:spPr>
          <a:xfrm>
            <a:off x="-613699" y="1396449"/>
            <a:ext cx="9757699" cy="2453354"/>
          </a:xfrm>
        </p:spPr>
        <p:txBody>
          <a:bodyPr>
            <a:normAutofit/>
          </a:bodyPr>
          <a:lstStyle/>
          <a:p>
            <a:pPr marL="768096" lvl="2" indent="0">
              <a:buNone/>
            </a:pPr>
            <a:r>
              <a:rPr lang="en-US" sz="1800" b="1" dirty="0"/>
              <a:t>To conclude…</a:t>
            </a:r>
          </a:p>
          <a:p>
            <a:pPr lvl="3"/>
            <a:r>
              <a:rPr lang="en-US" sz="1800" dirty="0"/>
              <a:t>Both cultures have similar emergence of social smile at 6 weeks old due to </a:t>
            </a:r>
            <a:r>
              <a:rPr lang="en-US" sz="1800" i="1" dirty="0"/>
              <a:t>mother infant gaze </a:t>
            </a:r>
            <a:r>
              <a:rPr lang="en-US" sz="1800" dirty="0"/>
              <a:t>AND </a:t>
            </a:r>
            <a:r>
              <a:rPr lang="en-US" sz="1800" i="1" dirty="0"/>
              <a:t>maternal smiling </a:t>
            </a:r>
            <a:r>
              <a:rPr lang="en-US" sz="1800" dirty="0"/>
              <a:t>(which is reinforcing infants smiling).  </a:t>
            </a:r>
          </a:p>
          <a:p>
            <a:pPr lvl="3"/>
            <a:r>
              <a:rPr lang="en-US" sz="1800" dirty="0"/>
              <a:t>But, overall, there are differential developmental pathways of infants social smile during the first 3 months cross-culturally </a:t>
            </a:r>
          </a:p>
          <a:p>
            <a:pPr lvl="4"/>
            <a:r>
              <a:rPr lang="en-US" sz="1800" dirty="0"/>
              <a:t>Culture specific mother-infant patterns (i.e. maternal emotional behavior during face to face interactions)</a:t>
            </a:r>
          </a:p>
          <a:p>
            <a:endParaRPr lang="en-US" sz="1800" dirty="0"/>
          </a:p>
        </p:txBody>
      </p:sp>
      <p:sp>
        <p:nvSpPr>
          <p:cNvPr id="4" name="TextBox 3"/>
          <p:cNvSpPr txBox="1"/>
          <p:nvPr/>
        </p:nvSpPr>
        <p:spPr>
          <a:xfrm>
            <a:off x="8077448" y="6581001"/>
            <a:ext cx="1066551" cy="276999"/>
          </a:xfrm>
          <a:prstGeom prst="rect">
            <a:avLst/>
          </a:prstGeom>
          <a:noFill/>
        </p:spPr>
        <p:txBody>
          <a:bodyPr wrap="square" rtlCol="0">
            <a:spAutoFit/>
          </a:bodyPr>
          <a:lstStyle/>
          <a:p>
            <a:r>
              <a:rPr lang="en-US" sz="1200" dirty="0"/>
              <a:t>MK Clennan</a:t>
            </a:r>
          </a:p>
        </p:txBody>
      </p:sp>
      <p:pic>
        <p:nvPicPr>
          <p:cNvPr id="5" name="Picture 4"/>
          <p:cNvPicPr>
            <a:picLocks noChangeAspect="1"/>
          </p:cNvPicPr>
          <p:nvPr/>
        </p:nvPicPr>
        <p:blipFill>
          <a:blip r:embed="rId3"/>
          <a:stretch>
            <a:fillRect/>
          </a:stretch>
        </p:blipFill>
        <p:spPr>
          <a:xfrm>
            <a:off x="5581005" y="3633614"/>
            <a:ext cx="3562994" cy="2369391"/>
          </a:xfrm>
          <a:prstGeom prst="rect">
            <a:avLst/>
          </a:prstGeom>
        </p:spPr>
      </p:pic>
      <p:sp>
        <p:nvSpPr>
          <p:cNvPr id="6" name="TextBox 5"/>
          <p:cNvSpPr txBox="1"/>
          <p:nvPr/>
        </p:nvSpPr>
        <p:spPr>
          <a:xfrm>
            <a:off x="2839" y="3633614"/>
            <a:ext cx="5625347" cy="3416320"/>
          </a:xfrm>
          <a:prstGeom prst="rect">
            <a:avLst/>
          </a:prstGeom>
          <a:noFill/>
        </p:spPr>
        <p:txBody>
          <a:bodyPr wrap="square" rtlCol="0">
            <a:spAutoFit/>
          </a:bodyPr>
          <a:lstStyle/>
          <a:p>
            <a:r>
              <a:rPr lang="en-US" b="1" dirty="0"/>
              <a:t>Limitations/Discussion:</a:t>
            </a:r>
          </a:p>
          <a:p>
            <a:r>
              <a:rPr lang="en-US" i="1" dirty="0"/>
              <a:t>Note: Small sample size, authors stated that socio-demographic differences were not controlled for as they were “accounted for by culture”, fathers were not included in study…</a:t>
            </a:r>
          </a:p>
          <a:p>
            <a:endParaRPr lang="en-US" b="1" dirty="0"/>
          </a:p>
          <a:p>
            <a:pPr marL="342900" indent="-342900">
              <a:buAutoNum type="arabicPeriod"/>
            </a:pPr>
            <a:r>
              <a:rPr lang="en-US" dirty="0"/>
              <a:t>Anything not controlled for in the study that can effect behaviors of mothers and in turn, infant smiles? </a:t>
            </a:r>
          </a:p>
          <a:p>
            <a:pPr marL="342900" indent="-342900">
              <a:buAutoNum type="arabicPeriod"/>
            </a:pPr>
            <a:r>
              <a:rPr lang="en-US" dirty="0"/>
              <a:t>What about fathers cross-culturally? </a:t>
            </a:r>
          </a:p>
          <a:p>
            <a:pPr marL="342900" indent="-342900">
              <a:buAutoNum type="arabicPeriod"/>
            </a:pPr>
            <a:r>
              <a:rPr lang="en-US" dirty="0"/>
              <a:t>Do these findings support and/or add to the Dynamic Systems Theory? </a:t>
            </a:r>
          </a:p>
          <a:p>
            <a:endParaRPr lang="en-US" dirty="0"/>
          </a:p>
        </p:txBody>
      </p:sp>
    </p:spTree>
    <p:extLst>
      <p:ext uri="{BB962C8B-B14F-4D97-AF65-F5344CB8AC3E}">
        <p14:creationId xmlns:p14="http://schemas.microsoft.com/office/powerpoint/2010/main" val="338796367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F4686-4C71-446D-BBDE-D0EF308F9B2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99A7D38-EECA-42DE-9EFF-72F2B1242190}"/>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FD27AABB-B18D-4054-A501-4C5B53F1C8A5}"/>
              </a:ext>
            </a:extLst>
          </p:cNvPr>
          <p:cNvPicPr>
            <a:picLocks noChangeAspect="1"/>
          </p:cNvPicPr>
          <p:nvPr/>
        </p:nvPicPr>
        <p:blipFill>
          <a:blip r:embed="rId2"/>
          <a:stretch>
            <a:fillRect/>
          </a:stretch>
        </p:blipFill>
        <p:spPr>
          <a:xfrm>
            <a:off x="0" y="219269"/>
            <a:ext cx="9144000" cy="6419461"/>
          </a:xfrm>
          <a:prstGeom prst="rect">
            <a:avLst/>
          </a:prstGeom>
        </p:spPr>
      </p:pic>
      <p:pic>
        <p:nvPicPr>
          <p:cNvPr id="7" name="Picture 6">
            <a:extLst>
              <a:ext uri="{FF2B5EF4-FFF2-40B4-BE49-F238E27FC236}">
                <a16:creationId xmlns:a16="http://schemas.microsoft.com/office/drawing/2014/main" id="{223DB7C0-BF6F-46E0-96D5-7030E03FEA6D}"/>
              </a:ext>
            </a:extLst>
          </p:cNvPr>
          <p:cNvPicPr>
            <a:picLocks noChangeAspect="1"/>
          </p:cNvPicPr>
          <p:nvPr/>
        </p:nvPicPr>
        <p:blipFill rotWithShape="1">
          <a:blip r:embed="rId2"/>
          <a:srcRect l="5540" t="33236" r="50833"/>
          <a:stretch/>
        </p:blipFill>
        <p:spPr>
          <a:xfrm>
            <a:off x="381000" y="1471997"/>
            <a:ext cx="8305800" cy="5386004"/>
          </a:xfrm>
          <a:prstGeom prst="rect">
            <a:avLst/>
          </a:prstGeom>
        </p:spPr>
      </p:pic>
    </p:spTree>
    <p:extLst>
      <p:ext uri="{BB962C8B-B14F-4D97-AF65-F5344CB8AC3E}">
        <p14:creationId xmlns:p14="http://schemas.microsoft.com/office/powerpoint/2010/main" val="112782591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00050" y="-45345"/>
            <a:ext cx="8591550" cy="1325563"/>
          </a:xfrm>
        </p:spPr>
        <p:txBody>
          <a:bodyPr>
            <a:noAutofit/>
          </a:bodyPr>
          <a:lstStyle/>
          <a:p>
            <a:r>
              <a:rPr lang="en-US" sz="4400" i="1" dirty="0"/>
              <a:t>General</a:t>
            </a:r>
            <a:r>
              <a:rPr lang="en-US" sz="4400" dirty="0"/>
              <a:t> responses to cry:</a:t>
            </a:r>
            <a:br>
              <a:rPr lang="en-US" sz="4400" dirty="0"/>
            </a:br>
            <a:r>
              <a:rPr lang="en-US" sz="4400" dirty="0"/>
              <a:t>Pick up &amp; hold, Talk</a:t>
            </a:r>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rotWithShape="1">
          <a:blip r:embed="rId2"/>
          <a:srcRect b="42028"/>
          <a:stretch/>
        </p:blipFill>
        <p:spPr>
          <a:xfrm>
            <a:off x="533399" y="1656455"/>
            <a:ext cx="3135341" cy="4685433"/>
          </a:xfrm>
          <a:prstGeom prst="rect">
            <a:avLst/>
          </a:prstGeom>
        </p:spPr>
      </p:pic>
      <p:sp>
        <p:nvSpPr>
          <p:cNvPr id="6" name="Rectangle 5"/>
          <p:cNvSpPr/>
          <p:nvPr/>
        </p:nvSpPr>
        <p:spPr>
          <a:xfrm>
            <a:off x="0" y="1427283"/>
            <a:ext cx="9086193" cy="415498"/>
          </a:xfrm>
          <a:prstGeom prst="rect">
            <a:avLst/>
          </a:prstGeom>
        </p:spPr>
        <p:txBody>
          <a:bodyPr wrap="square">
            <a:spAutoFit/>
          </a:bodyPr>
          <a:lstStyle/>
          <a:p>
            <a:pPr marR="0"/>
            <a:r>
              <a:rPr lang="en-US" sz="1050" dirty="0">
                <a:latin typeface="Segoe UI" panose="020B0502040204020203" pitchFamily="34" charset="0"/>
              </a:rPr>
              <a:t>Bornstein, et al. (2017). Neurobiology of culturally common maternal responses to infant cry. </a:t>
            </a:r>
            <a:r>
              <a:rPr lang="en-US" sz="1050" i="1" dirty="0">
                <a:latin typeface="Segoe UI" panose="020B0502040204020203" pitchFamily="34" charset="0"/>
              </a:rPr>
              <a:t>Proceedings of the National Academy of Sciences of the United States of America, 114(45), E9465-E9473. https://doi.org/10.1073/pnas.1712022114 </a:t>
            </a:r>
          </a:p>
        </p:txBody>
      </p:sp>
      <p:pic>
        <p:nvPicPr>
          <p:cNvPr id="7" name="Picture 6"/>
          <p:cNvPicPr>
            <a:picLocks noChangeAspect="1"/>
          </p:cNvPicPr>
          <p:nvPr/>
        </p:nvPicPr>
        <p:blipFill rotWithShape="1">
          <a:blip r:embed="rId3"/>
          <a:srcRect b="20666"/>
          <a:stretch/>
        </p:blipFill>
        <p:spPr>
          <a:xfrm>
            <a:off x="161925" y="6291263"/>
            <a:ext cx="4105275" cy="566738"/>
          </a:xfrm>
          <a:prstGeom prst="rect">
            <a:avLst/>
          </a:prstGeom>
        </p:spPr>
      </p:pic>
      <p:pic>
        <p:nvPicPr>
          <p:cNvPr id="8" name="Picture 7"/>
          <p:cNvPicPr>
            <a:picLocks noChangeAspect="1"/>
          </p:cNvPicPr>
          <p:nvPr/>
        </p:nvPicPr>
        <p:blipFill rotWithShape="1">
          <a:blip r:embed="rId2"/>
          <a:srcRect t="57639"/>
          <a:stretch/>
        </p:blipFill>
        <p:spPr>
          <a:xfrm>
            <a:off x="4123030" y="2087690"/>
            <a:ext cx="3725569" cy="4068201"/>
          </a:xfrm>
          <a:prstGeom prst="rect">
            <a:avLst/>
          </a:prstGeom>
        </p:spPr>
      </p:pic>
      <p:pic>
        <p:nvPicPr>
          <p:cNvPr id="9" name="Picture 8"/>
          <p:cNvPicPr>
            <a:picLocks noChangeAspect="1"/>
          </p:cNvPicPr>
          <p:nvPr/>
        </p:nvPicPr>
        <p:blipFill>
          <a:blip r:embed="rId3"/>
          <a:stretch>
            <a:fillRect/>
          </a:stretch>
        </p:blipFill>
        <p:spPr>
          <a:xfrm>
            <a:off x="4123030" y="6111437"/>
            <a:ext cx="4105275" cy="714375"/>
          </a:xfrm>
          <a:prstGeom prst="rect">
            <a:avLst/>
          </a:prstGeom>
        </p:spPr>
      </p:pic>
    </p:spTree>
    <p:extLst>
      <p:ext uri="{BB962C8B-B14F-4D97-AF65-F5344CB8AC3E}">
        <p14:creationId xmlns:p14="http://schemas.microsoft.com/office/powerpoint/2010/main" val="411881939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00999" y="6410592"/>
            <a:ext cx="708121" cy="2252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5"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2830" y="152400"/>
            <a:ext cx="8251921" cy="624606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76" name="Text Box 4"/>
          <p:cNvSpPr txBox="1">
            <a:spLocks noChangeArrowheads="1"/>
          </p:cNvSpPr>
          <p:nvPr/>
        </p:nvSpPr>
        <p:spPr bwMode="auto">
          <a:xfrm>
            <a:off x="2729670" y="6398461"/>
            <a:ext cx="3918240" cy="4287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1pPr>
            <a:lvl2pPr>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2pPr>
            <a:lvl3pPr>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3pPr>
            <a:lvl4pPr>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4pPr>
            <a:lvl5pPr>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9pPr>
          </a:lstStyle>
          <a:p>
            <a:r>
              <a:rPr lang="en-GB" altLang="en-US" sz="1089" b="1" dirty="0">
                <a:latin typeface="Arial" panose="020B0604020202020204" pitchFamily="34" charset="0"/>
              </a:rPr>
              <a:t>Marc H. Bornstein et al. PNAS 2017;114:45:E9465-E9473</a:t>
            </a:r>
          </a:p>
          <a:p>
            <a:r>
              <a:rPr lang="en-GB" altLang="en-US" sz="1100" b="1" dirty="0" err="1">
                <a:latin typeface="Arial" panose="020B0604020202020204" pitchFamily="34" charset="0"/>
              </a:rPr>
              <a:t>Behavioral</a:t>
            </a:r>
            <a:r>
              <a:rPr lang="en-GB" altLang="en-US" sz="1100" b="1" dirty="0">
                <a:latin typeface="Arial" panose="020B0604020202020204" pitchFamily="34" charset="0"/>
              </a:rPr>
              <a:t> and fMRI responses to human infant cries. </a:t>
            </a:r>
          </a:p>
          <a:p>
            <a:endParaRPr lang="en-GB" altLang="en-US" sz="1089" b="1" dirty="0">
              <a:latin typeface="Arial" panose="020B0604020202020204" pitchFamily="34" charset="0"/>
            </a:endParaRPr>
          </a:p>
        </p:txBody>
      </p:sp>
      <p:sp>
        <p:nvSpPr>
          <p:cNvPr id="3077" name="Text Box 5"/>
          <p:cNvSpPr txBox="1">
            <a:spLocks noChangeArrowheads="1"/>
          </p:cNvSpPr>
          <p:nvPr/>
        </p:nvSpPr>
        <p:spPr bwMode="auto">
          <a:xfrm>
            <a:off x="97920" y="6612841"/>
            <a:ext cx="4930560" cy="3470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85725" indent="-85725">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1pPr>
            <a:lvl2pP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2pPr>
            <a:lvl3pP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3pPr>
            <a:lvl4pP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4pPr>
            <a:lvl5pP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9pPr>
          </a:lstStyle>
          <a:p>
            <a:r>
              <a:rPr lang="en-GB" altLang="en-US" sz="907">
                <a:latin typeface="Arial" panose="020B0604020202020204" pitchFamily="34" charset="0"/>
              </a:rPr>
              <a:t>©2017 by National Academy of Sciences</a:t>
            </a:r>
          </a:p>
        </p:txBody>
      </p:sp>
    </p:spTree>
    <p:extLst>
      <p:ext uri="{BB962C8B-B14F-4D97-AF65-F5344CB8AC3E}">
        <p14:creationId xmlns:p14="http://schemas.microsoft.com/office/powerpoint/2010/main" val="105784733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00999" y="6410592"/>
            <a:ext cx="708121" cy="2252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5"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55109"/>
          <a:stretch/>
        </p:blipFill>
        <p:spPr bwMode="auto">
          <a:xfrm>
            <a:off x="4213440" y="0"/>
            <a:ext cx="4930560" cy="624606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76" name="Text Box 4"/>
          <p:cNvSpPr txBox="1">
            <a:spLocks noChangeArrowheads="1"/>
          </p:cNvSpPr>
          <p:nvPr/>
        </p:nvSpPr>
        <p:spPr bwMode="auto">
          <a:xfrm>
            <a:off x="2729670" y="6398461"/>
            <a:ext cx="3918240" cy="4287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1pPr>
            <a:lvl2pPr>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2pPr>
            <a:lvl3pPr>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3pPr>
            <a:lvl4pPr>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4pPr>
            <a:lvl5pPr>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9pPr>
          </a:lstStyle>
          <a:p>
            <a:r>
              <a:rPr lang="en-GB" altLang="en-US" sz="1089" b="1" dirty="0">
                <a:latin typeface="Arial" panose="020B0604020202020204" pitchFamily="34" charset="0"/>
              </a:rPr>
              <a:t>Marc H. Bornstein et al. PNAS 2017;114:45:E9465-E9473</a:t>
            </a:r>
          </a:p>
          <a:p>
            <a:r>
              <a:rPr lang="en-GB" altLang="en-US" sz="1100" b="1" dirty="0" err="1">
                <a:latin typeface="Arial" panose="020B0604020202020204" pitchFamily="34" charset="0"/>
              </a:rPr>
              <a:t>Behavioral</a:t>
            </a:r>
            <a:r>
              <a:rPr lang="en-GB" altLang="en-US" sz="1100" b="1" dirty="0">
                <a:latin typeface="Arial" panose="020B0604020202020204" pitchFamily="34" charset="0"/>
              </a:rPr>
              <a:t> and fMRI responses to human infant cries. </a:t>
            </a:r>
          </a:p>
          <a:p>
            <a:endParaRPr lang="en-GB" altLang="en-US" sz="1089" b="1" dirty="0">
              <a:latin typeface="Arial" panose="020B0604020202020204" pitchFamily="34" charset="0"/>
            </a:endParaRPr>
          </a:p>
        </p:txBody>
      </p:sp>
      <p:sp>
        <p:nvSpPr>
          <p:cNvPr id="3077" name="Text Box 5"/>
          <p:cNvSpPr txBox="1">
            <a:spLocks noChangeArrowheads="1"/>
          </p:cNvSpPr>
          <p:nvPr/>
        </p:nvSpPr>
        <p:spPr bwMode="auto">
          <a:xfrm>
            <a:off x="97920" y="6612841"/>
            <a:ext cx="4930560" cy="3470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85725" indent="-85725">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1pPr>
            <a:lvl2pP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2pPr>
            <a:lvl3pP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3pPr>
            <a:lvl4pP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4pPr>
            <a:lvl5pP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9pPr>
          </a:lstStyle>
          <a:p>
            <a:r>
              <a:rPr lang="en-GB" altLang="en-US" sz="907">
                <a:latin typeface="Arial" panose="020B0604020202020204" pitchFamily="34" charset="0"/>
              </a:rPr>
              <a:t>©2017 by National Academy of Sciences</a:t>
            </a:r>
          </a:p>
        </p:txBody>
      </p:sp>
      <p:sp>
        <p:nvSpPr>
          <p:cNvPr id="6" name="Title 1">
            <a:extLst>
              <a:ext uri="{FF2B5EF4-FFF2-40B4-BE49-F238E27FC236}">
                <a16:creationId xmlns:a16="http://schemas.microsoft.com/office/drawing/2014/main" id="{050959F4-19C4-45D5-8692-E4FC2704E8E6}"/>
              </a:ext>
            </a:extLst>
          </p:cNvPr>
          <p:cNvSpPr txBox="1">
            <a:spLocks/>
          </p:cNvSpPr>
          <p:nvPr/>
        </p:nvSpPr>
        <p:spPr>
          <a:xfrm>
            <a:off x="400050" y="635587"/>
            <a:ext cx="3813390" cy="1325563"/>
          </a:xfrm>
          <a:prstGeom prst="rect">
            <a:avLst/>
          </a:prstGeom>
        </p:spPr>
        <p:txBody>
          <a:bodyPr>
            <a:noAutofit/>
          </a:bodyPr>
          <a:lst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a:lstStyle>
          <a:p>
            <a:pPr fontAlgn="auto">
              <a:spcAft>
                <a:spcPts val="0"/>
              </a:spcAft>
            </a:pPr>
            <a:r>
              <a:rPr lang="en-US" sz="5400" i="1"/>
              <a:t>General</a:t>
            </a:r>
            <a:r>
              <a:rPr lang="en-US" sz="5400"/>
              <a:t> responses to cry:</a:t>
            </a:r>
            <a:br>
              <a:rPr lang="en-US" sz="5400"/>
            </a:br>
            <a:r>
              <a:rPr lang="en-US" sz="5400"/>
              <a:t>Pick up &amp; hold, Talk</a:t>
            </a:r>
            <a:endParaRPr lang="en-US" sz="5400" dirty="0"/>
          </a:p>
        </p:txBody>
      </p:sp>
    </p:spTree>
    <p:extLst>
      <p:ext uri="{BB962C8B-B14F-4D97-AF65-F5344CB8AC3E}">
        <p14:creationId xmlns:p14="http://schemas.microsoft.com/office/powerpoint/2010/main" val="349668506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normAutofit fontScale="90000"/>
          </a:bodyPr>
          <a:lstStyle/>
          <a:p>
            <a:pPr algn="ctr"/>
            <a:r>
              <a:rPr lang="en-US" sz="4000" dirty="0"/>
              <a:t>Cultural Psychology: A recent example</a:t>
            </a:r>
          </a:p>
        </p:txBody>
      </p:sp>
      <p:sp>
        <p:nvSpPr>
          <p:cNvPr id="2" name="Content Placeholder 1"/>
          <p:cNvSpPr>
            <a:spLocks noGrp="1"/>
          </p:cNvSpPr>
          <p:nvPr>
            <p:ph idx="1"/>
          </p:nvPr>
        </p:nvSpPr>
        <p:spPr/>
        <p:txBody>
          <a:bodyPr/>
          <a:lstStyle/>
          <a:p>
            <a:endParaRPr lang="en-US"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1676400"/>
            <a:ext cx="8145093" cy="419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4301146" y="6400800"/>
            <a:ext cx="4647426" cy="369332"/>
          </a:xfrm>
          <a:prstGeom prst="rect">
            <a:avLst/>
          </a:prstGeom>
          <a:noFill/>
        </p:spPr>
        <p:txBody>
          <a:bodyPr wrap="none" rtlCol="0">
            <a:spAutoFit/>
          </a:bodyPr>
          <a:lstStyle/>
          <a:p>
            <a:r>
              <a:rPr lang="en-US" dirty="0" err="1"/>
              <a:t>Gebauer</a:t>
            </a:r>
            <a:r>
              <a:rPr lang="en-US" dirty="0"/>
              <a:t> et al., 2012 </a:t>
            </a:r>
            <a:r>
              <a:rPr lang="en-US" i="1" dirty="0"/>
              <a:t>Psychological Science</a:t>
            </a:r>
          </a:p>
        </p:txBody>
      </p:sp>
    </p:spTree>
    <p:extLst>
      <p:ext uri="{BB962C8B-B14F-4D97-AF65-F5344CB8AC3E}">
        <p14:creationId xmlns:p14="http://schemas.microsoft.com/office/powerpoint/2010/main" val="156794711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884583" y="1714500"/>
            <a:ext cx="7434470" cy="2705100"/>
          </a:xfrm>
        </p:spPr>
        <p:txBody>
          <a:bodyPr>
            <a:noAutofit/>
          </a:bodyPr>
          <a:lstStyle/>
          <a:p>
            <a:pPr algn="ctr"/>
            <a:r>
              <a:rPr lang="en-US" sz="4500" dirty="0"/>
              <a:t>‘Mixed blessings’: parental religiousness, parenting, and child adjustment in global perspective</a:t>
            </a:r>
          </a:p>
        </p:txBody>
      </p:sp>
      <p:sp>
        <p:nvSpPr>
          <p:cNvPr id="2051" name="Rectangle 3"/>
          <p:cNvSpPr>
            <a:spLocks noGrp="1" noChangeArrowheads="1"/>
          </p:cNvSpPr>
          <p:nvPr>
            <p:ph type="subTitle" idx="1"/>
          </p:nvPr>
        </p:nvSpPr>
        <p:spPr>
          <a:xfrm>
            <a:off x="2171700" y="5029200"/>
            <a:ext cx="4800600" cy="1314450"/>
          </a:xfrm>
        </p:spPr>
        <p:txBody>
          <a:bodyPr>
            <a:normAutofit/>
          </a:bodyPr>
          <a:lstStyle/>
          <a:p>
            <a:pPr algn="ctr">
              <a:lnSpc>
                <a:spcPct val="90000"/>
              </a:lnSpc>
            </a:pPr>
            <a:r>
              <a:rPr lang="en-US" sz="1800" dirty="0"/>
              <a:t>Bornstein et al., 2017</a:t>
            </a:r>
          </a:p>
          <a:p>
            <a:pPr algn="ctr">
              <a:lnSpc>
                <a:spcPct val="90000"/>
              </a:lnSpc>
            </a:pPr>
            <a:endParaRPr lang="en-US" sz="1800" dirty="0"/>
          </a:p>
          <a:p>
            <a:pPr algn="ctr">
              <a:lnSpc>
                <a:spcPct val="90000"/>
              </a:lnSpc>
            </a:pPr>
            <a:r>
              <a:rPr lang="en-US" sz="1800" dirty="0"/>
              <a:t>Presented by Merranda McLaughlin</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Study Background</a:t>
            </a:r>
          </a:p>
        </p:txBody>
      </p:sp>
      <p:sp>
        <p:nvSpPr>
          <p:cNvPr id="3" name="Content Placeholder 2"/>
          <p:cNvSpPr>
            <a:spLocks noGrp="1"/>
          </p:cNvSpPr>
          <p:nvPr>
            <p:ph idx="1"/>
          </p:nvPr>
        </p:nvSpPr>
        <p:spPr/>
        <p:txBody>
          <a:bodyPr>
            <a:normAutofit/>
          </a:bodyPr>
          <a:lstStyle/>
          <a:p>
            <a:r>
              <a:rPr lang="en-US" sz="2800" dirty="0"/>
              <a:t>Religion impacts the norms, beliefs, practices, and lives of communities.</a:t>
            </a:r>
          </a:p>
          <a:p>
            <a:r>
              <a:rPr lang="en-US" sz="2800" dirty="0"/>
              <a:t>The majority of people in the word identify with a religion. </a:t>
            </a:r>
          </a:p>
          <a:p>
            <a:r>
              <a:rPr lang="en-US" sz="2800" dirty="0"/>
              <a:t>Previous literature demonstrates positive and negative mental/physical health outcomes associated with religion.</a:t>
            </a:r>
          </a:p>
          <a:p>
            <a:r>
              <a:rPr lang="en-US" sz="2800" dirty="0"/>
              <a:t>Religious parents tend to engage with religion around and with their child(ren), which influences their development.</a:t>
            </a:r>
          </a:p>
        </p:txBody>
      </p:sp>
      <p:sp>
        <p:nvSpPr>
          <p:cNvPr id="6" name="Content Placeholder 2">
            <a:extLst>
              <a:ext uri="{FF2B5EF4-FFF2-40B4-BE49-F238E27FC236}">
                <a16:creationId xmlns:a16="http://schemas.microsoft.com/office/drawing/2014/main" id="{9AFCD667-9B79-AE47-A690-1E62E0B84D43}"/>
              </a:ext>
            </a:extLst>
          </p:cNvPr>
          <p:cNvSpPr txBox="1">
            <a:spLocks/>
          </p:cNvSpPr>
          <p:nvPr/>
        </p:nvSpPr>
        <p:spPr>
          <a:xfrm>
            <a:off x="8051292" y="5520691"/>
            <a:ext cx="946404" cy="363474"/>
          </a:xfrm>
          <a:prstGeom prst="rect">
            <a:avLst/>
          </a:prstGeom>
        </p:spPr>
        <p:txBody>
          <a:bodyPr vert="horz" lIns="41148" tIns="6858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89154" indent="0">
              <a:buNone/>
            </a:pPr>
            <a:r>
              <a:rPr lang="en-US" sz="1500" dirty="0"/>
              <a:t>Ream</a:t>
            </a:r>
          </a:p>
        </p:txBody>
      </p:sp>
    </p:spTree>
    <p:extLst>
      <p:ext uri="{BB962C8B-B14F-4D97-AF65-F5344CB8AC3E}">
        <p14:creationId xmlns:p14="http://schemas.microsoft.com/office/powerpoint/2010/main" val="278838713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Sample</a:t>
            </a:r>
          </a:p>
        </p:txBody>
      </p:sp>
      <p:sp>
        <p:nvSpPr>
          <p:cNvPr id="3" name="Content Placeholder 2"/>
          <p:cNvSpPr>
            <a:spLocks noGrp="1"/>
          </p:cNvSpPr>
          <p:nvPr>
            <p:ph idx="1"/>
          </p:nvPr>
        </p:nvSpPr>
        <p:spPr/>
        <p:txBody>
          <a:bodyPr>
            <a:normAutofit/>
          </a:bodyPr>
          <a:lstStyle/>
          <a:p>
            <a:r>
              <a:rPr lang="en-US" sz="2400" dirty="0"/>
              <a:t>1,198 families (1,198 children, 1,198 mothers, and 1,075 fathers; N = 3,471)</a:t>
            </a:r>
          </a:p>
          <a:p>
            <a:r>
              <a:rPr lang="en-US" sz="2400" dirty="0"/>
              <a:t>9 countries represented: </a:t>
            </a:r>
          </a:p>
          <a:p>
            <a:pPr lvl="1"/>
            <a:r>
              <a:rPr lang="en-US" sz="2000" dirty="0"/>
              <a:t>Jinan, China; </a:t>
            </a:r>
          </a:p>
          <a:p>
            <a:pPr lvl="1"/>
            <a:r>
              <a:rPr lang="en-US" sz="2000" dirty="0"/>
              <a:t>Medellín, Colombia, </a:t>
            </a:r>
          </a:p>
          <a:p>
            <a:pPr lvl="1"/>
            <a:r>
              <a:rPr lang="en-US" sz="2000" dirty="0"/>
              <a:t>Naples and Rome, Italy, </a:t>
            </a:r>
          </a:p>
          <a:p>
            <a:pPr lvl="1"/>
            <a:r>
              <a:rPr lang="en-US" sz="2000" dirty="0"/>
              <a:t>Zarqa, Jordan </a:t>
            </a:r>
          </a:p>
          <a:p>
            <a:pPr lvl="1"/>
            <a:r>
              <a:rPr lang="en-US" sz="2000" dirty="0"/>
              <a:t>Kisumu, Kenya </a:t>
            </a:r>
          </a:p>
          <a:p>
            <a:pPr lvl="1"/>
            <a:r>
              <a:rPr lang="en-US" sz="2000" dirty="0"/>
              <a:t>Manila, the Philippines </a:t>
            </a:r>
          </a:p>
          <a:p>
            <a:pPr lvl="1"/>
            <a:r>
              <a:rPr lang="en-US" sz="2000" dirty="0" err="1"/>
              <a:t>Trollhättan</a:t>
            </a:r>
            <a:r>
              <a:rPr lang="en-US" sz="2000" dirty="0"/>
              <a:t>/</a:t>
            </a:r>
            <a:r>
              <a:rPr lang="en-US" sz="2000" dirty="0" err="1"/>
              <a:t>Vänersborg</a:t>
            </a:r>
            <a:r>
              <a:rPr lang="en-US" sz="2000" dirty="0"/>
              <a:t>, Sweden </a:t>
            </a:r>
          </a:p>
          <a:p>
            <a:pPr lvl="1"/>
            <a:r>
              <a:rPr lang="en-US" sz="2000" dirty="0"/>
              <a:t>Chiang Mai, Thailand </a:t>
            </a:r>
          </a:p>
          <a:p>
            <a:pPr lvl="1"/>
            <a:r>
              <a:rPr lang="en-US" sz="2000" dirty="0"/>
              <a:t>Durham, North Carolina, United States </a:t>
            </a:r>
          </a:p>
        </p:txBody>
      </p:sp>
      <p:sp>
        <p:nvSpPr>
          <p:cNvPr id="6" name="Content Placeholder 2">
            <a:extLst>
              <a:ext uri="{FF2B5EF4-FFF2-40B4-BE49-F238E27FC236}">
                <a16:creationId xmlns:a16="http://schemas.microsoft.com/office/drawing/2014/main" id="{9AFCD667-9B79-AE47-A690-1E62E0B84D43}"/>
              </a:ext>
            </a:extLst>
          </p:cNvPr>
          <p:cNvSpPr txBox="1">
            <a:spLocks/>
          </p:cNvSpPr>
          <p:nvPr/>
        </p:nvSpPr>
        <p:spPr>
          <a:xfrm>
            <a:off x="8051292" y="5520691"/>
            <a:ext cx="946404" cy="363474"/>
          </a:xfrm>
          <a:prstGeom prst="rect">
            <a:avLst/>
          </a:prstGeom>
        </p:spPr>
        <p:txBody>
          <a:bodyPr vert="horz" lIns="41148" tIns="6858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89154" indent="0">
              <a:buNone/>
            </a:pPr>
            <a:r>
              <a:rPr lang="en-US" sz="1500" dirty="0"/>
              <a:t>Ream</a:t>
            </a:r>
          </a:p>
        </p:txBody>
      </p:sp>
    </p:spTree>
    <p:extLst>
      <p:ext uri="{BB962C8B-B14F-4D97-AF65-F5344CB8AC3E}">
        <p14:creationId xmlns:p14="http://schemas.microsoft.com/office/powerpoint/2010/main" val="404479871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Procedure</a:t>
            </a:r>
          </a:p>
        </p:txBody>
      </p:sp>
      <p:sp>
        <p:nvSpPr>
          <p:cNvPr id="3" name="Content Placeholder 2"/>
          <p:cNvSpPr>
            <a:spLocks noGrp="1"/>
          </p:cNvSpPr>
          <p:nvPr>
            <p:ph idx="1"/>
          </p:nvPr>
        </p:nvSpPr>
        <p:spPr/>
        <p:txBody>
          <a:bodyPr>
            <a:normAutofit fontScale="85000" lnSpcReduction="20000"/>
          </a:bodyPr>
          <a:lstStyle/>
          <a:p>
            <a:r>
              <a:rPr lang="en-US" dirty="0"/>
              <a:t>Data collection followed the age of the child. </a:t>
            </a:r>
          </a:p>
          <a:p>
            <a:r>
              <a:rPr lang="en-US" dirty="0"/>
              <a:t>Age 8</a:t>
            </a:r>
          </a:p>
          <a:p>
            <a:pPr lvl="1"/>
            <a:r>
              <a:rPr lang="en-US" dirty="0"/>
              <a:t>Parents report: demographic information about the family, religiousness, and religious affiliation. </a:t>
            </a:r>
          </a:p>
          <a:p>
            <a:r>
              <a:rPr lang="en-US" dirty="0"/>
              <a:t>Age 9</a:t>
            </a:r>
          </a:p>
          <a:p>
            <a:pPr lvl="1"/>
            <a:r>
              <a:rPr lang="en-US" dirty="0"/>
              <a:t>Child reports: their perceptions of their mothers' and fathers' parenting behavior</a:t>
            </a:r>
          </a:p>
          <a:p>
            <a:pPr lvl="1"/>
            <a:r>
              <a:rPr lang="en-US" dirty="0"/>
              <a:t>Parent reports: parenting behavior, parental efficacy, social desirability bias, and their child's social competence, school performance, and behavior problems</a:t>
            </a:r>
          </a:p>
          <a:p>
            <a:r>
              <a:rPr lang="en-US" dirty="0"/>
              <a:t>Age 10</a:t>
            </a:r>
          </a:p>
          <a:p>
            <a:pPr lvl="1"/>
            <a:r>
              <a:rPr lang="en-US" dirty="0"/>
              <a:t>Parent reports: child's social competence, school performance, and behavior problems.</a:t>
            </a:r>
          </a:p>
        </p:txBody>
      </p:sp>
      <p:sp>
        <p:nvSpPr>
          <p:cNvPr id="6" name="Content Placeholder 2">
            <a:extLst>
              <a:ext uri="{FF2B5EF4-FFF2-40B4-BE49-F238E27FC236}">
                <a16:creationId xmlns:a16="http://schemas.microsoft.com/office/drawing/2014/main" id="{9AFCD667-9B79-AE47-A690-1E62E0B84D43}"/>
              </a:ext>
            </a:extLst>
          </p:cNvPr>
          <p:cNvSpPr txBox="1">
            <a:spLocks/>
          </p:cNvSpPr>
          <p:nvPr/>
        </p:nvSpPr>
        <p:spPr>
          <a:xfrm>
            <a:off x="8051292" y="5520691"/>
            <a:ext cx="946404" cy="363474"/>
          </a:xfrm>
          <a:prstGeom prst="rect">
            <a:avLst/>
          </a:prstGeom>
        </p:spPr>
        <p:txBody>
          <a:bodyPr vert="horz" lIns="41148" tIns="6858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89154" indent="0">
              <a:buNone/>
            </a:pPr>
            <a:r>
              <a:rPr lang="en-US" sz="1500" dirty="0"/>
              <a:t>Ream</a:t>
            </a:r>
          </a:p>
        </p:txBody>
      </p:sp>
    </p:spTree>
    <p:extLst>
      <p:ext uri="{BB962C8B-B14F-4D97-AF65-F5344CB8AC3E}">
        <p14:creationId xmlns:p14="http://schemas.microsoft.com/office/powerpoint/2010/main" val="397351401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14A0D-1B48-1748-A8EE-1E0A02DF5DA3}"/>
              </a:ext>
            </a:extLst>
          </p:cNvPr>
          <p:cNvSpPr>
            <a:spLocks noGrp="1"/>
          </p:cNvSpPr>
          <p:nvPr>
            <p:ph type="title"/>
          </p:nvPr>
        </p:nvSpPr>
        <p:spPr/>
        <p:txBody>
          <a:bodyPr/>
          <a:lstStyle/>
          <a:p>
            <a:r>
              <a:rPr lang="en-US" dirty="0"/>
              <a:t>Constructs and Measures</a:t>
            </a:r>
          </a:p>
        </p:txBody>
      </p:sp>
      <p:sp>
        <p:nvSpPr>
          <p:cNvPr id="3" name="Content Placeholder 2">
            <a:extLst>
              <a:ext uri="{FF2B5EF4-FFF2-40B4-BE49-F238E27FC236}">
                <a16:creationId xmlns:a16="http://schemas.microsoft.com/office/drawing/2014/main" id="{AB14BBCE-3F7F-CF47-BCF5-EC51113AD11D}"/>
              </a:ext>
            </a:extLst>
          </p:cNvPr>
          <p:cNvSpPr>
            <a:spLocks noGrp="1"/>
          </p:cNvSpPr>
          <p:nvPr>
            <p:ph idx="1"/>
          </p:nvPr>
        </p:nvSpPr>
        <p:spPr/>
        <p:txBody>
          <a:bodyPr>
            <a:normAutofit fontScale="70000" lnSpcReduction="20000"/>
          </a:bodyPr>
          <a:lstStyle/>
          <a:p>
            <a:r>
              <a:rPr lang="en-US" dirty="0"/>
              <a:t>Parental Religiousness</a:t>
            </a:r>
          </a:p>
          <a:p>
            <a:pPr lvl="1"/>
            <a:r>
              <a:rPr lang="en-US" dirty="0"/>
              <a:t>The same parent answered two religiousness questions on a scale from 1, not at all, to 5, very important/much: ‘How important would you say religion is in your life?’ and ‘How much would you say your religious beliefs influence your parenting?’ </a:t>
            </a:r>
          </a:p>
          <a:p>
            <a:r>
              <a:rPr lang="en-US" dirty="0"/>
              <a:t>Parental Efficacy</a:t>
            </a:r>
          </a:p>
          <a:p>
            <a:pPr lvl="1"/>
            <a:r>
              <a:rPr lang="en-US" dirty="0"/>
              <a:t>Four items on parents self‐reported feelings of about how much they can do to affect their children at school, at home, and outside the home. </a:t>
            </a:r>
          </a:p>
          <a:p>
            <a:r>
              <a:rPr lang="en-US" dirty="0"/>
              <a:t>Parenting Behavior</a:t>
            </a:r>
          </a:p>
          <a:p>
            <a:pPr lvl="1"/>
            <a:r>
              <a:rPr lang="en-US" dirty="0"/>
              <a:t>Parental Acceptance‐Rejection/Control Questionnaire‐Short Form</a:t>
            </a:r>
          </a:p>
          <a:p>
            <a:r>
              <a:rPr lang="en-US" dirty="0"/>
              <a:t>Child Social Competence Scale</a:t>
            </a:r>
          </a:p>
          <a:p>
            <a:r>
              <a:rPr lang="en-US" dirty="0"/>
              <a:t>Child School Performance &amp; Child Internalizing/Externalizing Behaviors</a:t>
            </a:r>
          </a:p>
          <a:p>
            <a:pPr lvl="1"/>
            <a:r>
              <a:rPr lang="en-US" dirty="0"/>
              <a:t>Child Behavior Checklist</a:t>
            </a:r>
          </a:p>
          <a:p>
            <a:pPr lvl="1"/>
            <a:endParaRPr lang="en-US" dirty="0"/>
          </a:p>
        </p:txBody>
      </p:sp>
    </p:spTree>
    <p:extLst>
      <p:ext uri="{BB962C8B-B14F-4D97-AF65-F5344CB8AC3E}">
        <p14:creationId xmlns:p14="http://schemas.microsoft.com/office/powerpoint/2010/main" val="346945749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DE5C5-6B03-CD40-B1F1-F2061D2E34EA}"/>
              </a:ext>
            </a:extLst>
          </p:cNvPr>
          <p:cNvSpPr>
            <a:spLocks noGrp="1"/>
          </p:cNvSpPr>
          <p:nvPr>
            <p:ph type="title"/>
          </p:nvPr>
        </p:nvSpPr>
        <p:spPr/>
        <p:txBody>
          <a:bodyPr/>
          <a:lstStyle/>
          <a:p>
            <a:r>
              <a:rPr lang="en-US" dirty="0"/>
              <a:t>Results</a:t>
            </a:r>
          </a:p>
        </p:txBody>
      </p:sp>
      <p:sp>
        <p:nvSpPr>
          <p:cNvPr id="3" name="Content Placeholder 2">
            <a:extLst>
              <a:ext uri="{FF2B5EF4-FFF2-40B4-BE49-F238E27FC236}">
                <a16:creationId xmlns:a16="http://schemas.microsoft.com/office/drawing/2014/main" id="{6945E75A-F023-7441-857E-7B784C5ABB79}"/>
              </a:ext>
            </a:extLst>
          </p:cNvPr>
          <p:cNvSpPr>
            <a:spLocks noGrp="1"/>
          </p:cNvSpPr>
          <p:nvPr>
            <p:ph idx="1"/>
          </p:nvPr>
        </p:nvSpPr>
        <p:spPr>
          <a:xfrm>
            <a:off x="514351" y="2049946"/>
            <a:ext cx="8229600" cy="4198454"/>
          </a:xfrm>
        </p:spPr>
        <p:txBody>
          <a:bodyPr>
            <a:normAutofit fontScale="92500" lnSpcReduction="20000"/>
          </a:bodyPr>
          <a:lstStyle/>
          <a:p>
            <a:r>
              <a:rPr lang="en-US" dirty="0"/>
              <a:t>Child-Reported Parenting</a:t>
            </a:r>
          </a:p>
          <a:p>
            <a:pPr lvl="1"/>
            <a:r>
              <a:rPr lang="en-US" u="sng" dirty="0"/>
              <a:t>Greater parental religiousness</a:t>
            </a:r>
            <a:r>
              <a:rPr lang="en-US" dirty="0"/>
              <a:t> at age 8 was associated with </a:t>
            </a:r>
            <a:r>
              <a:rPr lang="en-US" dirty="0">
                <a:solidFill>
                  <a:srgbClr val="00B050"/>
                </a:solidFill>
              </a:rPr>
              <a:t>higher parent‐reported parental efficacy </a:t>
            </a:r>
            <a:r>
              <a:rPr lang="en-US" dirty="0"/>
              <a:t>at age 9, which was in turn associated with </a:t>
            </a:r>
            <a:r>
              <a:rPr lang="en-US" dirty="0">
                <a:solidFill>
                  <a:srgbClr val="00B050"/>
                </a:solidFill>
              </a:rPr>
              <a:t>increases in child social competence and school performance </a:t>
            </a:r>
            <a:r>
              <a:rPr lang="en-US" dirty="0"/>
              <a:t>from age 9 to age 10.</a:t>
            </a:r>
          </a:p>
          <a:p>
            <a:pPr lvl="1"/>
            <a:r>
              <a:rPr lang="en-US" u="sng" dirty="0"/>
              <a:t>Greater parental religiousness</a:t>
            </a:r>
            <a:r>
              <a:rPr lang="en-US" dirty="0"/>
              <a:t> at age 8 was also associated with </a:t>
            </a:r>
            <a:r>
              <a:rPr lang="en-US" dirty="0">
                <a:solidFill>
                  <a:srgbClr val="C00000"/>
                </a:solidFill>
              </a:rPr>
              <a:t>higher child‐reported parental control </a:t>
            </a:r>
            <a:r>
              <a:rPr lang="en-US" dirty="0"/>
              <a:t>and </a:t>
            </a:r>
            <a:r>
              <a:rPr lang="en-US" dirty="0">
                <a:solidFill>
                  <a:srgbClr val="C00000"/>
                </a:solidFill>
              </a:rPr>
              <a:t>rejection</a:t>
            </a:r>
            <a:r>
              <a:rPr lang="en-US" dirty="0"/>
              <a:t> at age 9, which were, in turn, related </a:t>
            </a:r>
            <a:r>
              <a:rPr lang="en-US" dirty="0">
                <a:solidFill>
                  <a:srgbClr val="C00000"/>
                </a:solidFill>
              </a:rPr>
              <a:t>to increases in child internalizing and externalizing</a:t>
            </a:r>
            <a:r>
              <a:rPr lang="en-US" dirty="0"/>
              <a:t> from age 9 to age 10.</a:t>
            </a:r>
          </a:p>
          <a:p>
            <a:pPr lvl="1"/>
            <a:endParaRPr lang="en-US" dirty="0"/>
          </a:p>
        </p:txBody>
      </p:sp>
    </p:spTree>
    <p:extLst>
      <p:ext uri="{BB962C8B-B14F-4D97-AF65-F5344CB8AC3E}">
        <p14:creationId xmlns:p14="http://schemas.microsoft.com/office/powerpoint/2010/main" val="2092694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1BAF5-0C6D-3641-B9E7-A5BE215A709C}"/>
              </a:ext>
            </a:extLst>
          </p:cNvPr>
          <p:cNvSpPr>
            <a:spLocks noGrp="1"/>
          </p:cNvSpPr>
          <p:nvPr>
            <p:ph type="title"/>
          </p:nvPr>
        </p:nvSpPr>
        <p:spPr/>
        <p:txBody>
          <a:bodyPr/>
          <a:lstStyle/>
          <a:p>
            <a:r>
              <a:rPr lang="en-US" dirty="0"/>
              <a:t>Results</a:t>
            </a:r>
          </a:p>
        </p:txBody>
      </p:sp>
      <p:sp>
        <p:nvSpPr>
          <p:cNvPr id="3" name="Content Placeholder 2">
            <a:extLst>
              <a:ext uri="{FF2B5EF4-FFF2-40B4-BE49-F238E27FC236}">
                <a16:creationId xmlns:a16="http://schemas.microsoft.com/office/drawing/2014/main" id="{86BA86FD-1523-2447-B390-6CF8C2F3FA7A}"/>
              </a:ext>
            </a:extLst>
          </p:cNvPr>
          <p:cNvSpPr>
            <a:spLocks noGrp="1"/>
          </p:cNvSpPr>
          <p:nvPr>
            <p:ph idx="1"/>
          </p:nvPr>
        </p:nvSpPr>
        <p:spPr>
          <a:xfrm>
            <a:off x="457200" y="1775191"/>
            <a:ext cx="8458200" cy="4778009"/>
          </a:xfrm>
        </p:spPr>
        <p:txBody>
          <a:bodyPr>
            <a:normAutofit fontScale="92500" lnSpcReduction="20000"/>
          </a:bodyPr>
          <a:lstStyle/>
          <a:p>
            <a:r>
              <a:rPr lang="en-US" dirty="0"/>
              <a:t>Parent-Reported Parenting</a:t>
            </a:r>
          </a:p>
          <a:p>
            <a:pPr lvl="1"/>
            <a:r>
              <a:rPr lang="en-US" u="sng" dirty="0"/>
              <a:t>Greater parental religiousness</a:t>
            </a:r>
            <a:r>
              <a:rPr lang="en-US" dirty="0"/>
              <a:t> at age 8 was associated with </a:t>
            </a:r>
            <a:r>
              <a:rPr lang="en-US" dirty="0">
                <a:solidFill>
                  <a:srgbClr val="00B050"/>
                </a:solidFill>
              </a:rPr>
              <a:t>higher parent‐reported parental efficacy and warmth</a:t>
            </a:r>
            <a:r>
              <a:rPr lang="en-US" dirty="0"/>
              <a:t> at age 9, and parental warmth (but not efficacy) was, in turn, related to </a:t>
            </a:r>
            <a:r>
              <a:rPr lang="en-US" dirty="0">
                <a:solidFill>
                  <a:srgbClr val="00B050"/>
                </a:solidFill>
              </a:rPr>
              <a:t>increased child social competence and school performance</a:t>
            </a:r>
            <a:r>
              <a:rPr lang="en-US" dirty="0"/>
              <a:t> from ages 9 to 10</a:t>
            </a:r>
          </a:p>
          <a:p>
            <a:pPr lvl="2"/>
            <a:r>
              <a:rPr lang="en-US" dirty="0">
                <a:solidFill>
                  <a:srgbClr val="00B050"/>
                </a:solidFill>
              </a:rPr>
              <a:t>Higher parent‐reported parental efficacy </a:t>
            </a:r>
            <a:r>
              <a:rPr lang="en-US" dirty="0"/>
              <a:t>(but not warmth) was also associated with </a:t>
            </a:r>
            <a:r>
              <a:rPr lang="en-US" dirty="0">
                <a:solidFill>
                  <a:srgbClr val="00B050"/>
                </a:solidFill>
              </a:rPr>
              <a:t>decreased child internalizing problems</a:t>
            </a:r>
            <a:r>
              <a:rPr lang="en-US" dirty="0"/>
              <a:t> from ages 9 to 10.</a:t>
            </a:r>
          </a:p>
          <a:p>
            <a:pPr lvl="1"/>
            <a:r>
              <a:rPr lang="en-US" u="sng" dirty="0"/>
              <a:t>Greater parental religiousness</a:t>
            </a:r>
            <a:r>
              <a:rPr lang="en-US" dirty="0"/>
              <a:t> at age 8 was associated with </a:t>
            </a:r>
            <a:r>
              <a:rPr lang="en-US" dirty="0">
                <a:solidFill>
                  <a:srgbClr val="C00000"/>
                </a:solidFill>
              </a:rPr>
              <a:t>higher parent‐reported parental control </a:t>
            </a:r>
            <a:r>
              <a:rPr lang="en-US" dirty="0"/>
              <a:t>at age 9, which was, in turn, related to </a:t>
            </a:r>
            <a:r>
              <a:rPr lang="en-US" dirty="0">
                <a:solidFill>
                  <a:srgbClr val="C00000"/>
                </a:solidFill>
              </a:rPr>
              <a:t>increased child internalizing and externalizing </a:t>
            </a:r>
            <a:r>
              <a:rPr lang="en-US" dirty="0"/>
              <a:t>from ages 9 to 10.</a:t>
            </a:r>
          </a:p>
          <a:p>
            <a:endParaRPr lang="en-US" dirty="0"/>
          </a:p>
        </p:txBody>
      </p:sp>
    </p:spTree>
    <p:extLst>
      <p:ext uri="{BB962C8B-B14F-4D97-AF65-F5344CB8AC3E}">
        <p14:creationId xmlns:p14="http://schemas.microsoft.com/office/powerpoint/2010/main" val="151787643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A08B2-7D65-B34C-83F1-4332EB2CBBEF}"/>
              </a:ext>
            </a:extLst>
          </p:cNvPr>
          <p:cNvSpPr>
            <a:spLocks noGrp="1"/>
          </p:cNvSpPr>
          <p:nvPr>
            <p:ph type="title"/>
          </p:nvPr>
        </p:nvSpPr>
        <p:spPr/>
        <p:txBody>
          <a:bodyPr/>
          <a:lstStyle/>
          <a:p>
            <a:r>
              <a:rPr lang="en-US" dirty="0"/>
              <a:t>Results</a:t>
            </a:r>
          </a:p>
        </p:txBody>
      </p:sp>
      <p:sp>
        <p:nvSpPr>
          <p:cNvPr id="3" name="Content Placeholder 2">
            <a:extLst>
              <a:ext uri="{FF2B5EF4-FFF2-40B4-BE49-F238E27FC236}">
                <a16:creationId xmlns:a16="http://schemas.microsoft.com/office/drawing/2014/main" id="{3CF6EB58-2FD0-9B41-8AF7-6BD4787229CB}"/>
              </a:ext>
            </a:extLst>
          </p:cNvPr>
          <p:cNvSpPr>
            <a:spLocks noGrp="1"/>
          </p:cNvSpPr>
          <p:nvPr>
            <p:ph idx="1"/>
          </p:nvPr>
        </p:nvSpPr>
        <p:spPr/>
        <p:txBody>
          <a:bodyPr>
            <a:normAutofit fontScale="92500" lnSpcReduction="10000"/>
          </a:bodyPr>
          <a:lstStyle/>
          <a:p>
            <a:r>
              <a:rPr lang="en-US" dirty="0"/>
              <a:t>Authors used multigroup path models to test whether any paths of the model differed based on any groups: religion, region, mother/father, boy/girl.</a:t>
            </a:r>
          </a:p>
          <a:p>
            <a:r>
              <a:rPr lang="en-US" dirty="0"/>
              <a:t>The relationship between parental religiousness and parental efficacy seemed to emerge as a result between its strong association by Italian Catholics (was positive and significant only for Catholics in religious group models and only for Italians in site models).</a:t>
            </a:r>
          </a:p>
        </p:txBody>
      </p:sp>
    </p:spTree>
    <p:extLst>
      <p:ext uri="{BB962C8B-B14F-4D97-AF65-F5344CB8AC3E}">
        <p14:creationId xmlns:p14="http://schemas.microsoft.com/office/powerpoint/2010/main" val="87699584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E5303DA-C245-6845-922B-A7E6F24A36C8}"/>
              </a:ext>
            </a:extLst>
          </p:cNvPr>
          <p:cNvSpPr>
            <a:spLocks noGrp="1"/>
          </p:cNvSpPr>
          <p:nvPr>
            <p:ph idx="1"/>
          </p:nvPr>
        </p:nvSpPr>
        <p:spPr/>
        <p:txBody>
          <a:bodyPr/>
          <a:lstStyle/>
          <a:p>
            <a:endParaRPr lang="en-US"/>
          </a:p>
        </p:txBody>
      </p:sp>
      <p:pic>
        <p:nvPicPr>
          <p:cNvPr id="1026" name="Picture 2">
            <a:extLst>
              <a:ext uri="{FF2B5EF4-FFF2-40B4-BE49-F238E27FC236}">
                <a16:creationId xmlns:a16="http://schemas.microsoft.com/office/drawing/2014/main" id="{A50BBC4D-0EF4-1249-A337-4553FB0094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77" y="31376"/>
            <a:ext cx="9112624" cy="68266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467894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CA190-1783-BD4C-A473-1689184151DF}"/>
              </a:ext>
            </a:extLst>
          </p:cNvPr>
          <p:cNvSpPr>
            <a:spLocks noGrp="1"/>
          </p:cNvSpPr>
          <p:nvPr>
            <p:ph type="title"/>
          </p:nvPr>
        </p:nvSpPr>
        <p:spPr/>
        <p:txBody>
          <a:bodyPr/>
          <a:lstStyle/>
          <a:p>
            <a:r>
              <a:rPr lang="en-US" dirty="0"/>
              <a:t>Discussion</a:t>
            </a:r>
          </a:p>
        </p:txBody>
      </p:sp>
      <p:sp>
        <p:nvSpPr>
          <p:cNvPr id="3" name="Content Placeholder 2">
            <a:extLst>
              <a:ext uri="{FF2B5EF4-FFF2-40B4-BE49-F238E27FC236}">
                <a16:creationId xmlns:a16="http://schemas.microsoft.com/office/drawing/2014/main" id="{0A7E8580-3166-174E-A7F3-0A3CDF6CC3D0}"/>
              </a:ext>
            </a:extLst>
          </p:cNvPr>
          <p:cNvSpPr>
            <a:spLocks noGrp="1"/>
          </p:cNvSpPr>
          <p:nvPr>
            <p:ph idx="1"/>
          </p:nvPr>
        </p:nvSpPr>
        <p:spPr>
          <a:xfrm>
            <a:off x="514351" y="1524000"/>
            <a:ext cx="8229600" cy="5178552"/>
          </a:xfrm>
        </p:spPr>
        <p:txBody>
          <a:bodyPr>
            <a:normAutofit/>
          </a:bodyPr>
          <a:lstStyle/>
          <a:p>
            <a:r>
              <a:rPr lang="en-US" sz="1800" dirty="0"/>
              <a:t>How does one measure child development cross-culturally? Was this study’s balance of school outcomes and psychological symptoms adequate? </a:t>
            </a:r>
          </a:p>
          <a:p>
            <a:r>
              <a:rPr lang="en-US" sz="1800" dirty="0"/>
              <a:t>Did the study adequately account for the heterogeneity problem? Was region-based samples helpful in this case?</a:t>
            </a:r>
          </a:p>
          <a:p>
            <a:r>
              <a:rPr lang="en-US" sz="1800" dirty="0"/>
              <a:t>This study utilized 9 regions, had a more-than-adequate sample size, and used proper statistical approaches to examine how these relationships differed across groups. Do you feel confident that the results reflect a developmental “truth” as to how religion impacts child development? Why or why not?</a:t>
            </a:r>
          </a:p>
          <a:p>
            <a:r>
              <a:rPr lang="en-US" sz="1800" dirty="0"/>
              <a:t>What aspects of religiousness likely promote parental efficacy? What additional cultural factors may be involved?</a:t>
            </a:r>
          </a:p>
          <a:p>
            <a:r>
              <a:rPr lang="en-US" sz="1800" dirty="0"/>
              <a:t>In the parent reports there was an association between being more religious and being warmer, but this was not found in the child reports. Why might this be different? (e.g. what microsystems are they comparing to?) </a:t>
            </a:r>
          </a:p>
          <a:p>
            <a:r>
              <a:rPr lang="en-US" sz="1800" dirty="0"/>
              <a:t>Do you think the ”mixed blessing” of parental religiousness is due to measurement (i.e. religiousness is multidimensional, but parents likely engage in both positive and negative forms), or do you think there are other factors at play that determine the developmental impact of parental religiousness (i.e. child religiousness, community factors)?</a:t>
            </a:r>
          </a:p>
          <a:p>
            <a:endParaRPr lang="en-US" sz="1800" dirty="0"/>
          </a:p>
        </p:txBody>
      </p:sp>
    </p:spTree>
    <p:extLst>
      <p:ext uri="{BB962C8B-B14F-4D97-AF65-F5344CB8AC3E}">
        <p14:creationId xmlns:p14="http://schemas.microsoft.com/office/powerpoint/2010/main" val="1888850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Elegant Brutalist Aesthetic Business Meeting by Slidesgo">
  <a:themeElements>
    <a:clrScheme name="Simple Light">
      <a:dk1>
        <a:srgbClr val="191919"/>
      </a:dk1>
      <a:lt1>
        <a:srgbClr val="FFFFFF"/>
      </a:lt1>
      <a:dk2>
        <a:srgbClr val="777777"/>
      </a:dk2>
      <a:lt2>
        <a:srgbClr val="C0C0C0"/>
      </a:lt2>
      <a:accent1>
        <a:srgbClr val="FFFFFF"/>
      </a:accent1>
      <a:accent2>
        <a:srgbClr val="FFFFFF"/>
      </a:accent2>
      <a:accent3>
        <a:srgbClr val="FFFFFF"/>
      </a:accent3>
      <a:accent4>
        <a:srgbClr val="FFFFFF"/>
      </a:accent4>
      <a:accent5>
        <a:srgbClr val="FFFFFF"/>
      </a:accent5>
      <a:accent6>
        <a:srgbClr val="FFFFFF"/>
      </a:accent6>
      <a:hlink>
        <a:srgbClr val="19191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docProps/app.xml><?xml version="1.0" encoding="utf-8"?>
<Properties xmlns="http://schemas.openxmlformats.org/officeDocument/2006/extended-properties" xmlns:vt="http://schemas.openxmlformats.org/officeDocument/2006/docPropsVTypes">
  <Template>Module</Template>
  <TotalTime>7669</TotalTime>
  <Words>9255</Words>
  <Application>Microsoft Office PowerPoint</Application>
  <PresentationFormat>On-screen Show (4:3)</PresentationFormat>
  <Paragraphs>867</Paragraphs>
  <Slides>119</Slides>
  <Notes>77</Notes>
  <HiddenSlides>62</HiddenSlides>
  <MMClips>0</MMClips>
  <ScaleCrop>false</ScaleCrop>
  <HeadingPairs>
    <vt:vector size="6" baseType="variant">
      <vt:variant>
        <vt:lpstr>Fonts Used</vt:lpstr>
      </vt:variant>
      <vt:variant>
        <vt:i4>18</vt:i4>
      </vt:variant>
      <vt:variant>
        <vt:lpstr>Theme</vt:lpstr>
      </vt:variant>
      <vt:variant>
        <vt:i4>3</vt:i4>
      </vt:variant>
      <vt:variant>
        <vt:lpstr>Slide Titles</vt:lpstr>
      </vt:variant>
      <vt:variant>
        <vt:i4>119</vt:i4>
      </vt:variant>
    </vt:vector>
  </HeadingPairs>
  <TitlesOfParts>
    <vt:vector size="140" baseType="lpstr">
      <vt:lpstr>ＭＳ Ｐゴシック</vt:lpstr>
      <vt:lpstr>Anaheim</vt:lpstr>
      <vt:lpstr>Aptos</vt:lpstr>
      <vt:lpstr>Arial</vt:lpstr>
      <vt:lpstr>Bebas Neue</vt:lpstr>
      <vt:lpstr>Calibri</vt:lpstr>
      <vt:lpstr>Calibri Light</vt:lpstr>
      <vt:lpstr>Corbel</vt:lpstr>
      <vt:lpstr>DM Serif Display</vt:lpstr>
      <vt:lpstr>Heebo</vt:lpstr>
      <vt:lpstr>Nunito Light</vt:lpstr>
      <vt:lpstr>Palatino Linotype</vt:lpstr>
      <vt:lpstr>Segoe UI</vt:lpstr>
      <vt:lpstr>Symbol</vt:lpstr>
      <vt:lpstr>Times New Roman</vt:lpstr>
      <vt:lpstr>Wingdings</vt:lpstr>
      <vt:lpstr>Wingdings 2</vt:lpstr>
      <vt:lpstr>Wingdings 3</vt:lpstr>
      <vt:lpstr>Module</vt:lpstr>
      <vt:lpstr>Office Theme</vt:lpstr>
      <vt:lpstr>Elegant Brutalist Aesthetic Business Meeting by Slidesgo</vt:lpstr>
      <vt:lpstr>Advanced  Developmental  Psychology</vt:lpstr>
      <vt:lpstr>Example exam question</vt:lpstr>
      <vt:lpstr>Overview</vt:lpstr>
      <vt:lpstr>Overview</vt:lpstr>
      <vt:lpstr>Individual development is how cultures continue</vt:lpstr>
      <vt:lpstr>Cross-cultural research:  Goals and methods</vt:lpstr>
      <vt:lpstr>Culture specific versus universal features of development</vt:lpstr>
      <vt:lpstr>Cross-Cultural Patterns of Attachment</vt:lpstr>
      <vt:lpstr>Cognitive Development Piaget’s concrete operational stage</vt:lpstr>
      <vt:lpstr>Culturally-Mediated Learning (cont)</vt:lpstr>
      <vt:lpstr>PowerPoint Presentation</vt:lpstr>
      <vt:lpstr>Role of context</vt:lpstr>
      <vt:lpstr>Culturally-Mediated Learning (cont)</vt:lpstr>
      <vt:lpstr>Cross-cultural research:  Problems with interpretation</vt:lpstr>
      <vt:lpstr>Culture defined…</vt:lpstr>
      <vt:lpstr>Cultural Psychology</vt:lpstr>
      <vt:lpstr>Cultural Psychology</vt:lpstr>
      <vt:lpstr>Efe People</vt:lpstr>
      <vt:lpstr>Efe infants have multiple, simultaneous relationships</vt:lpstr>
      <vt:lpstr>Reducing Bronfenbrenner Boundaries</vt:lpstr>
      <vt:lpstr>PowerPoint Presentation</vt:lpstr>
      <vt:lpstr>Cultural Psychology (Cole, 1996)</vt:lpstr>
      <vt:lpstr>Cultural psychology situations</vt:lpstr>
      <vt:lpstr>Privileged Treatment of Toddlers: Cultural Aspects of Individual Choice and Responsibility. </vt:lpstr>
      <vt:lpstr>Access to Desired Objects</vt:lpstr>
      <vt:lpstr>Proportions of Events Regarding Access to an Object</vt:lpstr>
      <vt:lpstr>Guatemalan Mayan mothers</vt:lpstr>
      <vt:lpstr>A hefty 15-month-old…</vt:lpstr>
      <vt:lpstr>Maternal education (acculturation)</vt:lpstr>
      <vt:lpstr>Attention to Interactions Directed to Others</vt:lpstr>
      <vt:lpstr>Kids’ Attention to Interactions Directed to Others—parental education effects</vt:lpstr>
      <vt:lpstr>PowerPoint Presentation</vt:lpstr>
      <vt:lpstr>Aims</vt:lpstr>
      <vt:lpstr>Adult verbal input (quality and quantity of child-directed speech) shapes children's language development</vt:lpstr>
      <vt:lpstr>Industrialized context</vt:lpstr>
      <vt:lpstr>Caveat</vt:lpstr>
      <vt:lpstr>Preindustrial children hear less directed speech at early ages</vt:lpstr>
      <vt:lpstr>Bckground contrast: Sentences uttered around children</vt:lpstr>
      <vt:lpstr>Tsimane forager horticulturalists of lowland Bolivia</vt:lpstr>
      <vt:lpstr>PowerPoint Presentation</vt:lpstr>
      <vt:lpstr>Low (increasing) levels of child-directed speech </vt:lpstr>
      <vt:lpstr>Speech from moms, then sibs…</vt:lpstr>
      <vt:lpstr>Conclusions</vt:lpstr>
      <vt:lpstr>Comparisons with previous work</vt:lpstr>
      <vt:lpstr>Comparisons with previous work</vt:lpstr>
      <vt:lpstr>Infant-directed input and literacy effects on phonological processing: Non-word repetition scores among the Tsimane’ </vt:lpstr>
      <vt:lpstr>Infant-directed input and literacy effects on phonological processing: Non-word repetition scores among the Tsimane’</vt:lpstr>
      <vt:lpstr>Does linguistic processing vary across cultures? </vt:lpstr>
      <vt:lpstr>Infant-directed input</vt:lpstr>
      <vt:lpstr>Critical period of infant-directed input</vt:lpstr>
      <vt:lpstr>Schooling/literacy training</vt:lpstr>
      <vt:lpstr>NWR (non-word repetition)</vt:lpstr>
      <vt:lpstr>Aims </vt:lpstr>
      <vt:lpstr>Methods</vt:lpstr>
      <vt:lpstr>Stimuli</vt:lpstr>
      <vt:lpstr>Results: Literacy</vt:lpstr>
      <vt:lpstr>Results: Group variation</vt:lpstr>
      <vt:lpstr>Phonemes--Non word repetition (NWR)</vt:lpstr>
      <vt:lpstr>Discussion: Tsimane’ participants’ NWR scores were lower than in all previous work</vt:lpstr>
      <vt:lpstr>Lower infant-directed input correlates with lower NWR score</vt:lpstr>
      <vt:lpstr>Overview</vt:lpstr>
      <vt:lpstr>(Exam) Question</vt:lpstr>
      <vt:lpstr>EVERYDAY LANGUAGE INPUT AND PRODUCTION IN 1,001 CHILDREN FROM SIX CONTINENTS</vt:lpstr>
      <vt:lpstr>BACKGROUND</vt:lpstr>
      <vt:lpstr>SPECIFIC AIMS</vt:lpstr>
      <vt:lpstr>METHODS</vt:lpstr>
      <vt:lpstr>BOTH AGE AND NORMATIVE STATUS HAD EFFECTS ON CHILD SPEECH PRODUCTION</vt:lpstr>
      <vt:lpstr>ADULT SPEECH PRODUCTION WAS SIGNIFICANTLY POSITIVELY CORRELATED WITH CHILD SPEECH PRODUCTION PRODUCTION</vt:lpstr>
      <vt:lpstr>GENDER, SES, AND MONOLINGUAL STATUS DID NOT EXPLAIN SIGNIFICANT VARIATION IN CHILD SPEECH PRODUCTION</vt:lpstr>
      <vt:lpstr>FOLLOW-UP ANALYSES ON SES</vt:lpstr>
      <vt:lpstr>DISCUSSION QUESTIONS</vt:lpstr>
      <vt:lpstr>Everyday language input and production in 1,001 children from six continents</vt:lpstr>
      <vt:lpstr>Purpose &amp; Theoretical Foundation</vt:lpstr>
      <vt:lpstr>Study Overview</vt:lpstr>
      <vt:lpstr>Sample</vt:lpstr>
      <vt:lpstr>Meaningful Findings</vt:lpstr>
      <vt:lpstr>Adult Talk</vt:lpstr>
      <vt:lpstr>Normative vs Non-Normative</vt:lpstr>
      <vt:lpstr>Gender &amp; SES as Null Predictors</vt:lpstr>
      <vt:lpstr>SES Within Corpora</vt:lpstr>
      <vt:lpstr>PowerPoint Presentation</vt:lpstr>
      <vt:lpstr>Background</vt:lpstr>
      <vt:lpstr>Intervention and Hypotheses</vt:lpstr>
      <vt:lpstr>Participants and Setting</vt:lpstr>
      <vt:lpstr>Caregiver Outcomes</vt:lpstr>
      <vt:lpstr>Results – Child Outcomes</vt:lpstr>
      <vt:lpstr>Key Contributions and Limitations</vt:lpstr>
      <vt:lpstr>(Exam) Question</vt:lpstr>
      <vt:lpstr>Infants’ Social Experiences in Three African Sociocultural Contexts. Otto et al., 2016</vt:lpstr>
      <vt:lpstr>Spot observations </vt:lpstr>
      <vt:lpstr>Who is present? Other care is high in non-urban settings</vt:lpstr>
      <vt:lpstr>What is happening when awake?</vt:lpstr>
      <vt:lpstr>What is happening when infants are crying?</vt:lpstr>
      <vt:lpstr>Optimal blend of embedded and comparative description?</vt:lpstr>
      <vt:lpstr>Background</vt:lpstr>
      <vt:lpstr>Method </vt:lpstr>
      <vt:lpstr>Background</vt:lpstr>
      <vt:lpstr>Method </vt:lpstr>
      <vt:lpstr>Nso Village (Cameroon)  vs. Munster, Germany</vt:lpstr>
      <vt:lpstr>The development of mothers’ contingencies</vt:lpstr>
      <vt:lpstr>Smile imitation differs by 6 weeks  and diverges through 12 weeks (Germany and Cameroon)</vt:lpstr>
      <vt:lpstr>Wormann et al- Social Smiling Cross- Culturally </vt:lpstr>
      <vt:lpstr>Social Smiling Cross- Culturally</vt:lpstr>
      <vt:lpstr>Wormann et al- Social Smiling Cross- Culturally: Discussion/Limitations </vt:lpstr>
      <vt:lpstr>PowerPoint Presentation</vt:lpstr>
      <vt:lpstr>General responses to cry: Pick up &amp; hold, Talk</vt:lpstr>
      <vt:lpstr>PowerPoint Presentation</vt:lpstr>
      <vt:lpstr>PowerPoint Presentation</vt:lpstr>
      <vt:lpstr>Cultural Psychology: A recent example</vt:lpstr>
      <vt:lpstr>‘Mixed blessings’: parental religiousness, parenting, and child adjustment in global perspective</vt:lpstr>
      <vt:lpstr>Study Background</vt:lpstr>
      <vt:lpstr>Sample</vt:lpstr>
      <vt:lpstr>Procedure</vt:lpstr>
      <vt:lpstr>Constructs and Measures</vt:lpstr>
      <vt:lpstr>Results</vt:lpstr>
      <vt:lpstr>Results</vt:lpstr>
      <vt:lpstr>Results</vt:lpstr>
      <vt:lpstr>PowerPoint Presentation</vt:lpstr>
      <vt:lpstr>Discussion</vt:lpstr>
    </vt:vector>
  </TitlesOfParts>
  <Company>University of Miami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Advanced Developmental Psychology</dc:title>
  <dc:creator>dmessinger</dc:creator>
  <cp:lastModifiedBy>Messinger, Daniel S., Ph.D.</cp:lastModifiedBy>
  <cp:revision>254</cp:revision>
  <cp:lastPrinted>2013-01-20T19:14:51Z</cp:lastPrinted>
  <dcterms:created xsi:type="dcterms:W3CDTF">2007-01-11T16:44:21Z</dcterms:created>
  <dcterms:modified xsi:type="dcterms:W3CDTF">2025-01-28T06:57:37Z</dcterms:modified>
</cp:coreProperties>
</file>